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0" r:id="rId3"/>
    <p:sldId id="261" r:id="rId4"/>
    <p:sldId id="267" r:id="rId5"/>
    <p:sldId id="278" r:id="rId6"/>
    <p:sldId id="276" r:id="rId7"/>
    <p:sldId id="277" r:id="rId8"/>
    <p:sldId id="265" r:id="rId9"/>
    <p:sldId id="266" r:id="rId10"/>
    <p:sldId id="269" r:id="rId11"/>
    <p:sldId id="271" r:id="rId12"/>
    <p:sldId id="270" r:id="rId13"/>
    <p:sldId id="268" r:id="rId14"/>
    <p:sldId id="275" r:id="rId15"/>
    <p:sldId id="272" r:id="rId16"/>
    <p:sldId id="279" r:id="rId17"/>
    <p:sldId id="262" r:id="rId18"/>
    <p:sldId id="259" r:id="rId1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1" autoAdjust="0"/>
    <p:restoredTop sz="95382" autoAdjust="0"/>
  </p:normalViewPr>
  <p:slideViewPr>
    <p:cSldViewPr snapToGrid="0">
      <p:cViewPr varScale="1">
        <p:scale>
          <a:sx n="98" d="100"/>
          <a:sy n="98" d="100"/>
        </p:scale>
        <p:origin x="924" y="7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1B4B-D3FF-4038-99D7-802DFA0D834B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395C8-C597-421E-8C3F-41AC61E1F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4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22 </a:t>
            </a:r>
            <a:r>
              <a:rPr lang="it-IT" dirty="0" err="1" smtClean="0"/>
              <a:t>projects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5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PP6 -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PP5 – ISIG – INSTITUTE OF INTERNATIONAL SOCIOLOGY OF GORIZIA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PP6 </a:t>
            </a:r>
            <a:r>
              <a:rPr lang="it-IT" smtClean="0"/>
              <a:t>–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PP6 – TOWN OF POREC - PARENZO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PP9 – CITY OF SLIT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PP8 – </a:t>
            </a:r>
            <a:r>
              <a:rPr lang="it-IT" sz="1100" dirty="0" smtClean="0"/>
              <a:t>MUNICIPALITY OF VODNJAN DIGNANO</a:t>
            </a:r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3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enzo</a:t>
            </a:r>
            <a:r>
              <a:rPr lang="it-IT" dirty="0" smtClean="0"/>
              <a:t> </a:t>
            </a:r>
            <a:r>
              <a:rPr lang="it-IT" dirty="0" err="1" smtClean="0"/>
              <a:t>lazzarin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201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Municipality</a:t>
            </a:r>
            <a:r>
              <a: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Caorle (Ve)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35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Investimento € 2.897.730</a:t>
            </a:r>
          </a:p>
          <a:p>
            <a:r>
              <a:rPr lang="it-IT" dirty="0" smtClean="0"/>
              <a:t>Investimento € 2.897.730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Investimento € 2.897.730</a:t>
            </a:r>
          </a:p>
          <a:p>
            <a:r>
              <a:rPr lang="it-IT" dirty="0" smtClean="0"/>
              <a:t>Investimento € 2.897.730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PP9 – CITY OF SLIT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PP9 – CITY OF SLIT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 – COLLEGAMENTO MARITTIMO DA CHIOGGIA ALLA COSTA CROATA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PP3 – UTI RIVIERA BASSA FRIULANA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2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034-BC63-4E65-8259-565ECB26B2BF}" type="datetime1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B7E-7C65-4FCD-8FC9-3862740CC1C3}" type="datetime1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FCE-5E0A-491C-9856-0D9C2E13DAEC}" type="datetime1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15B-0D0E-4D34-8103-BAF54B10B05F}" type="datetime1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  <p:grpSp>
        <p:nvGrpSpPr>
          <p:cNvPr id="19" name="Gruppo 18"/>
          <p:cNvGrpSpPr>
            <a:grpSpLocks/>
          </p:cNvGrpSpPr>
          <p:nvPr userDrawn="1"/>
        </p:nvGrpSpPr>
        <p:grpSpPr>
          <a:xfrm>
            <a:off x="3054578" y="6596047"/>
            <a:ext cx="6828791" cy="614680"/>
            <a:chOff x="0" y="0"/>
            <a:chExt cx="7145109" cy="692746"/>
          </a:xfrm>
          <a:extLst>
            <a:ext uri="{0CCBE362-F206-4b92-989A-16890622DB6E}">
              <ma14:wrappingTextBoxFlag xmlns:ma14="http://schemas.microsoft.com/office/mac/drawingml/2011/main" xmlns=""/>
            </a:ext>
          </a:extLst>
        </p:grpSpPr>
        <p:pic>
          <p:nvPicPr>
            <p:cNvPr id="20" name="Immagine 19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39" y="0"/>
              <a:ext cx="1496999" cy="612003"/>
            </a:xfrm>
            <a:prstGeom prst="rect">
              <a:avLst/>
            </a:prstGeom>
          </p:spPr>
        </p:pic>
        <p:pic>
          <p:nvPicPr>
            <p:cNvPr id="21" name="Immagine 20" descr="Logo UTI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331" y="300196"/>
              <a:ext cx="2014778" cy="92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7" r="8431"/>
            <a:stretch/>
          </p:blipFill>
          <p:spPr>
            <a:xfrm>
              <a:off x="3593742" y="131405"/>
              <a:ext cx="679450" cy="499055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44" y="18457"/>
              <a:ext cx="988554" cy="674289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2395"/>
              <a:ext cx="453728" cy="446413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066" y="191938"/>
              <a:ext cx="275009" cy="330430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90" y="188835"/>
              <a:ext cx="932781" cy="333533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39" y="109571"/>
              <a:ext cx="474569" cy="492060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88" y="109571"/>
              <a:ext cx="800551" cy="492060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082" y="141880"/>
              <a:ext cx="380754" cy="499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42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EA73-307D-4850-B102-D76D1707AEBB}" type="datetime1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48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6A27-BAE4-4995-A151-4A80078F2A1D}" type="datetime1">
              <a:rPr lang="it-IT" smtClean="0"/>
              <a:t>10/07/2019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BEE2-6385-45CF-B2C6-B5E396048F74}" type="datetime1">
              <a:rPr lang="it-IT" smtClean="0"/>
              <a:t>10/07/2019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961-949C-4A5B-9552-13498D539308}" type="datetime1">
              <a:rPr lang="it-IT" smtClean="0"/>
              <a:t>10/07/2019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6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A890-661D-4DF1-A909-2F50B07436C9}" type="datetime1">
              <a:rPr lang="it-IT" smtClean="0"/>
              <a:t>10/07/2019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1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CB87-B4AA-40F3-9493-51FD0C0D94C3}" type="datetime1">
              <a:rPr lang="it-IT" smtClean="0"/>
              <a:t>10/07/2019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03E5-5740-4398-909B-37BA3BE56490}" type="datetime1">
              <a:rPr lang="it-IT" smtClean="0"/>
              <a:t>10/07/2019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9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C6F-66DA-4D77-B843-35341B336C66}" type="datetime1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zo_lazzarin@comune.caorle.ve.it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ttomarina.net/image/photogallery/photogallery8.jp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jpeg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xmlns="" id="{3E62148C-2270-4504-9E27-B7B562A3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060" y="1697163"/>
            <a:ext cx="5184775" cy="15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/>
            <a:r>
              <a:rPr lang="it-IT" sz="4600" dirty="0" smtClean="0">
                <a:solidFill>
                  <a:srgbClr val="1ABAED"/>
                </a:solidFill>
              </a:rPr>
              <a:t>PROJECT PARTNER PRESENTATION</a:t>
            </a:r>
            <a:endParaRPr lang="it-IT" sz="4600" dirty="0">
              <a:solidFill>
                <a:srgbClr val="1ABAED"/>
              </a:solidFill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8059E083-EDF3-4F97-83DB-2FA8D1EC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137978"/>
            <a:ext cx="8569325" cy="10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sz="3000" b="1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SUTRA  - </a:t>
            </a:r>
            <a:r>
              <a:rPr lang="it-IT" sz="3000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</a:t>
            </a:r>
            <a:r>
              <a:rPr lang="it-IT" sz="3000" dirty="0" err="1" smtClean="0">
                <a:solidFill>
                  <a:srgbClr val="57585A"/>
                </a:solidFill>
                <a:latin typeface="+mj-lt"/>
                <a:cs typeface="Arial" pitchFamily="34" charset="0"/>
              </a:rPr>
              <a:t>Municipality</a:t>
            </a:r>
            <a:r>
              <a:rPr lang="it-IT" sz="3000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of Caorle</a:t>
            </a:r>
          </a:p>
          <a:p>
            <a:pPr algn="ctr">
              <a:defRPr/>
            </a:pPr>
            <a:r>
              <a:rPr lang="it-IT" sz="3000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Enzo </a:t>
            </a:r>
            <a:r>
              <a:rPr lang="it-IT" sz="3000" dirty="0" err="1" smtClean="0">
                <a:solidFill>
                  <a:srgbClr val="57585A"/>
                </a:solidFill>
                <a:latin typeface="+mj-lt"/>
                <a:cs typeface="Arial" pitchFamily="34" charset="0"/>
              </a:rPr>
              <a:t>Lazzarin</a:t>
            </a:r>
            <a:r>
              <a:rPr lang="it-IT" sz="3000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</a:t>
            </a:r>
            <a:endParaRPr lang="it-IT" sz="3000" dirty="0">
              <a:solidFill>
                <a:srgbClr val="57585A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xmlns="" id="{D5536291-417C-40CE-89BB-20D79B33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6" y="4167703"/>
            <a:ext cx="8569325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2ᵑᵈ </a:t>
            </a:r>
            <a:r>
              <a:rPr lang="it-IT" dirty="0" err="1" smtClean="0">
                <a:solidFill>
                  <a:srgbClr val="57585A"/>
                </a:solidFill>
                <a:latin typeface="+mj-lt"/>
                <a:cs typeface="Arial" pitchFamily="34" charset="0"/>
              </a:rPr>
              <a:t>Steering</a:t>
            </a: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57585A"/>
                </a:solidFill>
                <a:latin typeface="+mj-lt"/>
                <a:cs typeface="Arial" pitchFamily="34" charset="0"/>
              </a:rPr>
              <a:t>Committe</a:t>
            </a: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(SC) meeting - GORIZIA, 12 </a:t>
            </a:r>
            <a:r>
              <a:rPr lang="it-IT" dirty="0" err="1" smtClean="0">
                <a:solidFill>
                  <a:srgbClr val="57585A"/>
                </a:solidFill>
                <a:latin typeface="+mj-lt"/>
                <a:cs typeface="Arial" pitchFamily="34" charset="0"/>
              </a:rPr>
              <a:t>July</a:t>
            </a: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2019</a:t>
            </a:r>
            <a:endParaRPr lang="it-IT" dirty="0">
              <a:solidFill>
                <a:srgbClr val="57585A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10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89745" y="1064302"/>
            <a:ext cx="96086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SUMMARY OF THE PROJECT</a:t>
            </a:r>
            <a:r>
              <a:rPr lang="it-IT" dirty="0" smtClean="0"/>
              <a:t>: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main objective of the project is to implement the number of users of cycle paths through the promotion of cycle-river park, the creation of interchange micro-hubs, through the installation of an electric bike-sharing station in the Municipalities of </a:t>
            </a:r>
            <a:r>
              <a:rPr lang="en-US" dirty="0" err="1"/>
              <a:t>Lignano</a:t>
            </a:r>
            <a:r>
              <a:rPr lang="en-US" dirty="0"/>
              <a:t> </a:t>
            </a:r>
            <a:r>
              <a:rPr lang="en-US" dirty="0" err="1"/>
              <a:t>Sabbiadoro</a:t>
            </a:r>
            <a:r>
              <a:rPr lang="en-US" dirty="0"/>
              <a:t>, </a:t>
            </a:r>
            <a:r>
              <a:rPr lang="en-US" dirty="0" err="1"/>
              <a:t>Palazzolo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Stella and </a:t>
            </a:r>
            <a:r>
              <a:rPr lang="en-US" dirty="0" err="1"/>
              <a:t>Precenicco</a:t>
            </a:r>
            <a:r>
              <a:rPr lang="en-US" dirty="0"/>
              <a:t>. Value added to the project is given by the possibility of traveling in one way or return the auction of the Stella river and the Lagoon of </a:t>
            </a:r>
            <a:r>
              <a:rPr lang="en-US" dirty="0" err="1"/>
              <a:t>Marano</a:t>
            </a:r>
            <a:r>
              <a:rPr lang="en-US" dirty="0"/>
              <a:t> e Degree with an electric boat of about 12 seats, non-polluting and substantially silent, respectful of the delicate environment river and lagoon.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89745" y="3577152"/>
            <a:ext cx="939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ACTIONS WITH RELIEF ON THE TERRITORY OF THE UTI RIVIERA BASSA FRIULANA </a:t>
            </a:r>
            <a:endParaRPr lang="en-US" b="1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structures </a:t>
            </a:r>
            <a:r>
              <a:rPr lang="en-US" dirty="0" smtClean="0"/>
              <a:t>which are projected to be built consist in three different e-bike sharing hubs providing top-up service settled in </a:t>
            </a:r>
            <a:r>
              <a:rPr lang="en-US" dirty="0"/>
              <a:t>the Municipalities of </a:t>
            </a:r>
            <a:r>
              <a:rPr lang="en-US" dirty="0" err="1"/>
              <a:t>Lignano</a:t>
            </a:r>
            <a:r>
              <a:rPr lang="en-US" dirty="0"/>
              <a:t> </a:t>
            </a:r>
            <a:r>
              <a:rPr lang="en-US" dirty="0" err="1"/>
              <a:t>Sabbiadoro</a:t>
            </a:r>
            <a:r>
              <a:rPr lang="en-US" dirty="0"/>
              <a:t>, </a:t>
            </a:r>
            <a:r>
              <a:rPr lang="en-US" dirty="0" err="1"/>
              <a:t>Palazzolo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Stella and </a:t>
            </a:r>
            <a:r>
              <a:rPr lang="en-US" dirty="0" err="1" smtClean="0"/>
              <a:t>Precenicco</a:t>
            </a:r>
            <a:r>
              <a:rPr lang="en-US" dirty="0" smtClean="0"/>
              <a:t>. Will be also purchased 24 </a:t>
            </a:r>
            <a:r>
              <a:rPr lang="en-US" dirty="0"/>
              <a:t>assisted </a:t>
            </a:r>
            <a:r>
              <a:rPr lang="en-US" dirty="0" smtClean="0"/>
              <a:t>bicycles, settling in the three </a:t>
            </a:r>
            <a:r>
              <a:rPr lang="en-US" dirty="0"/>
              <a:t>sites, </a:t>
            </a:r>
            <a:r>
              <a:rPr lang="en-US" dirty="0" smtClean="0"/>
              <a:t>and an </a:t>
            </a:r>
            <a:r>
              <a:rPr lang="en-US" dirty="0"/>
              <a:t>electric boat of about 12 </a:t>
            </a:r>
            <a:r>
              <a:rPr lang="en-US" dirty="0" smtClean="0"/>
              <a:t>seats. Each starting </a:t>
            </a:r>
            <a:r>
              <a:rPr lang="en-US" dirty="0"/>
              <a:t>point will be equipped </a:t>
            </a:r>
            <a:r>
              <a:rPr lang="en-US" dirty="0" smtClean="0"/>
              <a:t>of </a:t>
            </a:r>
            <a:r>
              <a:rPr lang="en-US" dirty="0" err="1" smtClean="0"/>
              <a:t>wi-fi</a:t>
            </a:r>
            <a:r>
              <a:rPr lang="en-US" dirty="0" smtClean="0"/>
              <a:t>. It’s going to be assess the possibility </a:t>
            </a:r>
            <a:r>
              <a:rPr lang="en-US" dirty="0"/>
              <a:t>of setting up a collection service </a:t>
            </a:r>
            <a:r>
              <a:rPr lang="en-US" dirty="0" smtClean="0"/>
              <a:t>and </a:t>
            </a:r>
            <a:r>
              <a:rPr lang="en-US" dirty="0"/>
              <a:t>transport of bicycles from one municipality to </a:t>
            </a:r>
            <a:r>
              <a:rPr lang="en-US" dirty="0" smtClean="0"/>
              <a:t>another.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694563" y="423430"/>
            <a:ext cx="8335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PP3 – </a:t>
            </a:r>
            <a:r>
              <a:rPr lang="it-IT" sz="2000" b="1" i="1" dirty="0" smtClean="0">
                <a:solidFill>
                  <a:srgbClr val="FF0000"/>
                </a:solidFill>
              </a:rPr>
              <a:t>INTERMUNICIPALITIES TERRITORIAL UNION  BASSA </a:t>
            </a:r>
            <a:r>
              <a:rPr lang="it-IT" sz="2000" b="1" i="1" dirty="0">
                <a:solidFill>
                  <a:srgbClr val="FF0000"/>
                </a:solidFill>
              </a:rPr>
              <a:t>FRIULANA</a:t>
            </a:r>
          </a:p>
        </p:txBody>
      </p:sp>
    </p:spTree>
    <p:extLst>
      <p:ext uri="{BB962C8B-B14F-4D97-AF65-F5344CB8AC3E}">
        <p14:creationId xmlns:p14="http://schemas.microsoft.com/office/powerpoint/2010/main" val="14458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11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9934" y="683471"/>
            <a:ext cx="8564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PERFORMANCE </a:t>
            </a:r>
            <a:r>
              <a:rPr lang="en-US" sz="1600" b="1" dirty="0"/>
              <a:t>EFFICIENCY FUNCTIONAL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Realization </a:t>
            </a:r>
            <a:r>
              <a:rPr lang="en-US" sz="1600" dirty="0"/>
              <a:t>of the trolleybus </a:t>
            </a:r>
            <a:r>
              <a:rPr lang="en-US" sz="1600" dirty="0" smtClean="0"/>
              <a:t>system;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Improvement of </a:t>
            </a:r>
            <a:r>
              <a:rPr lang="en-US" sz="1600" dirty="0" smtClean="0"/>
              <a:t>modal traffic distribution;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Congestion reduction;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Development of cycling and pedestrian </a:t>
            </a:r>
            <a:r>
              <a:rPr lang="en-US" sz="1600" dirty="0" smtClean="0"/>
              <a:t>mobility;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</a:t>
            </a:r>
            <a:r>
              <a:rPr lang="en-US" sz="1600" dirty="0"/>
              <a:t>of the metropolitan use of the </a:t>
            </a:r>
            <a:r>
              <a:rPr lang="en-US" sz="1600" dirty="0" smtClean="0"/>
              <a:t>railway;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Improvement </a:t>
            </a:r>
            <a:r>
              <a:rPr lang="en-US" sz="1600" dirty="0"/>
              <a:t>of urban </a:t>
            </a:r>
            <a:r>
              <a:rPr lang="en-US" sz="1600" dirty="0" smtClean="0"/>
              <a:t>logistics.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259933" y="2486533"/>
            <a:ext cx="724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QUALITY </a:t>
            </a:r>
            <a:r>
              <a:rPr lang="en-US" sz="1600" b="1" dirty="0"/>
              <a:t>IMPROVEMENT ENVIRONMENT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Reduction </a:t>
            </a:r>
            <a:r>
              <a:rPr lang="en-US" sz="1600" dirty="0"/>
              <a:t>of air </a:t>
            </a:r>
            <a:r>
              <a:rPr lang="en-US" sz="1600" dirty="0" smtClean="0"/>
              <a:t>pollution;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Reduction </a:t>
            </a:r>
            <a:r>
              <a:rPr lang="en-US" sz="1600" dirty="0"/>
              <a:t>of </a:t>
            </a:r>
            <a:r>
              <a:rPr lang="en-US" sz="1600" dirty="0" smtClean="0"/>
              <a:t>noise pollution;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Differentiated </a:t>
            </a:r>
            <a:r>
              <a:rPr lang="en-US" sz="1600" dirty="0"/>
              <a:t>traffic and mobility </a:t>
            </a:r>
            <a:r>
              <a:rPr lang="en-US" sz="1600" dirty="0" smtClean="0"/>
              <a:t>moderation;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Creation </a:t>
            </a:r>
            <a:r>
              <a:rPr lang="en-US" sz="1600" dirty="0"/>
              <a:t>of areas with environmental </a:t>
            </a:r>
            <a:r>
              <a:rPr lang="en-US" sz="1600" dirty="0" smtClean="0"/>
              <a:t>priority.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259934" y="3584408"/>
            <a:ext cx="53435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INCREASE </a:t>
            </a:r>
            <a:r>
              <a:rPr lang="en-US" sz="1600" b="1" dirty="0"/>
              <a:t>OF THE SOCIAL VALUE OF SERVICE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Improvement </a:t>
            </a:r>
            <a:r>
              <a:rPr lang="en-US" sz="1600" dirty="0"/>
              <a:t>of accessibility to public </a:t>
            </a:r>
            <a:r>
              <a:rPr lang="en-US" sz="1600" dirty="0" smtClean="0"/>
              <a:t>transport;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Increased </a:t>
            </a:r>
            <a:r>
              <a:rPr lang="en-US" sz="1600" dirty="0"/>
              <a:t>road </a:t>
            </a:r>
            <a:r>
              <a:rPr lang="en-US" sz="1600" dirty="0" smtClean="0"/>
              <a:t>safety;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Improvement </a:t>
            </a:r>
            <a:r>
              <a:rPr lang="en-US" sz="1600" dirty="0"/>
              <a:t>of user </a:t>
            </a:r>
            <a:r>
              <a:rPr lang="en-US" sz="1600" dirty="0" smtClean="0"/>
              <a:t>satisfaction;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Improving social </a:t>
            </a:r>
            <a:r>
              <a:rPr lang="en-US" sz="1600" dirty="0" smtClean="0"/>
              <a:t>inclusion.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6720740" y="429383"/>
            <a:ext cx="3745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PP4 </a:t>
            </a:r>
            <a:r>
              <a:rPr lang="it-IT" sz="2000" b="1" i="1" dirty="0">
                <a:solidFill>
                  <a:srgbClr val="FF0000"/>
                </a:solidFill>
              </a:rPr>
              <a:t>– MUNICIPALITY OF PESCARA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9934" y="242648"/>
            <a:ext cx="3973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/>
              <a:t>General  and specific strategic objectives</a:t>
            </a:r>
            <a:endParaRPr lang="it-IT" i="1" u="sng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55" y="1019427"/>
            <a:ext cx="4298140" cy="380549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9934" y="5165151"/>
            <a:ext cx="856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- Promote </a:t>
            </a:r>
            <a:r>
              <a:rPr lang="en-US" i="1" dirty="0"/>
              <a:t>integrated policies to address the complexity of transport </a:t>
            </a:r>
            <a:r>
              <a:rPr lang="en-US" i="1" dirty="0" smtClean="0"/>
              <a:t>systems;</a:t>
            </a:r>
            <a:endParaRPr lang="it-IT" i="1" dirty="0"/>
          </a:p>
        </p:txBody>
      </p:sp>
      <p:sp>
        <p:nvSpPr>
          <p:cNvPr id="6" name="Rettangolo 5"/>
          <p:cNvSpPr/>
          <p:nvPr/>
        </p:nvSpPr>
        <p:spPr>
          <a:xfrm>
            <a:off x="284871" y="5467113"/>
            <a:ext cx="518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- Focus </a:t>
            </a:r>
            <a:r>
              <a:rPr lang="en-US" i="1" dirty="0"/>
              <a:t>transport mobility planning on citizens' </a:t>
            </a:r>
            <a:r>
              <a:rPr lang="en-US" i="1" dirty="0" smtClean="0"/>
              <a:t>needs;</a:t>
            </a:r>
            <a:endParaRPr lang="it-IT" i="1" dirty="0"/>
          </a:p>
        </p:txBody>
      </p:sp>
      <p:sp>
        <p:nvSpPr>
          <p:cNvPr id="12" name="Rettangolo 11"/>
          <p:cNvSpPr/>
          <p:nvPr/>
        </p:nvSpPr>
        <p:spPr>
          <a:xfrm>
            <a:off x="284871" y="574608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- Non-</a:t>
            </a:r>
            <a:r>
              <a:rPr lang="it-IT" i="1" dirty="0" err="1" smtClean="0"/>
              <a:t>polluting</a:t>
            </a:r>
            <a:r>
              <a:rPr lang="it-IT" i="1" dirty="0" smtClean="0"/>
              <a:t> </a:t>
            </a:r>
            <a:r>
              <a:rPr lang="it-IT" i="1" dirty="0" err="1"/>
              <a:t>urban</a:t>
            </a:r>
            <a:r>
              <a:rPr lang="it-IT" i="1" dirty="0"/>
              <a:t> </a:t>
            </a:r>
            <a:r>
              <a:rPr lang="it-IT" i="1" dirty="0" err="1" smtClean="0"/>
              <a:t>transport</a:t>
            </a:r>
            <a:r>
              <a:rPr lang="it-IT" i="1" dirty="0" smtClean="0"/>
              <a:t>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90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12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854439" y="894802"/>
            <a:ext cx="3234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it-IT" sz="2400" dirty="0">
                <a:solidFill>
                  <a:srgbClr val="1ABAED"/>
                </a:solidFill>
              </a:rPr>
              <a:t>Communication strategy</a:t>
            </a:r>
            <a:endParaRPr lang="it-IT" altLang="it-IT" sz="2400" dirty="0">
              <a:solidFill>
                <a:srgbClr val="1ABAED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02063" y="3938755"/>
            <a:ext cx="5343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Addresses all aspects of the project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Outlines target groups of the project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Describes communication tools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channel</a:t>
            </a:r>
            <a:r>
              <a:rPr lang="it-IT" dirty="0"/>
              <a:t>s</a:t>
            </a:r>
            <a:r>
              <a:rPr lang="hr-HR" dirty="0" smtClean="0"/>
              <a:t> </a:t>
            </a:r>
            <a:r>
              <a:rPr lang="hr-HR" dirty="0"/>
              <a:t>to be adopted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53672" y="5450697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Prepared by LP and Split Dalmatia county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Approved by all partners (Steering Committee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54439" y="1356467"/>
            <a:ext cx="84394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WP Communication aims at ensuring the communication, dissemination and visibility of the project’s objectives, activities and results outside the partnership and towards the target groups/relevant stakeholders</a:t>
            </a:r>
            <a:r>
              <a:rPr lang="hr-HR" dirty="0"/>
              <a:t>.</a:t>
            </a:r>
          </a:p>
          <a:p>
            <a:pPr>
              <a:defRPr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General  public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Local, regional and national public authorities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Enterprises, transport operators including operators of multimodal logistics hubs,  infrastructure providers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Regional development agencies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27419" y="401959"/>
            <a:ext cx="7289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PP5 – ISIG – INSTITUTE OF INTERNATIONAL SOCIOLOGY OF GORIZIA</a:t>
            </a:r>
          </a:p>
        </p:txBody>
      </p:sp>
    </p:spTree>
    <p:extLst>
      <p:ext uri="{BB962C8B-B14F-4D97-AF65-F5344CB8AC3E}">
        <p14:creationId xmlns:p14="http://schemas.microsoft.com/office/powerpoint/2010/main" val="2024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13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5785074" y="341818"/>
            <a:ext cx="4216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PP6 – SPLIT AND DALMATIA COUNTRY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9875" y="1280150"/>
            <a:ext cx="4566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2.1 Start up activities</a:t>
            </a:r>
          </a:p>
          <a:p>
            <a:r>
              <a:rPr lang="hr-HR" dirty="0"/>
              <a:t>2.1.1 Kick off meeting</a:t>
            </a:r>
          </a:p>
          <a:p>
            <a:r>
              <a:rPr lang="hr-HR" dirty="0"/>
              <a:t>2.1.2 Communication strategy</a:t>
            </a:r>
          </a:p>
          <a:p>
            <a:r>
              <a:rPr lang="hr-HR" dirty="0"/>
              <a:t>2.1.3 Lists an maps of low costs/free of charge            	channels, relevant metworks and 	stakeholders (1 for  each PP)</a:t>
            </a:r>
          </a:p>
          <a:p>
            <a:endParaRPr lang="hr-HR" dirty="0"/>
          </a:p>
        </p:txBody>
      </p:sp>
      <p:sp>
        <p:nvSpPr>
          <p:cNvPr id="4" name="Rettangolo 3"/>
          <p:cNvSpPr/>
          <p:nvPr/>
        </p:nvSpPr>
        <p:spPr>
          <a:xfrm>
            <a:off x="199973" y="3311475"/>
            <a:ext cx="53435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/>
              <a:t>2.2 Media relations and publications</a:t>
            </a:r>
          </a:p>
          <a:p>
            <a:r>
              <a:rPr lang="hr-HR" dirty="0"/>
              <a:t>2.2.1 Collection of articles </a:t>
            </a:r>
            <a:endParaRPr lang="it-IT" dirty="0" smtClean="0"/>
          </a:p>
          <a:p>
            <a:r>
              <a:rPr lang="hr-HR" dirty="0" smtClean="0"/>
              <a:t>2.2.2 </a:t>
            </a:r>
            <a:r>
              <a:rPr lang="hr-HR" dirty="0"/>
              <a:t>Press releases (</a:t>
            </a:r>
            <a:r>
              <a:rPr lang="en-US" dirty="0"/>
              <a:t>1 </a:t>
            </a:r>
            <a:r>
              <a:rPr lang="en-US" dirty="0" err="1"/>
              <a:t>Ko</a:t>
            </a:r>
            <a:r>
              <a:rPr lang="en-US" dirty="0"/>
              <a:t> Meeting</a:t>
            </a:r>
            <a:r>
              <a:rPr lang="hr-HR" dirty="0"/>
              <a:t> </a:t>
            </a:r>
            <a:r>
              <a:rPr lang="en-US" dirty="0"/>
              <a:t>+ 6 Press </a:t>
            </a:r>
            <a:r>
              <a:rPr lang="hr-HR" dirty="0"/>
              <a:t>	</a:t>
            </a:r>
            <a:r>
              <a:rPr lang="en-US" dirty="0"/>
              <a:t>Conferences during 6 SCs + mid-term &amp; </a:t>
            </a:r>
            <a:r>
              <a:rPr lang="hr-HR" dirty="0"/>
              <a:t>	</a:t>
            </a:r>
            <a:endParaRPr lang="it-IT" dirty="0" smtClean="0"/>
          </a:p>
          <a:p>
            <a:r>
              <a:rPr lang="en-US" dirty="0" smtClean="0"/>
              <a:t>         final </a:t>
            </a:r>
            <a:r>
              <a:rPr lang="en-US" dirty="0"/>
              <a:t>cross-border event</a:t>
            </a:r>
            <a:r>
              <a:rPr lang="hr-HR" dirty="0"/>
              <a:t>)</a:t>
            </a:r>
          </a:p>
          <a:p>
            <a:r>
              <a:rPr lang="hr-HR" dirty="0"/>
              <a:t>2.2.3 Project posters </a:t>
            </a:r>
            <a:endParaRPr lang="it-IT" dirty="0" smtClean="0"/>
          </a:p>
          <a:p>
            <a:r>
              <a:rPr lang="hr-HR" dirty="0" smtClean="0"/>
              <a:t>2.2.4 </a:t>
            </a:r>
            <a:r>
              <a:rPr lang="hr-HR" dirty="0"/>
              <a:t>Project flyer </a:t>
            </a:r>
            <a:endParaRPr lang="it-IT" dirty="0" smtClean="0"/>
          </a:p>
          <a:p>
            <a:r>
              <a:rPr lang="hr-HR" dirty="0" smtClean="0"/>
              <a:t>2.2.5 </a:t>
            </a:r>
            <a:r>
              <a:rPr lang="hr-HR" dirty="0"/>
              <a:t>Publications on relevant EU paper 	 	</a:t>
            </a:r>
            <a:r>
              <a:rPr lang="hr-HR" dirty="0" smtClean="0"/>
              <a:t>magazines</a:t>
            </a:r>
            <a:endParaRPr lang="hr-HR" dirty="0"/>
          </a:p>
        </p:txBody>
      </p:sp>
      <p:sp>
        <p:nvSpPr>
          <p:cNvPr id="6" name="Rettangolo 5"/>
          <p:cNvSpPr/>
          <p:nvPr/>
        </p:nvSpPr>
        <p:spPr>
          <a:xfrm>
            <a:off x="5221678" y="1289723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/>
              <a:t>2.3 Digital activities</a:t>
            </a:r>
          </a:p>
          <a:p>
            <a:r>
              <a:rPr lang="hr-HR" dirty="0"/>
              <a:t>2.3.1 Project </a:t>
            </a:r>
            <a:r>
              <a:rPr lang="hr-HR" dirty="0" smtClean="0"/>
              <a:t>website</a:t>
            </a:r>
            <a:endParaRPr lang="hr-HR" dirty="0"/>
          </a:p>
          <a:p>
            <a:r>
              <a:rPr lang="hr-HR" dirty="0"/>
              <a:t>2.3.2 Sections for SUTRA project hosted on 	PPs 	website </a:t>
            </a:r>
            <a:endParaRPr lang="it-IT" dirty="0" smtClean="0"/>
          </a:p>
          <a:p>
            <a:r>
              <a:rPr lang="hr-HR" dirty="0" smtClean="0"/>
              <a:t>2.3.3 </a:t>
            </a:r>
            <a:r>
              <a:rPr lang="hr-HR" dirty="0"/>
              <a:t>Social media profiles (Facebook, 	Instagram and  Twitter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95408" y="3312377"/>
            <a:ext cx="53435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/>
              <a:t>2.4 Events</a:t>
            </a:r>
          </a:p>
          <a:p>
            <a:r>
              <a:rPr lang="hr-HR" dirty="0"/>
              <a:t>2.4.1 High leve mid-term (PP6 in Split) &amp; closing (LP 	in Caorle) cross-border event</a:t>
            </a:r>
          </a:p>
          <a:p>
            <a:r>
              <a:rPr lang="hr-HR" dirty="0"/>
              <a:t>2.4.2 Participation on EU </a:t>
            </a:r>
            <a:r>
              <a:rPr lang="hr-HR" dirty="0" err="1" smtClean="0"/>
              <a:t>leve</a:t>
            </a:r>
            <a:r>
              <a:rPr lang="it-IT" dirty="0" smtClean="0"/>
              <a:t>l</a:t>
            </a:r>
            <a:r>
              <a:rPr lang="hr-HR" dirty="0" smtClean="0"/>
              <a:t> events</a:t>
            </a:r>
            <a:endParaRPr lang="hr-HR" dirty="0"/>
          </a:p>
          <a:p>
            <a:r>
              <a:rPr lang="hr-HR" dirty="0"/>
              <a:t>2.4.3 Press </a:t>
            </a:r>
            <a:r>
              <a:rPr lang="hr-HR" dirty="0" smtClean="0"/>
              <a:t>conferences</a:t>
            </a:r>
            <a:endParaRPr lang="hr-HR" dirty="0"/>
          </a:p>
          <a:p>
            <a:r>
              <a:rPr lang="hr-HR" dirty="0"/>
              <a:t>2.4.4 Trainings (web platform, communication and implementation</a:t>
            </a:r>
            <a:r>
              <a:rPr lang="hr-HR" dirty="0" smtClean="0"/>
              <a:t>)</a:t>
            </a:r>
            <a:endParaRPr lang="hr-HR" dirty="0"/>
          </a:p>
          <a:p>
            <a:r>
              <a:rPr lang="hr-HR" dirty="0"/>
              <a:t>2.4.5 Local public events for the inauguration of the 	multimodal transport services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71393" y="741928"/>
            <a:ext cx="3642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it-IT" sz="2000" b="1" i="1" dirty="0">
                <a:solidFill>
                  <a:srgbClr val="1ABAED"/>
                </a:solidFill>
              </a:rPr>
              <a:t>Outputs and deliverables </a:t>
            </a:r>
            <a:endParaRPr lang="it-IT" altLang="it-IT" sz="2000" b="1" i="1" dirty="0">
              <a:solidFill>
                <a:srgbClr val="1ABA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49247" y="480173"/>
            <a:ext cx="2689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PP7 </a:t>
            </a:r>
            <a:r>
              <a:rPr lang="it-IT" sz="2000" b="1" i="1" dirty="0">
                <a:solidFill>
                  <a:srgbClr val="FF0000"/>
                </a:solidFill>
              </a:rPr>
              <a:t>– TOWN OF POREC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0396" y="1209348"/>
            <a:ext cx="98635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of end users need regarding local multimodal </a:t>
            </a:r>
            <a:r>
              <a:rPr lang="en-US" dirty="0" smtClean="0"/>
              <a:t>mobility</a:t>
            </a:r>
            <a:r>
              <a:rPr lang="it-IT" dirty="0" smtClean="0"/>
              <a:t> </a:t>
            </a:r>
            <a:r>
              <a:rPr lang="hr-HR" dirty="0" err="1" smtClean="0"/>
              <a:t>Organize</a:t>
            </a:r>
            <a:r>
              <a:rPr lang="hr-HR" dirty="0" smtClean="0"/>
              <a:t> </a:t>
            </a:r>
            <a:r>
              <a:rPr lang="hr-HR" dirty="0"/>
              <a:t>1 </a:t>
            </a:r>
            <a:r>
              <a:rPr lang="hr-HR" dirty="0" err="1"/>
              <a:t>meeting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authorities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transport </a:t>
            </a:r>
            <a:r>
              <a:rPr lang="hr-HR" dirty="0" err="1"/>
              <a:t>providers</a:t>
            </a:r>
            <a:r>
              <a:rPr lang="hr-HR" dirty="0"/>
              <a:t>, 1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 smtClean="0"/>
              <a:t>local</a:t>
            </a:r>
            <a:r>
              <a:rPr lang="hr-HR" dirty="0" smtClean="0"/>
              <a:t> </a:t>
            </a:r>
            <a:r>
              <a:rPr lang="hr-HR" dirty="0" err="1"/>
              <a:t>residents</a:t>
            </a:r>
            <a:r>
              <a:rPr lang="hr-HR" dirty="0"/>
              <a:t> to </a:t>
            </a:r>
            <a:r>
              <a:rPr lang="hr-HR" dirty="0" err="1"/>
              <a:t>gather</a:t>
            </a:r>
            <a:r>
              <a:rPr lang="hr-HR" dirty="0"/>
              <a:t> da</a:t>
            </a:r>
            <a:r>
              <a:rPr lang="it-IT" dirty="0"/>
              <a:t>t</a:t>
            </a:r>
            <a:r>
              <a:rPr lang="hr-HR" dirty="0"/>
              <a:t>a </a:t>
            </a:r>
            <a:r>
              <a:rPr lang="hr-HR" dirty="0" smtClean="0"/>
              <a:t>for </a:t>
            </a:r>
            <a:r>
              <a:rPr lang="hr-HR" dirty="0" err="1"/>
              <a:t>the</a:t>
            </a:r>
            <a:r>
              <a:rPr lang="hr-HR" dirty="0"/>
              <a:t> CB </a:t>
            </a:r>
            <a:r>
              <a:rPr lang="hr-HR" dirty="0" err="1"/>
              <a:t>analysis</a:t>
            </a:r>
            <a:r>
              <a:rPr lang="hr-HR" dirty="0"/>
              <a:t> </a:t>
            </a:r>
            <a:r>
              <a:rPr lang="hr-HR" dirty="0" err="1"/>
              <a:t>outlining</a:t>
            </a:r>
            <a:r>
              <a:rPr lang="hr-HR" dirty="0"/>
              <a:t> </a:t>
            </a:r>
            <a:r>
              <a:rPr lang="hr-HR" dirty="0" err="1" smtClean="0"/>
              <a:t>critical</a:t>
            </a:r>
            <a:r>
              <a:rPr lang="it-IT" dirty="0"/>
              <a:t> </a:t>
            </a:r>
            <a:r>
              <a:rPr lang="hr-HR" dirty="0" err="1" smtClean="0"/>
              <a:t>points</a:t>
            </a:r>
            <a:r>
              <a:rPr lang="hr-HR" dirty="0" smtClean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solutions</a:t>
            </a:r>
            <a:r>
              <a:rPr lang="it-IT" dirty="0" smtClean="0"/>
              <a:t>. </a:t>
            </a:r>
            <a:r>
              <a:rPr lang="en-US" dirty="0" smtClean="0"/>
              <a:t>Definition </a:t>
            </a:r>
            <a:r>
              <a:rPr lang="en-US" dirty="0"/>
              <a:t>of joint </a:t>
            </a:r>
            <a:r>
              <a:rPr lang="en-US" dirty="0" err="1"/>
              <a:t>crossborder</a:t>
            </a:r>
            <a:r>
              <a:rPr lang="en-US" dirty="0"/>
              <a:t> multimodal strategy for urban </a:t>
            </a:r>
            <a:r>
              <a:rPr lang="en-US" dirty="0" err="1"/>
              <a:t>centres</a:t>
            </a:r>
            <a:r>
              <a:rPr lang="en-US" dirty="0"/>
              <a:t> </a:t>
            </a:r>
            <a:r>
              <a:rPr lang="en-US" dirty="0" smtClean="0"/>
              <a:t>nominate </a:t>
            </a:r>
            <a:r>
              <a:rPr lang="en-US" dirty="0"/>
              <a:t>1 person from own</a:t>
            </a:r>
            <a:r>
              <a:rPr lang="hr-HR" dirty="0"/>
              <a:t> </a:t>
            </a:r>
            <a:r>
              <a:rPr lang="en-US" dirty="0"/>
              <a:t>staff that will participate in at least 2 ad hoc meetings where the </a:t>
            </a:r>
            <a:r>
              <a:rPr lang="en-US" dirty="0" smtClean="0"/>
              <a:t>strategy </a:t>
            </a:r>
            <a:r>
              <a:rPr lang="en-US" dirty="0"/>
              <a:t>will be </a:t>
            </a:r>
            <a:r>
              <a:rPr lang="en-US" dirty="0" smtClean="0"/>
              <a:t>discussed.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Improvement </a:t>
            </a:r>
            <a:r>
              <a:rPr lang="en-US" dirty="0"/>
              <a:t>of multimodal smart services for soft </a:t>
            </a:r>
            <a:r>
              <a:rPr lang="en-US" dirty="0" smtClean="0"/>
              <a:t>mobility:</a:t>
            </a:r>
            <a:r>
              <a:rPr lang="it-IT" dirty="0" smtClean="0"/>
              <a:t>  </a:t>
            </a:r>
            <a:r>
              <a:rPr lang="en-US" dirty="0" smtClean="0"/>
              <a:t>new </a:t>
            </a:r>
            <a:r>
              <a:rPr lang="en-US" dirty="0"/>
              <a:t>low carbon mobility service, established through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en-US" dirty="0"/>
              <a:t>electrical vehicle (electrical minibus), connecting city </a:t>
            </a:r>
            <a:r>
              <a:rPr lang="en-US" dirty="0" err="1"/>
              <a:t>centre</a:t>
            </a:r>
            <a:r>
              <a:rPr lang="en-US" dirty="0"/>
              <a:t> with the hinterland for the benefit of residents and tourists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 </a:t>
            </a:r>
            <a:r>
              <a:rPr lang="en-US" dirty="0"/>
              <a:t>monitoring and evaluation of the implemented system</a:t>
            </a:r>
            <a:r>
              <a:rPr lang="hr-HR" dirty="0"/>
              <a:t>, </a:t>
            </a:r>
            <a:r>
              <a:rPr lang="en-US" dirty="0"/>
              <a:t>gather data on the number of passenger using the innovative means of transport through built/in IT</a:t>
            </a:r>
            <a:r>
              <a:rPr lang="hr-HR" dirty="0"/>
              <a:t>-</a:t>
            </a:r>
            <a:r>
              <a:rPr lang="en-US" dirty="0"/>
              <a:t>management systems and other means</a:t>
            </a:r>
            <a:r>
              <a:rPr lang="hr-HR" dirty="0"/>
              <a:t>, i</a:t>
            </a:r>
            <a:r>
              <a:rPr lang="en-US" dirty="0"/>
              <a:t>n the last months of the project, </a:t>
            </a:r>
            <a:r>
              <a:rPr lang="en-US" dirty="0" err="1"/>
              <a:t>organi</a:t>
            </a:r>
            <a:r>
              <a:rPr lang="hr-HR" dirty="0"/>
              <a:t>z</a:t>
            </a:r>
            <a:r>
              <a:rPr lang="en-US" dirty="0"/>
              <a:t>e focus groups with local</a:t>
            </a:r>
            <a:r>
              <a:rPr lang="hr-HR" dirty="0"/>
              <a:t> </a:t>
            </a:r>
            <a:r>
              <a:rPr lang="en-US" dirty="0"/>
              <a:t>population and authorities to assess the utility and quality of the pilot actions by administering ad hoc</a:t>
            </a:r>
            <a:r>
              <a:rPr lang="hr-HR" dirty="0"/>
              <a:t> </a:t>
            </a:r>
            <a:r>
              <a:rPr lang="en-US" dirty="0" smtClean="0"/>
              <a:t>questionnaires</a:t>
            </a:r>
            <a:r>
              <a:rPr lang="it-IT" dirty="0"/>
              <a:t> </a:t>
            </a:r>
            <a:r>
              <a:rPr lang="en-US" dirty="0" smtClean="0"/>
              <a:t>share </a:t>
            </a:r>
            <a:r>
              <a:rPr lang="en-US" dirty="0"/>
              <a:t>and distribute through own institutional networks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created</a:t>
            </a:r>
            <a:r>
              <a:rPr lang="hr-HR" dirty="0"/>
              <a:t> Manual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en-US" dirty="0"/>
              <a:t>proposals for improvement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en-US" dirty="0"/>
              <a:t> </a:t>
            </a:r>
            <a:r>
              <a:rPr lang="hr-HR" dirty="0"/>
              <a:t>transfer</a:t>
            </a:r>
            <a:r>
              <a:rPr lang="en-US" dirty="0"/>
              <a:t> to other</a:t>
            </a:r>
            <a:r>
              <a:rPr lang="hr-HR" dirty="0"/>
              <a:t> </a:t>
            </a:r>
            <a:r>
              <a:rPr lang="en-US" dirty="0" smtClean="0"/>
              <a:t>areas.</a:t>
            </a:r>
            <a:endParaRPr lang="hr-HR" dirty="0"/>
          </a:p>
          <a:p>
            <a:endParaRPr lang="en-US" dirty="0" smtClean="0"/>
          </a:p>
        </p:txBody>
      </p:sp>
      <p:sp>
        <p:nvSpPr>
          <p:cNvPr id="7" name="Rettangolo 6"/>
          <p:cNvSpPr/>
          <p:nvPr/>
        </p:nvSpPr>
        <p:spPr>
          <a:xfrm>
            <a:off x="374754" y="219360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it-IT" sz="2000" b="1" i="1" dirty="0">
                <a:solidFill>
                  <a:srgbClr val="1ABAED"/>
                </a:solidFill>
              </a:rPr>
              <a:t>Improvement of existing</a:t>
            </a:r>
            <a:r>
              <a:rPr lang="hr-HR" altLang="it-IT" sz="2000" b="1" i="1" dirty="0">
                <a:solidFill>
                  <a:srgbClr val="1ABAED"/>
                </a:solidFill>
              </a:rPr>
              <a:t> </a:t>
            </a:r>
            <a:r>
              <a:rPr lang="en-US" altLang="it-IT" sz="2000" b="1" i="1" dirty="0">
                <a:solidFill>
                  <a:srgbClr val="1ABAED"/>
                </a:solidFill>
              </a:rPr>
              <a:t>local transport </a:t>
            </a:r>
            <a:endParaRPr lang="en-US" altLang="it-IT" sz="2000" b="1" i="1" dirty="0" smtClean="0">
              <a:solidFill>
                <a:srgbClr val="1ABAED"/>
              </a:solidFill>
            </a:endParaRPr>
          </a:p>
          <a:p>
            <a:r>
              <a:rPr lang="en-US" altLang="it-IT" sz="2000" b="1" i="1" dirty="0" smtClean="0">
                <a:solidFill>
                  <a:srgbClr val="1ABAED"/>
                </a:solidFill>
              </a:rPr>
              <a:t>            through</a:t>
            </a:r>
            <a:r>
              <a:rPr lang="hr-HR" altLang="it-IT" sz="2000" b="1" i="1" dirty="0" smtClean="0">
                <a:solidFill>
                  <a:srgbClr val="1ABAED"/>
                </a:solidFill>
              </a:rPr>
              <a:t> </a:t>
            </a:r>
            <a:r>
              <a:rPr lang="en-US" altLang="it-IT" sz="2000" b="1" i="1" dirty="0">
                <a:solidFill>
                  <a:srgbClr val="1ABAED"/>
                </a:solidFill>
              </a:rPr>
              <a:t>multimodal services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41198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15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40300" y="792012"/>
            <a:ext cx="231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PP9 – CITY OF </a:t>
            </a:r>
            <a:r>
              <a:rPr lang="it-IT" sz="2000" b="1" i="1" dirty="0" smtClean="0">
                <a:solidFill>
                  <a:srgbClr val="FF0000"/>
                </a:solidFill>
              </a:rPr>
              <a:t>SPLIT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6928" y="1192122"/>
            <a:ext cx="838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1ABAED"/>
                </a:solidFill>
              </a:rPr>
              <a:t>Improvement </a:t>
            </a:r>
            <a:r>
              <a:rPr lang="en-US" b="1" i="1" dirty="0">
                <a:solidFill>
                  <a:srgbClr val="1ABAED"/>
                </a:solidFill>
              </a:rPr>
              <a:t>of existing local transport trough multimodal services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3932" y="1974715"/>
            <a:ext cx="9227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of end users need regarding local multimodal </a:t>
            </a:r>
            <a:r>
              <a:rPr lang="en-US" dirty="0" smtClean="0"/>
              <a:t>mobility;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Definition </a:t>
            </a:r>
            <a:r>
              <a:rPr lang="en-US" dirty="0"/>
              <a:t>of joint </a:t>
            </a:r>
            <a:r>
              <a:rPr lang="en-US" dirty="0" err="1"/>
              <a:t>crossborder</a:t>
            </a:r>
            <a:r>
              <a:rPr lang="en-US" dirty="0"/>
              <a:t> multimodal strategy for urban </a:t>
            </a:r>
            <a:r>
              <a:rPr lang="en-US" dirty="0" err="1" smtClean="0"/>
              <a:t>centres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Improvement of multimodal smart services for soft mobility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Implementation of pilot actions for new multimodal links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 </a:t>
            </a:r>
            <a:r>
              <a:rPr lang="en-US" dirty="0"/>
              <a:t>bike sharing </a:t>
            </a:r>
            <a:r>
              <a:rPr lang="en-US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Evaluation </a:t>
            </a:r>
            <a:r>
              <a:rPr lang="en-US" dirty="0"/>
              <a:t>of pilot actions and proposals for improvement and sustainability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</a:t>
            </a:r>
            <a:r>
              <a:rPr lang="en-US" dirty="0"/>
              <a:t>of smart phone app for easy access to multimodal 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Mobile </a:t>
            </a:r>
            <a:r>
              <a:rPr lang="en-US" dirty="0"/>
              <a:t>app for Google Play and Apple </a:t>
            </a:r>
            <a:r>
              <a:rPr lang="en-US" dirty="0" smtClean="0"/>
              <a:t>Store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8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582402" y="637576"/>
            <a:ext cx="4931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PP8 – MUNICIPALITY OF VODNJAN </a:t>
            </a:r>
          </a:p>
        </p:txBody>
      </p:sp>
      <p:sp>
        <p:nvSpPr>
          <p:cNvPr id="4" name="AutoShape 2" descr="Risultati immagini per immagini vodnjan-dignan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67318" y="1383173"/>
            <a:ext cx="8287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 activity aim</a:t>
            </a:r>
            <a:r>
              <a:rPr lang="en-US" sz="2400" b="1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- </a:t>
            </a:r>
            <a:r>
              <a:rPr lang="en-US" dirty="0"/>
              <a:t>redirect the tourist flow from the coast to the hinterland</a:t>
            </a:r>
          </a:p>
          <a:p>
            <a:r>
              <a:rPr lang="en-US" dirty="0"/>
              <a:t>- promote new sustainable form of tourism ( cultural, religious, </a:t>
            </a:r>
            <a:r>
              <a:rPr lang="en-US" dirty="0" err="1"/>
              <a:t>eno</a:t>
            </a:r>
            <a:r>
              <a:rPr lang="en-US" dirty="0"/>
              <a:t>-gastro)</a:t>
            </a:r>
          </a:p>
          <a:p>
            <a:r>
              <a:rPr lang="en-US" dirty="0"/>
              <a:t>- overcome seasonality in tourism</a:t>
            </a:r>
          </a:p>
          <a:p>
            <a:r>
              <a:rPr lang="en-US" dirty="0"/>
              <a:t>- purchase (vehicle) and </a:t>
            </a:r>
            <a:r>
              <a:rPr lang="en-US" dirty="0" smtClean="0"/>
              <a:t>establish </a:t>
            </a:r>
            <a:r>
              <a:rPr lang="en-US" dirty="0"/>
              <a:t>a new multimodal connection with sea localities </a:t>
            </a:r>
            <a:r>
              <a:rPr lang="en-US" dirty="0" smtClean="0"/>
              <a:t>                   during </a:t>
            </a:r>
            <a:r>
              <a:rPr lang="en-US" dirty="0"/>
              <a:t>tourism season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15564" y="3028884"/>
            <a:ext cx="811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840" y="3852318"/>
            <a:ext cx="2810500" cy="184724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08" y="4071092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17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74754" y="1016864"/>
            <a:ext cx="96986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MUNICIPAL </a:t>
            </a:r>
            <a:r>
              <a:rPr lang="en-US" sz="4000" dirty="0" smtClean="0"/>
              <a:t>ADMINISTRATION</a:t>
            </a:r>
          </a:p>
          <a:p>
            <a:pPr algn="ctr"/>
            <a:r>
              <a:rPr lang="en-US" sz="4000" dirty="0" smtClean="0"/>
              <a:t> OF CAORLE IS 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LEADER </a:t>
            </a:r>
            <a:r>
              <a:rPr lang="en-US" sz="4000" dirty="0"/>
              <a:t>PARTNER</a:t>
            </a:r>
          </a:p>
          <a:p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2485910" y="4672154"/>
            <a:ext cx="5788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Thank</a:t>
            </a:r>
            <a:r>
              <a:rPr lang="it-IT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32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it-IT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 for </a:t>
            </a:r>
            <a:r>
              <a:rPr lang="it-IT" sz="32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lang="it-IT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32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attention</a:t>
            </a:r>
            <a:endParaRPr lang="it-IT" sz="32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6261" y="5783736"/>
            <a:ext cx="2380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/>
              <a:t>E</a:t>
            </a:r>
            <a:r>
              <a:rPr lang="it-IT" sz="2000" i="1" dirty="0" smtClean="0"/>
              <a:t>nzo </a:t>
            </a:r>
            <a:r>
              <a:rPr lang="it-IT" sz="2000" i="1" dirty="0"/>
              <a:t>L</a:t>
            </a:r>
            <a:r>
              <a:rPr lang="it-IT" sz="2000" i="1" dirty="0" smtClean="0"/>
              <a:t>azzarin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34538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18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D31D999-87CA-4D9E-9550-D46872373F8D}"/>
              </a:ext>
            </a:extLst>
          </p:cNvPr>
          <p:cNvSpPr txBox="1"/>
          <p:nvPr/>
        </p:nvSpPr>
        <p:spPr>
          <a:xfrm>
            <a:off x="1011244" y="3296798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 err="1" smtClean="0">
                <a:latin typeface="+mj-lt"/>
              </a:rPr>
              <a:t>Address</a:t>
            </a:r>
            <a:r>
              <a:rPr lang="it-IT" sz="2000" dirty="0" smtClean="0">
                <a:latin typeface="+mj-lt"/>
              </a:rPr>
              <a:t>:  </a:t>
            </a:r>
            <a:r>
              <a:rPr lang="it-IT" sz="2000" dirty="0" err="1" smtClean="0">
                <a:latin typeface="+mj-lt"/>
              </a:rPr>
              <a:t>Municipality</a:t>
            </a:r>
            <a:r>
              <a:rPr lang="it-IT" sz="2000" dirty="0" smtClean="0">
                <a:latin typeface="+mj-lt"/>
              </a:rPr>
              <a:t> – Caorle (Ve) – </a:t>
            </a:r>
            <a:r>
              <a:rPr lang="it-IT" sz="2000" dirty="0" err="1" smtClean="0">
                <a:latin typeface="+mj-lt"/>
              </a:rPr>
              <a:t>Italy</a:t>
            </a:r>
            <a:r>
              <a:rPr lang="it-IT" sz="2000" dirty="0" smtClean="0">
                <a:latin typeface="+mj-lt"/>
              </a:rPr>
              <a:t>  - Via Roma, 26</a:t>
            </a:r>
            <a:endParaRPr lang="it-IT" sz="2000" dirty="0">
              <a:latin typeface="+mj-lt"/>
            </a:endParaRPr>
          </a:p>
        </p:txBody>
      </p:sp>
      <p:pic>
        <p:nvPicPr>
          <p:cNvPr id="10" name="Immagine 8" descr="indirizzo.jpg">
            <a:extLst>
              <a:ext uri="{FF2B5EF4-FFF2-40B4-BE49-F238E27FC236}">
                <a16:creationId xmlns:a16="http://schemas.microsoft.com/office/drawing/2014/main" xmlns="" id="{A1351E14-EAD9-44FF-940D-FDD09ED61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26120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9" descr="mail.jpg">
            <a:extLst>
              <a:ext uri="{FF2B5EF4-FFF2-40B4-BE49-F238E27FC236}">
                <a16:creationId xmlns:a16="http://schemas.microsoft.com/office/drawing/2014/main" xmlns="" id="{D9A8D396-270E-4EA0-B5F2-428E7A839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76444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B5CFB7C-2B5B-41C1-84CC-8BBA33DC7671}"/>
              </a:ext>
            </a:extLst>
          </p:cNvPr>
          <p:cNvSpPr txBox="1"/>
          <p:nvPr/>
        </p:nvSpPr>
        <p:spPr>
          <a:xfrm>
            <a:off x="1011244" y="3723170"/>
            <a:ext cx="924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 smtClean="0">
                <a:latin typeface="+mj-lt"/>
              </a:rPr>
              <a:t>Email:       </a:t>
            </a:r>
            <a:r>
              <a:rPr lang="it-IT" sz="2000" dirty="0" smtClean="0">
                <a:latin typeface="+mj-lt"/>
                <a:hlinkClick r:id="rId6"/>
              </a:rPr>
              <a:t>enzo_lazzarin@comune.caorle.ve.it</a:t>
            </a:r>
            <a:r>
              <a:rPr lang="it-IT" sz="2000" dirty="0" smtClean="0">
                <a:latin typeface="+mj-lt"/>
              </a:rPr>
              <a:t> -  </a:t>
            </a:r>
            <a:r>
              <a:rPr lang="it-IT" sz="2000" i="1" dirty="0" smtClean="0">
                <a:latin typeface="+mj-lt"/>
              </a:rPr>
              <a:t>PEC:</a:t>
            </a:r>
            <a:r>
              <a:rPr lang="it-IT" sz="2000" dirty="0" smtClean="0">
                <a:latin typeface="+mj-lt"/>
              </a:rPr>
              <a:t>  comune.caorle.ve@pecveneto.it</a:t>
            </a:r>
            <a:endParaRPr lang="it-IT" sz="2000" dirty="0"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3AA7013-746C-4F5E-B61F-51CE3FBC4F5C}"/>
              </a:ext>
            </a:extLst>
          </p:cNvPr>
          <p:cNvSpPr txBox="1"/>
          <p:nvPr/>
        </p:nvSpPr>
        <p:spPr>
          <a:xfrm>
            <a:off x="1009656" y="4235621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err="1">
                <a:latin typeface="+mj-lt"/>
              </a:rPr>
              <a:t>Telephone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number</a:t>
            </a:r>
            <a:r>
              <a:rPr lang="de-DE" sz="2000" dirty="0" smtClean="0">
                <a:latin typeface="+mj-lt"/>
              </a:rPr>
              <a:t>: 0421.219225</a:t>
            </a:r>
            <a:endParaRPr lang="it-IT" sz="2000" dirty="0">
              <a:latin typeface="+mj-lt"/>
            </a:endParaRPr>
          </a:p>
        </p:txBody>
      </p:sp>
      <p:pic>
        <p:nvPicPr>
          <p:cNvPr id="14" name="Immagine 20" descr="indirizzo.jpg">
            <a:extLst>
              <a:ext uri="{FF2B5EF4-FFF2-40B4-BE49-F238E27FC236}">
                <a16:creationId xmlns:a16="http://schemas.microsoft.com/office/drawing/2014/main" xmlns="" id="{1B3B3C25-670C-4881-B7CC-505F07B6D2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9" y="4254526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21" descr="mail.jpg">
            <a:extLst>
              <a:ext uri="{FF2B5EF4-FFF2-40B4-BE49-F238E27FC236}">
                <a16:creationId xmlns:a16="http://schemas.microsoft.com/office/drawing/2014/main" xmlns="" id="{146BA4FC-1EF5-4658-BFEF-B8EF7970A0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0" y="473253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5ED993D-B951-4FE4-A56C-48C627DA7E7A}"/>
              </a:ext>
            </a:extLst>
          </p:cNvPr>
          <p:cNvSpPr txBox="1"/>
          <p:nvPr/>
        </p:nvSpPr>
        <p:spPr>
          <a:xfrm>
            <a:off x="1011244" y="4711893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smtClean="0">
                <a:latin typeface="+mj-lt"/>
              </a:rPr>
              <a:t>www.italy-croatia.eu/SUTRA</a:t>
            </a:r>
            <a:endParaRPr lang="it-IT" sz="2000" dirty="0"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1B3B20C-2437-429D-BA43-0FE84556EE5C}"/>
              </a:ext>
            </a:extLst>
          </p:cNvPr>
          <p:cNvSpPr txBox="1"/>
          <p:nvPr/>
        </p:nvSpPr>
        <p:spPr>
          <a:xfrm>
            <a:off x="1595261" y="2086741"/>
            <a:ext cx="75860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/>
              <a:t>Organization name contact person:  Leader Partner  </a:t>
            </a:r>
            <a:r>
              <a:rPr lang="en-US" sz="2000" b="1" dirty="0" err="1" smtClean="0"/>
              <a:t>Ing</a:t>
            </a:r>
            <a:r>
              <a:rPr lang="en-US" sz="2000" b="1" dirty="0" smtClean="0"/>
              <a:t>. Enzo </a:t>
            </a:r>
            <a:r>
              <a:rPr lang="en-US" sz="2000" b="1" dirty="0" err="1" smtClean="0"/>
              <a:t>Lazzarin</a:t>
            </a:r>
            <a:endParaRPr lang="en-US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3758629" y="1136785"/>
            <a:ext cx="3376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Municipality</a:t>
            </a:r>
            <a:r>
              <a:rPr lang="it-IT" sz="2400" dirty="0"/>
              <a:t> – Caorle (Ve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84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2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184223" y="818404"/>
            <a:ext cx="8214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50 </a:t>
            </a:r>
            <a:r>
              <a:rPr lang="it-IT" sz="2000" b="1" dirty="0" err="1"/>
              <a:t>projects</a:t>
            </a:r>
            <a:r>
              <a:rPr lang="it-IT" sz="2000" b="1" dirty="0"/>
              <a:t> </a:t>
            </a:r>
            <a:r>
              <a:rPr lang="it-IT" sz="2000" b="1" dirty="0" err="1"/>
              <a:t>were</a:t>
            </a:r>
            <a:r>
              <a:rPr lang="it-IT" sz="2000" b="1" dirty="0"/>
              <a:t> </a:t>
            </a:r>
            <a:r>
              <a:rPr lang="it-IT" sz="2000" b="1" dirty="0" err="1"/>
              <a:t>approved</a:t>
            </a:r>
            <a:r>
              <a:rPr lang="it-IT" sz="2000" b="1" dirty="0"/>
              <a:t> with the </a:t>
            </a:r>
            <a:r>
              <a:rPr lang="it-IT" sz="2000" b="1" dirty="0" err="1"/>
              <a:t>program</a:t>
            </a:r>
            <a:r>
              <a:rPr lang="it-IT" sz="2000" b="1" dirty="0"/>
              <a:t> INTERREG V-A  </a:t>
            </a:r>
            <a:r>
              <a:rPr lang="it-IT" sz="2000" b="1" dirty="0" err="1"/>
              <a:t>Italt-Croatia</a:t>
            </a:r>
            <a:r>
              <a:rPr lang="it-IT" sz="2000" b="1" dirty="0"/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814804" y="1976234"/>
            <a:ext cx="3652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AXIS  1</a:t>
            </a:r>
            <a:r>
              <a:rPr lang="it-IT" dirty="0"/>
              <a:t> – </a:t>
            </a:r>
            <a:r>
              <a:rPr lang="it-IT" dirty="0" err="1" smtClean="0"/>
              <a:t>Strengthening</a:t>
            </a:r>
            <a:r>
              <a:rPr lang="it-IT" dirty="0" smtClean="0"/>
              <a:t> </a:t>
            </a:r>
            <a:r>
              <a:rPr lang="it-IT" dirty="0" err="1" smtClean="0"/>
              <a:t>innovation</a:t>
            </a:r>
            <a:r>
              <a:rPr lang="it-IT" dirty="0" smtClean="0"/>
              <a:t> in </a:t>
            </a:r>
          </a:p>
          <a:p>
            <a:r>
              <a:rPr lang="it-IT" dirty="0" smtClean="0"/>
              <a:t>                 blue economy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14804" y="2962479"/>
            <a:ext cx="3153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AXIS  2</a:t>
            </a:r>
            <a:r>
              <a:rPr lang="it-IT" dirty="0"/>
              <a:t> – </a:t>
            </a:r>
            <a:r>
              <a:rPr lang="it-IT" sz="2000" dirty="0" err="1" smtClean="0"/>
              <a:t>Safety</a:t>
            </a:r>
            <a:r>
              <a:rPr lang="it-IT" sz="2000" dirty="0" smtClean="0"/>
              <a:t> end </a:t>
            </a:r>
            <a:r>
              <a:rPr lang="it-IT" sz="2000" dirty="0" err="1" smtClean="0"/>
              <a:t>resilence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14804" y="3905181"/>
            <a:ext cx="446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AXIS  3</a:t>
            </a:r>
            <a:r>
              <a:rPr lang="it-IT" dirty="0"/>
              <a:t> – </a:t>
            </a:r>
            <a:r>
              <a:rPr lang="it-IT" dirty="0" err="1"/>
              <a:t>Environmental</a:t>
            </a:r>
            <a:r>
              <a:rPr lang="it-IT" dirty="0"/>
              <a:t> and cultural </a:t>
            </a:r>
            <a:r>
              <a:rPr lang="it-IT" dirty="0" err="1"/>
              <a:t>heritage</a:t>
            </a:r>
            <a:r>
              <a:rPr lang="it-IT" dirty="0"/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14804" y="4779395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AXIS  4</a:t>
            </a:r>
            <a:r>
              <a:rPr lang="it-IT" dirty="0"/>
              <a:t> – Marittime </a:t>
            </a:r>
            <a:r>
              <a:rPr lang="it-IT" dirty="0" err="1"/>
              <a:t>transport</a:t>
            </a:r>
            <a:r>
              <a:rPr lang="it-IT" dirty="0"/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81095" y="1969142"/>
            <a:ext cx="116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8 </a:t>
            </a:r>
            <a:r>
              <a:rPr lang="it-IT" dirty="0" err="1"/>
              <a:t>projects</a:t>
            </a:r>
            <a:r>
              <a:rPr lang="it-IT" dirty="0"/>
              <a:t>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779497" y="2931701"/>
            <a:ext cx="1365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 </a:t>
            </a:r>
            <a:r>
              <a:rPr lang="it-IT" sz="2000" dirty="0" err="1"/>
              <a:t>projects</a:t>
            </a:r>
            <a:r>
              <a:rPr lang="it-IT" dirty="0"/>
              <a:t>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779497" y="3874403"/>
            <a:ext cx="1365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22 </a:t>
            </a:r>
            <a:r>
              <a:rPr lang="it-IT" sz="2000" dirty="0" err="1"/>
              <a:t>projects</a:t>
            </a:r>
            <a:r>
              <a:rPr lang="it-IT" dirty="0"/>
              <a:t>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779497" y="4779395"/>
            <a:ext cx="140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10 </a:t>
            </a:r>
            <a:r>
              <a:rPr lang="it-IT" sz="2000" dirty="0" err="1"/>
              <a:t>projects</a:t>
            </a:r>
            <a:r>
              <a:rPr lang="it-IT" sz="2000" dirty="0"/>
              <a:t> </a:t>
            </a:r>
          </a:p>
        </p:txBody>
      </p:sp>
      <p:sp>
        <p:nvSpPr>
          <p:cNvPr id="26" name="Freccia a destra 25"/>
          <p:cNvSpPr/>
          <p:nvPr/>
        </p:nvSpPr>
        <p:spPr>
          <a:xfrm>
            <a:off x="5278334" y="1996289"/>
            <a:ext cx="1244182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Freccia a destra 27"/>
          <p:cNvSpPr/>
          <p:nvPr/>
        </p:nvSpPr>
        <p:spPr>
          <a:xfrm>
            <a:off x="5278334" y="2971811"/>
            <a:ext cx="1244182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Freccia a destra 28"/>
          <p:cNvSpPr/>
          <p:nvPr/>
        </p:nvSpPr>
        <p:spPr>
          <a:xfrm>
            <a:off x="5291762" y="3914513"/>
            <a:ext cx="1244182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Freccia a destra 29"/>
          <p:cNvSpPr/>
          <p:nvPr/>
        </p:nvSpPr>
        <p:spPr>
          <a:xfrm>
            <a:off x="5291762" y="4803866"/>
            <a:ext cx="1244182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7" grpId="0"/>
      <p:bldP spid="18" grpId="0"/>
      <p:bldP spid="21" grpId="0"/>
      <p:bldP spid="26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93160" y="836982"/>
            <a:ext cx="73464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                         </a:t>
            </a:r>
            <a:r>
              <a:rPr lang="it-IT" b="1" dirty="0" smtClean="0"/>
              <a:t>Caorle </a:t>
            </a:r>
            <a:r>
              <a:rPr lang="it-IT" b="1" dirty="0" err="1"/>
              <a:t>adheres</a:t>
            </a:r>
            <a:r>
              <a:rPr lang="it-IT" b="1" dirty="0"/>
              <a:t> to the design </a:t>
            </a:r>
            <a:r>
              <a:rPr lang="it-IT" b="1" dirty="0" err="1"/>
              <a:t>intervention</a:t>
            </a:r>
            <a:r>
              <a:rPr lang="it-IT" b="1" dirty="0"/>
              <a:t> </a:t>
            </a:r>
            <a:r>
              <a:rPr lang="it-IT" b="1" dirty="0" smtClean="0"/>
              <a:t>with 9 </a:t>
            </a:r>
            <a:r>
              <a:rPr lang="it-IT" b="1" dirty="0" err="1" smtClean="0"/>
              <a:t>partners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dirty="0" smtClean="0"/>
              <a:t>PP1 - </a:t>
            </a:r>
            <a:r>
              <a:rPr lang="it-IT" dirty="0" err="1" smtClean="0"/>
              <a:t>Municipality</a:t>
            </a:r>
            <a:r>
              <a:rPr lang="it-IT" dirty="0" smtClean="0"/>
              <a:t> of Chioggia (</a:t>
            </a:r>
            <a:r>
              <a:rPr lang="it-IT" dirty="0" err="1" smtClean="0"/>
              <a:t>Italy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PP2 - </a:t>
            </a:r>
            <a:r>
              <a:rPr lang="it-IT" dirty="0" err="1"/>
              <a:t>Municipality</a:t>
            </a:r>
            <a:r>
              <a:rPr lang="it-IT" dirty="0"/>
              <a:t> of </a:t>
            </a:r>
            <a:r>
              <a:rPr lang="it-IT" dirty="0" smtClean="0"/>
              <a:t>Ravenna (</a:t>
            </a:r>
            <a:r>
              <a:rPr lang="it-IT" dirty="0" err="1" smtClean="0"/>
              <a:t>Italy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PP3 - </a:t>
            </a:r>
            <a:r>
              <a:rPr lang="it-IT" dirty="0" err="1" smtClean="0"/>
              <a:t>Intermunicipalities</a:t>
            </a:r>
            <a:r>
              <a:rPr lang="it-IT" dirty="0" smtClean="0"/>
              <a:t>  </a:t>
            </a:r>
            <a:r>
              <a:rPr lang="it-IT" dirty="0" err="1" smtClean="0"/>
              <a:t>Territorial</a:t>
            </a:r>
            <a:r>
              <a:rPr lang="it-IT" dirty="0" smtClean="0"/>
              <a:t> Union Bassa Friulana (</a:t>
            </a:r>
            <a:r>
              <a:rPr lang="it-IT" dirty="0" err="1" smtClean="0"/>
              <a:t>Italy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PP4 -</a:t>
            </a:r>
            <a:r>
              <a:rPr lang="it-IT" dirty="0"/>
              <a:t> </a:t>
            </a:r>
            <a:r>
              <a:rPr lang="it-IT" dirty="0" err="1"/>
              <a:t>Municipality</a:t>
            </a:r>
            <a:r>
              <a:rPr lang="it-IT" dirty="0"/>
              <a:t> of </a:t>
            </a:r>
            <a:r>
              <a:rPr lang="it-IT" dirty="0" smtClean="0"/>
              <a:t>Pescara (</a:t>
            </a:r>
            <a:r>
              <a:rPr lang="it-IT" dirty="0" err="1" smtClean="0"/>
              <a:t>Italy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PP5 - </a:t>
            </a:r>
            <a:r>
              <a:rPr lang="it-IT" dirty="0" err="1" smtClean="0"/>
              <a:t>Institute</a:t>
            </a:r>
            <a:r>
              <a:rPr lang="it-IT" dirty="0" smtClean="0"/>
              <a:t> of International </a:t>
            </a:r>
            <a:r>
              <a:rPr lang="it-IT" dirty="0" err="1" smtClean="0"/>
              <a:t>Sociology</a:t>
            </a:r>
            <a:r>
              <a:rPr lang="it-IT" dirty="0" smtClean="0"/>
              <a:t> of Gorizia (</a:t>
            </a:r>
            <a:r>
              <a:rPr lang="it-IT" dirty="0" err="1" smtClean="0"/>
              <a:t>Italy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PP6 - Split and </a:t>
            </a:r>
            <a:r>
              <a:rPr lang="it-IT" dirty="0" err="1" smtClean="0"/>
              <a:t>Dalmatia</a:t>
            </a:r>
            <a:r>
              <a:rPr lang="it-IT" dirty="0" smtClean="0"/>
              <a:t> County (</a:t>
            </a:r>
            <a:r>
              <a:rPr lang="it-IT" dirty="0" err="1" smtClean="0"/>
              <a:t>Croatia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PP7 - Town of </a:t>
            </a:r>
            <a:r>
              <a:rPr lang="it-IT" dirty="0" err="1" smtClean="0"/>
              <a:t>Porec</a:t>
            </a:r>
            <a:r>
              <a:rPr lang="it-IT" dirty="0" smtClean="0"/>
              <a:t>-Parenzo (</a:t>
            </a:r>
            <a:r>
              <a:rPr lang="it-IT" dirty="0" err="1" smtClean="0"/>
              <a:t>Croatia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PP8 - </a:t>
            </a:r>
            <a:r>
              <a:rPr lang="it-IT" dirty="0" err="1"/>
              <a:t>Municipality</a:t>
            </a:r>
            <a:r>
              <a:rPr lang="it-IT" dirty="0"/>
              <a:t> of </a:t>
            </a:r>
            <a:r>
              <a:rPr lang="it-IT" dirty="0" err="1" smtClean="0"/>
              <a:t>Vodnjan</a:t>
            </a:r>
            <a:r>
              <a:rPr lang="it-IT" dirty="0" smtClean="0"/>
              <a:t> _Dignano (</a:t>
            </a:r>
            <a:r>
              <a:rPr lang="it-IT" dirty="0" err="1" smtClean="0"/>
              <a:t>Croatia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PP9 - City of </a:t>
            </a:r>
            <a:r>
              <a:rPr lang="it-IT" dirty="0" err="1" smtClean="0"/>
              <a:t>Slit</a:t>
            </a:r>
            <a:r>
              <a:rPr lang="it-IT" dirty="0" smtClean="0"/>
              <a:t> (</a:t>
            </a:r>
            <a:r>
              <a:rPr lang="it-IT" dirty="0" err="1" smtClean="0"/>
              <a:t>Croatia</a:t>
            </a:r>
            <a:r>
              <a:rPr lang="it-IT" dirty="0" smtClean="0"/>
              <a:t>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0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93160" y="836982"/>
            <a:ext cx="7346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                                                   SUTRA</a:t>
            </a:r>
          </a:p>
          <a:p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001713" y="1926406"/>
            <a:ext cx="8247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SUTRA (LP Municipality of Caorle) is promoting passenger multimodality in the </a:t>
            </a:r>
            <a:r>
              <a:rPr lang="en-US" dirty="0" err="1"/>
              <a:t>Programme</a:t>
            </a:r>
            <a:r>
              <a:rPr lang="en-US" dirty="0"/>
              <a:t> Area through the joint design of sustainable urban mobility concepts and new </a:t>
            </a:r>
            <a:r>
              <a:rPr lang="en-US" dirty="0" err="1"/>
              <a:t>crossborder</a:t>
            </a:r>
            <a:r>
              <a:rPr lang="en-US" dirty="0"/>
              <a:t> links by implementing actions aimed at enhancing the use of alternative means of transport that better connects the coast with its hinterland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686856" y="1252480"/>
            <a:ext cx="638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dirty="0" err="1"/>
              <a:t>Transport</a:t>
            </a:r>
            <a:r>
              <a:rPr lang="it-IT" dirty="0"/>
              <a:t> in </a:t>
            </a:r>
            <a:r>
              <a:rPr lang="it-IT" dirty="0" err="1"/>
              <a:t>adriatic</a:t>
            </a:r>
            <a:r>
              <a:rPr lang="it-IT" dirty="0"/>
              <a:t> </a:t>
            </a:r>
            <a:r>
              <a:rPr lang="it-IT" dirty="0" err="1"/>
              <a:t>coastal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 and hinterland”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403734"/>
            <a:ext cx="4469697" cy="272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28" y="3404701"/>
            <a:ext cx="3067804" cy="218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5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01722" y="1196905"/>
            <a:ext cx="7346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/>
              <a:t>                               SUTRA</a:t>
            </a:r>
          </a:p>
          <a:p>
            <a:endParaRPr lang="it-IT" dirty="0" smtClean="0"/>
          </a:p>
          <a:p>
            <a:r>
              <a:rPr lang="it-IT" dirty="0" smtClean="0"/>
              <a:t>                  </a:t>
            </a:r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dirty="0" err="1" smtClean="0"/>
              <a:t>Transport</a:t>
            </a:r>
            <a:r>
              <a:rPr lang="it-IT" dirty="0" smtClean="0"/>
              <a:t> in </a:t>
            </a:r>
            <a:r>
              <a:rPr lang="it-IT" dirty="0" err="1" smtClean="0"/>
              <a:t>Adriatic</a:t>
            </a:r>
            <a:r>
              <a:rPr lang="it-IT" dirty="0" smtClean="0"/>
              <a:t> </a:t>
            </a:r>
            <a:r>
              <a:rPr lang="it-IT" dirty="0" err="1" smtClean="0"/>
              <a:t>Coastal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 and Hinterland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476425" y="3280379"/>
            <a:ext cx="346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General </a:t>
            </a:r>
            <a:r>
              <a:rPr lang="it-IT" i="1" dirty="0" err="1" smtClean="0"/>
              <a:t>investment</a:t>
            </a:r>
            <a:r>
              <a:rPr lang="it-IT" i="1" dirty="0" smtClean="0"/>
              <a:t> </a:t>
            </a:r>
            <a:r>
              <a:rPr lang="it-IT" b="1" i="1" dirty="0" smtClean="0"/>
              <a:t>€ 2.897.730,00</a:t>
            </a:r>
            <a:endParaRPr lang="it-IT" b="1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91728" y="3984676"/>
            <a:ext cx="5448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i="1" dirty="0" err="1">
                <a:cs typeface="Arial" pitchFamily="34" charset="0"/>
              </a:rPr>
              <a:t>I</a:t>
            </a:r>
            <a:r>
              <a:rPr kumimoji="0" lang="it-IT" alt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nvestment</a:t>
            </a:r>
            <a:r>
              <a:rPr kumimoji="0" lang="it-IT" alt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for the </a:t>
            </a:r>
            <a:r>
              <a:rPr kumimoji="0" lang="it-IT" alt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Municipality</a:t>
            </a:r>
            <a:r>
              <a:rPr kumimoji="0" lang="it-IT" alt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 Caorle  </a:t>
            </a:r>
            <a:r>
              <a:rPr kumimoji="0" lang="it-IT" alt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€ 495.000,00</a:t>
            </a:r>
          </a:p>
        </p:txBody>
      </p:sp>
    </p:spTree>
    <p:extLst>
      <p:ext uri="{BB962C8B-B14F-4D97-AF65-F5344CB8AC3E}">
        <p14:creationId xmlns:p14="http://schemas.microsoft.com/office/powerpoint/2010/main" val="2749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6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854845" y="589490"/>
            <a:ext cx="2498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LP– CITTA’ DI CAORLE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enzo_lazzarin\Desktop\Screenshot - 11_04_2019 , 18_11_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20496"/>
            <a:ext cx="7231712" cy="56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circolare a sinistra 6"/>
          <p:cNvSpPr/>
          <p:nvPr/>
        </p:nvSpPr>
        <p:spPr>
          <a:xfrm rot="7976852">
            <a:off x="1717964" y="1460444"/>
            <a:ext cx="430565" cy="10194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sinistra 7"/>
          <p:cNvSpPr/>
          <p:nvPr/>
        </p:nvSpPr>
        <p:spPr>
          <a:xfrm rot="18504651">
            <a:off x="1905891" y="1025991"/>
            <a:ext cx="462647" cy="1004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787838" y="2915335"/>
            <a:ext cx="2450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MARITIME </a:t>
            </a:r>
            <a:r>
              <a:rPr lang="it-IT" sz="1600" dirty="0"/>
              <a:t>CONNECTION </a:t>
            </a:r>
            <a:endParaRPr lang="it-IT" sz="1600" dirty="0" smtClean="0"/>
          </a:p>
          <a:p>
            <a:r>
              <a:rPr lang="it-IT" sz="1600" dirty="0" smtClean="0"/>
              <a:t>       CAORLE- </a:t>
            </a:r>
            <a:r>
              <a:rPr lang="it-IT" sz="1600" dirty="0"/>
              <a:t>PARENZO</a:t>
            </a:r>
          </a:p>
        </p:txBody>
      </p:sp>
    </p:spTree>
    <p:extLst>
      <p:ext uri="{BB962C8B-B14F-4D97-AF65-F5344CB8AC3E}">
        <p14:creationId xmlns:p14="http://schemas.microsoft.com/office/powerpoint/2010/main" val="20829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7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40300" y="792012"/>
            <a:ext cx="255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LP – CITTA’ DI CAORLE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7" y="2777118"/>
            <a:ext cx="5216577" cy="29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33" y="1814507"/>
            <a:ext cx="3130576" cy="245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isultati immagini per immagini del codice appalti ingle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7" y="792012"/>
            <a:ext cx="3352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077507" y="607346"/>
            <a:ext cx="223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PROCUREMENT CODE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931633" y="4389651"/>
            <a:ext cx="313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Excavation of the bottom of the canals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634421" y="5784838"/>
            <a:ext cx="339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Caorle-</a:t>
            </a:r>
            <a:r>
              <a:rPr lang="it-IT" dirty="0" err="1"/>
              <a:t>Poreč</a:t>
            </a:r>
            <a:r>
              <a:rPr lang="it-IT" dirty="0"/>
              <a:t> </a:t>
            </a:r>
            <a:r>
              <a:rPr lang="it-IT" dirty="0" err="1"/>
              <a:t>maritime</a:t>
            </a:r>
            <a:r>
              <a:rPr lang="it-IT" dirty="0"/>
              <a:t> connection</a:t>
            </a:r>
          </a:p>
        </p:txBody>
      </p:sp>
    </p:spTree>
    <p:extLst>
      <p:ext uri="{BB962C8B-B14F-4D97-AF65-F5344CB8AC3E}">
        <p14:creationId xmlns:p14="http://schemas.microsoft.com/office/powerpoint/2010/main" val="42076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8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93160" y="836982"/>
            <a:ext cx="7346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                                                   </a:t>
            </a:r>
            <a:endParaRPr lang="it-IT" dirty="0"/>
          </a:p>
        </p:txBody>
      </p:sp>
      <p:pic>
        <p:nvPicPr>
          <p:cNvPr id="1026" name="Picture 2" descr="Mare a Chiog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" y="456739"/>
            <a:ext cx="4691921" cy="33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ogg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18" y="4077324"/>
            <a:ext cx="2958893" cy="196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385810" y="436872"/>
            <a:ext cx="3627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PP1 – CITTA’  DI CHIOGGIA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684811" y="975481"/>
            <a:ext cx="4766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1 - SYSTEM </a:t>
            </a:r>
            <a:r>
              <a:rPr lang="en-US" sz="1400" dirty="0"/>
              <a:t>OF .. TO CONNECT DIFFERENT POINTS OF </a:t>
            </a:r>
            <a:r>
              <a:rPr lang="en-US" sz="1400" dirty="0" smtClean="0"/>
              <a:t>INETEREST </a:t>
            </a:r>
            <a:r>
              <a:rPr lang="en-US" sz="1400" dirty="0"/>
              <a:t>OF THE CITY AND THE BEACH</a:t>
            </a:r>
            <a:endParaRPr lang="it-IT" sz="1400" dirty="0"/>
          </a:p>
        </p:txBody>
      </p:sp>
      <p:pic>
        <p:nvPicPr>
          <p:cNvPr id="1030" name="Picture 6" descr="Sottomarina - Isola dell'Unione - Chioggia">
            <a:hlinkClick r:id="rId6" tooltip="Sottomarina - Isola dell'Unione - Chioggia - © Gianluca Sambo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16" y="1661030"/>
            <a:ext cx="3942413" cy="25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966084" y="4743413"/>
            <a:ext cx="4485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2 – </a:t>
            </a:r>
            <a:r>
              <a:rPr lang="en-US" sz="1400" dirty="0"/>
              <a:t>MARITIME CONNECTION FROM CHIOGGIA TO THE CROATIAN </a:t>
            </a:r>
            <a:r>
              <a:rPr lang="en-US" sz="1400" dirty="0" smtClean="0"/>
              <a:t>COAST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112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9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736425" y="465749"/>
            <a:ext cx="2747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PP2 </a:t>
            </a:r>
            <a:r>
              <a:rPr lang="it-IT" sz="2000" b="1" i="1" dirty="0">
                <a:solidFill>
                  <a:srgbClr val="FF0000"/>
                </a:solidFill>
              </a:rPr>
              <a:t>CITTA’  DI </a:t>
            </a:r>
            <a:r>
              <a:rPr lang="it-IT" sz="2000" b="1" i="1" dirty="0" smtClean="0">
                <a:solidFill>
                  <a:srgbClr val="FF0000"/>
                </a:solidFill>
              </a:rPr>
              <a:t>RAVENNA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slide_CICLABILI_senza testi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t="10012" r="15634" b="2771"/>
          <a:stretch/>
        </p:blipFill>
        <p:spPr>
          <a:xfrm rot="16200000">
            <a:off x="191694" y="1768143"/>
            <a:ext cx="5033454" cy="3536664"/>
          </a:xfrm>
          <a:prstGeom prst="rect">
            <a:avLst/>
          </a:prstGeom>
        </p:spPr>
      </p:pic>
      <p:pic>
        <p:nvPicPr>
          <p:cNvPr id="11" name="Picture 12" descr="Spiagge di Ravenna | Foto Â© Fabrizio Zani (Archivio Foto RavennaTourism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81" y="4047343"/>
            <a:ext cx="2969067" cy="182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876905" y="1279511"/>
            <a:ext cx="2783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INTEGRATED SUSTAINABLE TRANSPORT SYSTEM THAT EXTENDS FROM THE CENTER OF THE CITY TO THE OUTSKIRTS AND THE PORT</a:t>
            </a:r>
            <a:endParaRPr lang="it-IT" dirty="0"/>
          </a:p>
        </p:txBody>
      </p:sp>
      <p:pic>
        <p:nvPicPr>
          <p:cNvPr id="13" name="Immagine 12" descr="ViaMichelin : Percorsi, Mappe, Ristoranti, Traffico e Alberghi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0" t="26948" r="32662" b="14384"/>
          <a:stretch/>
        </p:blipFill>
        <p:spPr>
          <a:xfrm>
            <a:off x="7930111" y="1279511"/>
            <a:ext cx="2600533" cy="26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1377</Words>
  <Application>Microsoft Office PowerPoint</Application>
  <PresentationFormat>Personalizzato</PresentationFormat>
  <Paragraphs>204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Ciocca</dc:creator>
  <cp:lastModifiedBy>Andrej Bertok</cp:lastModifiedBy>
  <cp:revision>152</cp:revision>
  <cp:lastPrinted>2019-04-12T13:39:07Z</cp:lastPrinted>
  <dcterms:created xsi:type="dcterms:W3CDTF">2018-02-22T16:39:05Z</dcterms:created>
  <dcterms:modified xsi:type="dcterms:W3CDTF">2019-07-10T12:29:45Z</dcterms:modified>
</cp:coreProperties>
</file>