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7"/>
  </p:notesMasterIdLst>
  <p:sldIdLst>
    <p:sldId id="277" r:id="rId3"/>
    <p:sldId id="267" r:id="rId4"/>
    <p:sldId id="268" r:id="rId5"/>
    <p:sldId id="269" r:id="rId6"/>
    <p:sldId id="307" r:id="rId7"/>
    <p:sldId id="270" r:id="rId8"/>
    <p:sldId id="278" r:id="rId9"/>
    <p:sldId id="303" r:id="rId10"/>
    <p:sldId id="301" r:id="rId11"/>
    <p:sldId id="302" r:id="rId12"/>
    <p:sldId id="300" r:id="rId13"/>
    <p:sldId id="280" r:id="rId14"/>
    <p:sldId id="276" r:id="rId15"/>
    <p:sldId id="294" r:id="rId16"/>
    <p:sldId id="282" r:id="rId17"/>
    <p:sldId id="283" r:id="rId18"/>
    <p:sldId id="284" r:id="rId19"/>
    <p:sldId id="295" r:id="rId20"/>
    <p:sldId id="285" r:id="rId21"/>
    <p:sldId id="286" r:id="rId22"/>
    <p:sldId id="287" r:id="rId23"/>
    <p:sldId id="296" r:id="rId24"/>
    <p:sldId id="288" r:id="rId25"/>
    <p:sldId id="289" r:id="rId26"/>
    <p:sldId id="290" r:id="rId27"/>
    <p:sldId id="298" r:id="rId28"/>
    <p:sldId id="291" r:id="rId29"/>
    <p:sldId id="297" r:id="rId30"/>
    <p:sldId id="256" r:id="rId31"/>
    <p:sldId id="257" r:id="rId32"/>
    <p:sldId id="258" r:id="rId33"/>
    <p:sldId id="259" r:id="rId34"/>
    <p:sldId id="308" r:id="rId35"/>
    <p:sldId id="260" r:id="rId36"/>
    <p:sldId id="309" r:id="rId37"/>
    <p:sldId id="261" r:id="rId38"/>
    <p:sldId id="262" r:id="rId39"/>
    <p:sldId id="263" r:id="rId40"/>
    <p:sldId id="310" r:id="rId41"/>
    <p:sldId id="264" r:id="rId42"/>
    <p:sldId id="311" r:id="rId43"/>
    <p:sldId id="265" r:id="rId44"/>
    <p:sldId id="312" r:id="rId45"/>
    <p:sldId id="266" r:id="rId46"/>
    <p:sldId id="313" r:id="rId47"/>
    <p:sldId id="271" r:id="rId48"/>
    <p:sldId id="314" r:id="rId49"/>
    <p:sldId id="272" r:id="rId50"/>
    <p:sldId id="315" r:id="rId51"/>
    <p:sldId id="273" r:id="rId52"/>
    <p:sldId id="274" r:id="rId53"/>
    <p:sldId id="316" r:id="rId54"/>
    <p:sldId id="275" r:id="rId55"/>
    <p:sldId id="299" r:id="rId5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 autoAdjust="0"/>
    <p:restoredTop sz="95878" autoAdjust="0"/>
  </p:normalViewPr>
  <p:slideViewPr>
    <p:cSldViewPr snapToGrid="0">
      <p:cViewPr>
        <p:scale>
          <a:sx n="100" d="100"/>
          <a:sy n="100" d="100"/>
        </p:scale>
        <p:origin x="-480" y="-1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Port'!$B$5:$B$7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Port'!$AF$5:$AF$7</c:f>
              <c:numCache>
                <c:formatCode>0.0</c:formatCode>
                <c:ptCount val="3"/>
                <c:pt idx="0">
                  <c:v>-1174.2942480460524</c:v>
                </c:pt>
                <c:pt idx="1">
                  <c:v>-1155.1686018198018</c:v>
                </c:pt>
                <c:pt idx="2">
                  <c:v>83.302312707519093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F-41D4-8FD8-AC8801193D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-27"/>
        <c:axId val="120308864"/>
        <c:axId val="120311808"/>
      </c:barChart>
      <c:catAx>
        <c:axId val="1203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11808"/>
        <c:crosses val="autoZero"/>
        <c:auto val="1"/>
        <c:lblAlgn val="ctr"/>
        <c:lblOffset val="1000"/>
        <c:noMultiLvlLbl val="0"/>
      </c:catAx>
      <c:valAx>
        <c:axId val="1203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chemeClr val="tx1"/>
                    </a:solidFill>
                  </a:rPr>
                  <a:t>t</a:t>
                </a:r>
                <a:r>
                  <a:rPr lang="en-GB" sz="1200" b="1" baseline="0">
                    <a:solidFill>
                      <a:schemeClr val="tx1"/>
                    </a:solidFill>
                  </a:rPr>
                  <a:t> CO2 eq/year</a:t>
                </a:r>
                <a:endParaRPr lang="en-GB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088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7729658792652"/>
          <c:y val="0.13824371395954688"/>
          <c:w val="0.83356714785651809"/>
          <c:h val="0.76862746245938585"/>
        </c:manualLayout>
      </c:layout>
      <c:barChart>
        <c:barDir val="col"/>
        <c:grouping val="clustered"/>
        <c:varyColors val="0"/>
        <c:ser>
          <c:idx val="0"/>
          <c:order val="0"/>
          <c:tx>
            <c:v>Diesel vehicles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Comparisons!$E$5:$F$5</c:f>
              <c:strCache>
                <c:ptCount val="2"/>
                <c:pt idx="0">
                  <c:v>Mean NOx </c:v>
                </c:pt>
                <c:pt idx="1">
                  <c:v>Mean PM </c:v>
                </c:pt>
              </c:strCache>
            </c:strRef>
          </c:cat>
          <c:val>
            <c:numRef>
              <c:f>Comparisons!$E$13:$F$13</c:f>
              <c:numCache>
                <c:formatCode>0.00</c:formatCode>
                <c:ptCount val="2"/>
                <c:pt idx="0">
                  <c:v>66.110399999999998</c:v>
                </c:pt>
                <c:pt idx="1">
                  <c:v>19.717517999999998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00-40C0-9584-9A506D816D08}"/>
            </c:ext>
          </c:extLst>
        </c:ser>
        <c:ser>
          <c:idx val="1"/>
          <c:order val="1"/>
          <c:tx>
            <c:v>Electric vehicles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Comparisons!$E$5:$F$5</c:f>
              <c:strCache>
                <c:ptCount val="2"/>
                <c:pt idx="0">
                  <c:v>Mean NOx </c:v>
                </c:pt>
                <c:pt idx="1">
                  <c:v>Mean PM </c:v>
                </c:pt>
              </c:strCache>
            </c:strRef>
          </c:cat>
          <c:val>
            <c:numRef>
              <c:f>Comparisons!$K$13:$L$13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00-40C0-9584-9A506D816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136874624"/>
        <c:axId val="136876416"/>
      </c:barChart>
      <c:catAx>
        <c:axId val="1368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76416"/>
        <c:crosses val="autoZero"/>
        <c:auto val="1"/>
        <c:lblAlgn val="ctr"/>
        <c:lblOffset val="100"/>
        <c:noMultiLvlLbl val="0"/>
      </c:catAx>
      <c:valAx>
        <c:axId val="1368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kg/year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7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414576614970889"/>
          <c:y val="0.25666920352428063"/>
          <c:w val="0.45585423385029122"/>
          <c:h val="0.33204109709334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'Electr_D3 Port'!$AE$10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Port'!$AE$11:$AE$13</c:f>
              <c:numCache>
                <c:formatCode>General</c:formatCode>
                <c:ptCount val="3"/>
                <c:pt idx="2" formatCode="0">
                  <c:v>21866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8A-4892-A2EC-43667B0AF1DB}"/>
            </c:ext>
          </c:extLst>
        </c:ser>
        <c:ser>
          <c:idx val="1"/>
          <c:order val="1"/>
          <c:tx>
            <c:strRef>
              <c:f>'Electr_D3 Port'!$AF$10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Port'!$AF$11:$AF$13</c:f>
              <c:numCache>
                <c:formatCode>General</c:formatCode>
                <c:ptCount val="3"/>
                <c:pt idx="0">
                  <c:v>-312007</c:v>
                </c:pt>
                <c:pt idx="1">
                  <c:v>-211321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8A-4892-A2EC-43667B0AF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148608"/>
        <c:axId val="120523008"/>
      </c:barChart>
      <c:catAx>
        <c:axId val="1301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23008"/>
        <c:crosses val="autoZero"/>
        <c:auto val="1"/>
        <c:lblAlgn val="ctr"/>
        <c:lblOffset val="100"/>
        <c:noMultiLvlLbl val="0"/>
      </c:catAx>
      <c:valAx>
        <c:axId val="12052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27902501662466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148608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'Electr_D3 Port'!$AA$10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Port'!$AA$11:$AA$13</c:f>
              <c:numCache>
                <c:formatCode>General</c:formatCode>
                <c:ptCount val="3"/>
                <c:pt idx="2" formatCode="0">
                  <c:v>25400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58-4F22-B86D-AB4D57F93A86}"/>
            </c:ext>
          </c:extLst>
        </c:ser>
        <c:ser>
          <c:idx val="1"/>
          <c:order val="1"/>
          <c:tx>
            <c:strRef>
              <c:f>'Electr_D3 Port'!$AB$10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656771413925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8-4F22-B86D-AB4D57F93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Port'!$AB$11:$AB$13</c:f>
              <c:numCache>
                <c:formatCode>General</c:formatCode>
                <c:ptCount val="3"/>
                <c:pt idx="0">
                  <c:v>-312007</c:v>
                </c:pt>
                <c:pt idx="1">
                  <c:v>-219002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58-4F22-B86D-AB4D57F93A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563200"/>
        <c:axId val="120564736"/>
      </c:barChart>
      <c:catAx>
        <c:axId val="1205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64736"/>
        <c:crosses val="autoZero"/>
        <c:auto val="1"/>
        <c:lblAlgn val="ctr"/>
        <c:lblOffset val="100"/>
        <c:noMultiLvlLbl val="0"/>
      </c:catAx>
      <c:valAx>
        <c:axId val="12056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27902501662466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6320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'Electr_D3 Port'!$AC$10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Port'!$AC$11:$AC$13</c:f>
              <c:numCache>
                <c:formatCode>General</c:formatCode>
                <c:ptCount val="3"/>
                <c:pt idx="2" formatCode="0">
                  <c:v>28332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F6-477F-9155-ECCFF4C638BF}"/>
            </c:ext>
          </c:extLst>
        </c:ser>
        <c:ser>
          <c:idx val="1"/>
          <c:order val="1"/>
          <c:tx>
            <c:strRef>
              <c:f>'Electr_D3 Port'!$AD$10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'Electr_D3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'Electr_D3 Port'!$AD$11:$AD$13</c:f>
              <c:numCache>
                <c:formatCode>General</c:formatCode>
                <c:ptCount val="3"/>
                <c:pt idx="0">
                  <c:v>-312007</c:v>
                </c:pt>
                <c:pt idx="1">
                  <c:v>-228543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F6-477F-9155-ECCFF4C638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521344"/>
        <c:axId val="130543616"/>
      </c:barChart>
      <c:catAx>
        <c:axId val="1305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43616"/>
        <c:crosses val="autoZero"/>
        <c:auto val="1"/>
        <c:lblAlgn val="ctr"/>
        <c:lblOffset val="100"/>
        <c:noMultiLvlLbl val="0"/>
      </c:catAx>
      <c:valAx>
        <c:axId val="13054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27902501662466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134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Port'!$B$5:$B$7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Port'!$AF$5:$AF$7</c:f>
              <c:numCache>
                <c:formatCode>0.0</c:formatCode>
                <c:ptCount val="3"/>
                <c:pt idx="0">
                  <c:v>39.986301314163875</c:v>
                </c:pt>
                <c:pt idx="1">
                  <c:v>-35.451586891962897</c:v>
                </c:pt>
                <c:pt idx="2">
                  <c:v>-0.53782965212268996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F-46E8-9AC7-108FF756D5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-27"/>
        <c:axId val="98597504"/>
        <c:axId val="98634752"/>
      </c:barChart>
      <c:catAx>
        <c:axId val="985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4752"/>
        <c:crosses val="autoZero"/>
        <c:auto val="1"/>
        <c:lblAlgn val="ctr"/>
        <c:lblOffset val="500"/>
        <c:tickLblSkip val="1"/>
        <c:noMultiLvlLbl val="0"/>
      </c:catAx>
      <c:valAx>
        <c:axId val="98634752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t</a:t>
                </a:r>
                <a:r>
                  <a:rPr lang="en-GB" sz="1200" b="1" baseline="0">
                    <a:solidFill>
                      <a:sysClr val="windowText" lastClr="000000"/>
                    </a:solidFill>
                  </a:rPr>
                  <a:t> CO2 eq/year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97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'Water_D3 Port'!$AE$10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Port'!$AE$11:$AE$13</c:f>
              <c:numCache>
                <c:formatCode>General</c:formatCode>
                <c:ptCount val="3"/>
                <c:pt idx="0" formatCode="0">
                  <c:v>238196.60757304996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2-4156-9E6C-68C31BB902B5}"/>
            </c:ext>
          </c:extLst>
        </c:ser>
        <c:ser>
          <c:idx val="1"/>
          <c:order val="1"/>
          <c:tx>
            <c:strRef>
              <c:f>'Water_D3 Port'!$AF$10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Port'!$AF$11:$AF$13</c:f>
              <c:numCache>
                <c:formatCode>0</c:formatCode>
                <c:ptCount val="3"/>
                <c:pt idx="1">
                  <c:v>-366455.90262712864</c:v>
                </c:pt>
                <c:pt idx="2">
                  <c:v>-3760.753535926206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E2-4156-9E6C-68C31BB902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748800"/>
        <c:axId val="130750336"/>
      </c:barChart>
      <c:catAx>
        <c:axId val="1307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50336"/>
        <c:crosses val="autoZero"/>
        <c:auto val="1"/>
        <c:lblAlgn val="ctr"/>
        <c:lblOffset val="100"/>
        <c:noMultiLvlLbl val="0"/>
      </c:catAx>
      <c:valAx>
        <c:axId val="1307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290681788038592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4880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'Water_D3 Port'!$AA$10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Port'!$AA$11:$AA$13</c:f>
              <c:numCache>
                <c:formatCode>General</c:formatCode>
                <c:ptCount val="3"/>
                <c:pt idx="0" formatCode="0">
                  <c:v>238196.60757304996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0-4015-91F6-48D43A5EDCEA}"/>
            </c:ext>
          </c:extLst>
        </c:ser>
        <c:ser>
          <c:idx val="1"/>
          <c:order val="1"/>
          <c:tx>
            <c:strRef>
              <c:f>'Water_D3 Port'!$AB$10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1656771413925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0-4015-91F6-48D43A5ED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Port'!$AB$11:$AB$13</c:f>
              <c:numCache>
                <c:formatCode>0</c:formatCode>
                <c:ptCount val="3"/>
                <c:pt idx="1">
                  <c:v>-480225.41519652854</c:v>
                </c:pt>
                <c:pt idx="2">
                  <c:v>-3764.1345846597906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0-4015-91F6-48D43A5ED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424640"/>
        <c:axId val="111426176"/>
      </c:barChart>
      <c:catAx>
        <c:axId val="1114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6176"/>
        <c:crosses val="autoZero"/>
        <c:auto val="1"/>
        <c:lblAlgn val="ctr"/>
        <c:lblOffset val="100"/>
        <c:noMultiLvlLbl val="0"/>
      </c:catAx>
      <c:valAx>
        <c:axId val="11142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27902501662466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464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'Water_D3 Port'!$AC$10</c:f>
              <c:strCache>
                <c:ptCount val="1"/>
                <c:pt idx="0">
                  <c:v>Yearly extra budgets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Port'!$AC$11:$AC$13</c:f>
              <c:numCache>
                <c:formatCode>General</c:formatCode>
                <c:ptCount val="3"/>
                <c:pt idx="0" formatCode="0">
                  <c:v>238196.60757304996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2-4EED-982F-0E176A5F6DB3}"/>
            </c:ext>
          </c:extLst>
        </c:ser>
        <c:ser>
          <c:idx val="1"/>
          <c:order val="1"/>
          <c:tx>
            <c:strRef>
              <c:f>'Water_D3 Port'!$AD$10</c:f>
              <c:strCache>
                <c:ptCount val="1"/>
                <c:pt idx="0">
                  <c:v>Yearly savings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'Water_D3 Port'!$Z$11:$Z$13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P3</c:v>
                </c:pt>
              </c:strCache>
            </c:strRef>
          </c:cat>
          <c:val>
            <c:numRef>
              <c:f>'Water_D3 Port'!$AD$11:$AD$13</c:f>
              <c:numCache>
                <c:formatCode>0</c:formatCode>
                <c:ptCount val="3"/>
                <c:pt idx="1">
                  <c:v>-663301.9695052749</c:v>
                </c:pt>
                <c:pt idx="2">
                  <c:v>-3765.7411432581202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22-4EED-982F-0E176A5F6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455296"/>
        <c:axId val="116456832"/>
      </c:barChart>
      <c:catAx>
        <c:axId val="11645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56832"/>
        <c:crosses val="autoZero"/>
        <c:auto val="1"/>
        <c:lblAlgn val="ctr"/>
        <c:lblOffset val="100"/>
        <c:noMultiLvlLbl val="0"/>
      </c:catAx>
      <c:valAx>
        <c:axId val="11645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  <a:effectLst/>
                  </a:rPr>
                  <a:t>€/year</a:t>
                </a:r>
                <a:r>
                  <a:rPr lang="en-US" sz="1200" b="1" i="0" u="none" strike="noStrike" baseline="0">
                    <a:solidFill>
                      <a:sysClr val="windowText" lastClr="000000"/>
                    </a:solidFill>
                  </a:rPr>
                  <a:t> 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1246253049013E-2"/>
              <c:y val="0.348965645108217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5529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8137619708027"/>
          <c:y val="0.1319752290750133"/>
          <c:w val="0.62503820804882548"/>
          <c:h val="0.78549808053352765"/>
        </c:manualLayout>
      </c:layout>
      <c:barChart>
        <c:barDir val="col"/>
        <c:grouping val="clustered"/>
        <c:varyColors val="0"/>
        <c:ser>
          <c:idx val="0"/>
          <c:order val="0"/>
          <c:tx>
            <c:v>Diesel vehicles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(Comparisons!$D$5,Comparisons!$J$5)</c:f>
              <c:strCache>
                <c:ptCount val="2"/>
                <c:pt idx="0">
                  <c:v>CO2 </c:v>
                </c:pt>
                <c:pt idx="1">
                  <c:v>CO2 eq  </c:v>
                </c:pt>
              </c:strCache>
            </c:strRef>
          </c:cat>
          <c:val>
            <c:numRef>
              <c:f>Comparisons!$D$13</c:f>
              <c:numCache>
                <c:formatCode>0.00</c:formatCode>
                <c:ptCount val="1"/>
                <c:pt idx="0">
                  <c:v>15021.060000000001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3D-4D70-8665-0F24A4F2524F}"/>
            </c:ext>
          </c:extLst>
        </c:ser>
        <c:ser>
          <c:idx val="1"/>
          <c:order val="1"/>
          <c:tx>
            <c:v>Electric vehicles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(Comparisons!$D$5,Comparisons!$J$5)</c:f>
              <c:strCache>
                <c:ptCount val="2"/>
                <c:pt idx="0">
                  <c:v>CO2 </c:v>
                </c:pt>
                <c:pt idx="1">
                  <c:v>CO2 eq  </c:v>
                </c:pt>
              </c:strCache>
            </c:strRef>
          </c:cat>
          <c:val>
            <c:numRef>
              <c:f>Comparisons!$J$13</c:f>
              <c:numCache>
                <c:formatCode>0.00</c:formatCode>
                <c:ptCount val="1"/>
                <c:pt idx="0">
                  <c:v>1917.6871592513601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3D-4D70-8665-0F24A4F252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136833664"/>
        <c:axId val="136843648"/>
      </c:barChart>
      <c:catAx>
        <c:axId val="13683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843648"/>
        <c:crosses val="autoZero"/>
        <c:auto val="1"/>
        <c:lblAlgn val="ctr"/>
        <c:lblOffset val="100"/>
        <c:noMultiLvlLbl val="0"/>
      </c:catAx>
      <c:valAx>
        <c:axId val="1368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kg/year</a:t>
                </a:r>
                <a:r>
                  <a:rPr lang="en-GB" sz="1200" b="1" baseline="0"/>
                  <a:t> </a:t>
                </a:r>
                <a:endParaRPr lang="en-GB" sz="1200" b="1"/>
              </a:p>
            </c:rich>
          </c:tx>
          <c:layout>
            <c:manualLayout>
              <c:xMode val="edge"/>
              <c:yMode val="edge"/>
              <c:x val="2.4978590861897791E-3"/>
              <c:y val="0.471853810217155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9140378153368"/>
          <c:y val="0.19591391823353041"/>
          <c:w val="0.40389487938211543"/>
          <c:h val="0.35224703673606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0.00175</cdr:x>
      <cdr:y>0</cdr:y>
    </cdr:from>
    <cdr:to>
      <cdr:x>0.13049</cdr:x>
      <cdr:y>0.20069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ACBB4D44-FE7D-4945-A3A6-957F77628C34}"/>
            </a:ext>
          </a:extLst>
        </cdr:cNvPr>
        <cdr:cNvSpPr txBox="1"/>
      </cdr:nvSpPr>
      <cdr:spPr>
        <a:xfrm xmlns:a="http://schemas.openxmlformats.org/drawingml/2006/main">
          <a:off x="8117" y="0"/>
          <a:ext cx="59615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800" b="1" dirty="0"/>
            <a:t>b)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0.01268</cdr:x>
      <cdr:y>0.01949</cdr:y>
    </cdr:from>
    <cdr:to>
      <cdr:x>0.14098</cdr:x>
      <cdr:y>0.22018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A05CAA2D-161E-4852-8A43-CFD87EEB3682}"/>
            </a:ext>
          </a:extLst>
        </cdr:cNvPr>
        <cdr:cNvSpPr txBox="1"/>
      </cdr:nvSpPr>
      <cdr:spPr>
        <a:xfrm xmlns:a="http://schemas.openxmlformats.org/drawingml/2006/main">
          <a:off x="58917" y="50800"/>
          <a:ext cx="59615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800" b="1" dirty="0"/>
            <a:t>c)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0.00252</cdr:y>
    </cdr:from>
    <cdr:to>
      <cdr:x>0.11201</cdr:x>
      <cdr:y>0.18888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ACBB4D44-FE7D-4945-A3A6-957F77628C34}"/>
            </a:ext>
          </a:extLst>
        </cdr:cNvPr>
        <cdr:cNvSpPr txBox="1"/>
      </cdr:nvSpPr>
      <cdr:spPr>
        <a:xfrm xmlns:a="http://schemas.openxmlformats.org/drawingml/2006/main">
          <a:off x="0" y="7076"/>
          <a:ext cx="5449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800" b="1" dirty="0"/>
            <a:t>b)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0.01057</cdr:x>
      <cdr:y>0.02187</cdr:y>
    </cdr:from>
    <cdr:to>
      <cdr:x>0.12399</cdr:x>
      <cdr:y>0.21953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B0560F21-2354-4178-A145-7D2B6E93CD32}"/>
            </a:ext>
          </a:extLst>
        </cdr:cNvPr>
        <cdr:cNvSpPr txBox="1"/>
      </cdr:nvSpPr>
      <cdr:spPr>
        <a:xfrm xmlns:a="http://schemas.openxmlformats.org/drawingml/2006/main">
          <a:off x="50800" y="57876"/>
          <a:ext cx="54490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800" b="1" dirty="0"/>
            <a:t>c)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B4B-D3FF-4038-99D7-802DFA0D834B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95C8-C597-421E-8C3F-41AC61E1F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32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69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69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5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5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7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7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39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39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9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58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46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620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620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2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2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0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0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42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8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99" indent="0" algn="ctr">
              <a:buNone/>
              <a:defRPr sz="2205"/>
            </a:lvl2pPr>
            <a:lvl3pPr marL="1007994" indent="0" algn="ctr">
              <a:buNone/>
              <a:defRPr sz="1984"/>
            </a:lvl3pPr>
            <a:lvl4pPr marL="1511993" indent="0" algn="ctr">
              <a:buNone/>
              <a:defRPr sz="1764"/>
            </a:lvl4pPr>
            <a:lvl5pPr marL="2015990" indent="0" algn="ctr">
              <a:buNone/>
              <a:defRPr sz="1764"/>
            </a:lvl5pPr>
            <a:lvl6pPr marL="2519988" indent="0" algn="ctr">
              <a:buNone/>
              <a:defRPr sz="1764"/>
            </a:lvl6pPr>
            <a:lvl7pPr marL="3023984" indent="0" algn="ctr">
              <a:buNone/>
              <a:defRPr sz="1764"/>
            </a:lvl7pPr>
            <a:lvl8pPr marL="3527983" indent="0" algn="ctr">
              <a:buNone/>
              <a:defRPr sz="1764"/>
            </a:lvl8pPr>
            <a:lvl9pPr marL="4031980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402484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10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41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9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64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16/02/2021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16/02/2021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25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16/02/2021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9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8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6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130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99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9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9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99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9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98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98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98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9" indent="0">
              <a:buNone/>
              <a:defRPr sz="2205" b="1"/>
            </a:lvl2pPr>
            <a:lvl3pPr marL="1007994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4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9" indent="0">
              <a:buNone/>
              <a:defRPr sz="2205" b="1"/>
            </a:lvl2pPr>
            <a:lvl3pPr marL="1007994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4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16/02/2021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16/02/2021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16/02/2021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9" indent="0">
              <a:buNone/>
              <a:defRPr sz="1543"/>
            </a:lvl2pPr>
            <a:lvl3pPr marL="1007994" indent="0">
              <a:buNone/>
              <a:defRPr sz="1322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4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99" indent="0">
              <a:buNone/>
              <a:defRPr sz="3086"/>
            </a:lvl2pPr>
            <a:lvl3pPr marL="1007994" indent="0">
              <a:buNone/>
              <a:defRPr sz="2646"/>
            </a:lvl3pPr>
            <a:lvl4pPr marL="1511993" indent="0">
              <a:buNone/>
              <a:defRPr sz="2205"/>
            </a:lvl4pPr>
            <a:lvl5pPr marL="2015990" indent="0">
              <a:buNone/>
              <a:defRPr sz="2205"/>
            </a:lvl5pPr>
            <a:lvl6pPr marL="2519988" indent="0">
              <a:buNone/>
              <a:defRPr sz="2205"/>
            </a:lvl6pPr>
            <a:lvl7pPr marL="3023984" indent="0">
              <a:buNone/>
              <a:defRPr sz="2205"/>
            </a:lvl7pPr>
            <a:lvl8pPr marL="3527983" indent="0">
              <a:buNone/>
              <a:defRPr sz="2205"/>
            </a:lvl8pPr>
            <a:lvl9pPr marL="4031980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9" indent="0">
              <a:buNone/>
              <a:defRPr sz="1543"/>
            </a:lvl2pPr>
            <a:lvl3pPr marL="1007994" indent="0">
              <a:buNone/>
              <a:defRPr sz="1322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4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16/02/2021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94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9" indent="-251999" algn="l" defTabSz="1007994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96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4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1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988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987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984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1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978" indent="-251999" algn="l" defTabSz="100799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4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4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4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16/02/2021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7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aly-croatia.eu/web/adrigreen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hyperlink" Target="mailto:g.passerini@univpm.it" TargetMode="Externa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xmlns="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343222"/>
            <a:ext cx="7518400" cy="22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actions for Adrigreen airports and ports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368678"/>
            <a:ext cx="856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Adrigreen online meeting</a:t>
            </a: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977875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 16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February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21" y="589067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ABAED"/>
                </a:solidFill>
              </a:rPr>
              <a:t>Airports’ calculation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rgbClr val="1ABAED"/>
                </a:solidFill>
              </a:rPr>
              <a:t>Example </a:t>
            </a:r>
            <a:r>
              <a:rPr lang="en-US" sz="3200" dirty="0">
                <a:solidFill>
                  <a:srgbClr val="1ABAED"/>
                </a:solidFill>
              </a:rPr>
              <a:t>for variations in </a:t>
            </a:r>
            <a:r>
              <a:rPr lang="en-US" sz="3200" dirty="0" smtClean="0">
                <a:solidFill>
                  <a:srgbClr val="1ABAED"/>
                </a:solidFill>
              </a:rPr>
              <a:t>GHG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B912E7D-2462-7043-81E7-BCBBFE9E8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88"/>
              </p:ext>
            </p:extLst>
          </p:nvPr>
        </p:nvGraphicFramePr>
        <p:xfrm>
          <a:off x="6509703" y="2485774"/>
          <a:ext cx="3816350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102451745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375437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 legend</a:t>
                      </a:r>
                      <a:endParaRPr lang="x-non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51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24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Calculated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1117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39359C0-836D-BA41-8D04-2BC94B263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61047"/>
              </p:ext>
            </p:extLst>
          </p:nvPr>
        </p:nvGraphicFramePr>
        <p:xfrm>
          <a:off x="105327" y="2063931"/>
          <a:ext cx="5027951" cy="2492103"/>
        </p:xfrm>
        <a:graphic>
          <a:graphicData uri="http://schemas.openxmlformats.org/drawingml/2006/table">
            <a:tbl>
              <a:tblPr firstRow="1" firstCol="1" bandRow="1"/>
              <a:tblGrid>
                <a:gridCol w="710882">
                  <a:extLst>
                    <a:ext uri="{9D8B030D-6E8A-4147-A177-3AD203B41FA5}">
                      <a16:colId xmlns:a16="http://schemas.microsoft.com/office/drawing/2014/main" xmlns="" val="2828854875"/>
                    </a:ext>
                  </a:extLst>
                </a:gridCol>
                <a:gridCol w="1272731">
                  <a:extLst>
                    <a:ext uri="{9D8B030D-6E8A-4147-A177-3AD203B41FA5}">
                      <a16:colId xmlns:a16="http://schemas.microsoft.com/office/drawing/2014/main" xmlns="" val="2577009074"/>
                    </a:ext>
                  </a:extLst>
                </a:gridCol>
                <a:gridCol w="1289523">
                  <a:extLst>
                    <a:ext uri="{9D8B030D-6E8A-4147-A177-3AD203B41FA5}">
                      <a16:colId xmlns:a16="http://schemas.microsoft.com/office/drawing/2014/main" xmlns="" val="4268115673"/>
                    </a:ext>
                  </a:extLst>
                </a:gridCol>
                <a:gridCol w="1754815">
                  <a:extLst>
                    <a:ext uri="{9D8B030D-6E8A-4147-A177-3AD203B41FA5}">
                      <a16:colId xmlns:a16="http://schemas.microsoft.com/office/drawing/2014/main" xmlns="" val="2967147289"/>
                    </a:ext>
                  </a:extLst>
                </a:gridCol>
              </a:tblGrid>
              <a:tr h="129322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Airports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Airport’s mean consumption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above/below the overall mean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[kWh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Emission factor 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CO2e/kWh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Savings/extra GHG emissions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[t CO2 eq]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68313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M1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370049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M2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-760000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-76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5834183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M3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972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/>
                      <a:r>
                        <a:rPr lang="x-non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66548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B87E70-1A37-9A4E-B0FC-4CE14CA8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3466328"/>
            <a:ext cx="5410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10C5BAE-365C-4045-92F7-1335AE82D8E5}"/>
              </a:ext>
            </a:extLst>
          </p:cNvPr>
          <p:cNvSpPr txBox="1"/>
          <p:nvPr/>
        </p:nvSpPr>
        <p:spPr>
          <a:xfrm>
            <a:off x="171879" y="4713864"/>
            <a:ext cx="5231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mean water consumption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overall maximum, minimum and mean water consumption per passenger in the time period 2016–2018.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Leakages, incidents, and flushing in regard of fresh water supply were not considered.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978"/>
            <a:ext cx="10580067" cy="56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water management: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Differences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GHG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emissions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xmlns="" id="{EE050EFF-9DF9-1341-A469-C842D7E4FEDC}"/>
              </a:ext>
            </a:extLst>
          </p:cNvPr>
          <p:cNvSpPr txBox="1"/>
          <p:nvPr/>
        </p:nvSpPr>
        <p:spPr>
          <a:xfrm>
            <a:off x="5614817" y="4713864"/>
            <a:ext cx="4905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GHG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the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water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consumption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time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 – 2018.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9E3C0F-CBE9-394A-8C4F-E244E5E4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41" y="1008270"/>
            <a:ext cx="5384228" cy="3357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9A5B3C-37FB-6F44-A07E-8390B084F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79" y="1008269"/>
            <a:ext cx="5029764" cy="3357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3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977"/>
            <a:ext cx="10580067" cy="56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water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management: Y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savings/extra budgets 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xmlns="" id="{EE050EFF-9DF9-1341-A469-C842D7E4FEDC}"/>
              </a:ext>
            </a:extLst>
          </p:cNvPr>
          <p:cNvSpPr txBox="1"/>
          <p:nvPr/>
        </p:nvSpPr>
        <p:spPr>
          <a:xfrm>
            <a:off x="305130" y="5072015"/>
            <a:ext cx="10081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Yearly savings/extra budgets deriving from water consumption below/above the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Adrigreen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airports’ average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Adrigreen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airports’ overall mean cost of water (3.0 €/m3) in the time period 2016–2018.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A6F4B7-3AE5-2E49-9EFD-DD1C506B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59" y="1297331"/>
            <a:ext cx="5909147" cy="36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02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2" y="0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water management: Example of actions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F0FDC9E-E011-FF42-8431-F39A3659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36922"/>
              </p:ext>
            </p:extLst>
          </p:nvPr>
        </p:nvGraphicFramePr>
        <p:xfrm>
          <a:off x="202142" y="598837"/>
          <a:ext cx="9923927" cy="5087557"/>
        </p:xfrm>
        <a:graphic>
          <a:graphicData uri="http://schemas.openxmlformats.org/drawingml/2006/table">
            <a:tbl>
              <a:tblPr firstRow="1" firstCol="1" bandRow="1"/>
              <a:tblGrid>
                <a:gridCol w="1445495">
                  <a:extLst>
                    <a:ext uri="{9D8B030D-6E8A-4147-A177-3AD203B41FA5}">
                      <a16:colId xmlns:a16="http://schemas.microsoft.com/office/drawing/2014/main" xmlns="" val="1861379739"/>
                    </a:ext>
                  </a:extLst>
                </a:gridCol>
                <a:gridCol w="1527297">
                  <a:extLst>
                    <a:ext uri="{9D8B030D-6E8A-4147-A177-3AD203B41FA5}">
                      <a16:colId xmlns:a16="http://schemas.microsoft.com/office/drawing/2014/main" xmlns="" val="3645318458"/>
                    </a:ext>
                  </a:extLst>
                </a:gridCol>
                <a:gridCol w="1448486">
                  <a:extLst>
                    <a:ext uri="{9D8B030D-6E8A-4147-A177-3AD203B41FA5}">
                      <a16:colId xmlns:a16="http://schemas.microsoft.com/office/drawing/2014/main" xmlns="" val="2583272526"/>
                    </a:ext>
                  </a:extLst>
                </a:gridCol>
                <a:gridCol w="1183128">
                  <a:extLst>
                    <a:ext uri="{9D8B030D-6E8A-4147-A177-3AD203B41FA5}">
                      <a16:colId xmlns:a16="http://schemas.microsoft.com/office/drawing/2014/main" xmlns="" val="2585568781"/>
                    </a:ext>
                  </a:extLst>
                </a:gridCol>
                <a:gridCol w="1340747">
                  <a:extLst>
                    <a:ext uri="{9D8B030D-6E8A-4147-A177-3AD203B41FA5}">
                      <a16:colId xmlns:a16="http://schemas.microsoft.com/office/drawing/2014/main" xmlns="" val="2054950027"/>
                    </a:ext>
                  </a:extLst>
                </a:gridCol>
                <a:gridCol w="1489387">
                  <a:extLst>
                    <a:ext uri="{9D8B030D-6E8A-4147-A177-3AD203B41FA5}">
                      <a16:colId xmlns:a16="http://schemas.microsoft.com/office/drawing/2014/main" xmlns="" val="3461055319"/>
                    </a:ext>
                  </a:extLst>
                </a:gridCol>
                <a:gridCol w="1489387">
                  <a:extLst>
                    <a:ext uri="{9D8B030D-6E8A-4147-A177-3AD203B41FA5}">
                      <a16:colId xmlns:a16="http://schemas.microsoft.com/office/drawing/2014/main" xmlns="" val="3579165415"/>
                    </a:ext>
                  </a:extLst>
                </a:gridCol>
              </a:tblGrid>
              <a:tr h="996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Applicable to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826011"/>
                  </a:ext>
                </a:extLst>
              </a:tr>
              <a:tr h="229364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onitoring of water consumption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544954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015715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35928"/>
                  </a:ext>
                </a:extLst>
              </a:tr>
              <a:tr h="182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09184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131793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590502"/>
                  </a:ext>
                </a:extLst>
              </a:tr>
              <a:tr h="229364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Rainwater harvest and use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LTA).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852345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352735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876428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2138434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4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03238"/>
                  </a:ext>
                </a:extLst>
              </a:tr>
              <a:tr h="2293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4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43" marR="50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96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4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5444" y="6959075"/>
            <a:ext cx="496751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2" y="0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water management: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case studies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F849BFD-B273-4947-983D-B3E593F24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78223"/>
              </p:ext>
            </p:extLst>
          </p:nvPr>
        </p:nvGraphicFramePr>
        <p:xfrm>
          <a:off x="147039" y="598837"/>
          <a:ext cx="9654188" cy="5027263"/>
        </p:xfrm>
        <a:graphic>
          <a:graphicData uri="http://schemas.openxmlformats.org/drawingml/2006/table">
            <a:tbl>
              <a:tblPr firstRow="1" firstCol="1" bandRow="1"/>
              <a:tblGrid>
                <a:gridCol w="2413547">
                  <a:extLst>
                    <a:ext uri="{9D8B030D-6E8A-4147-A177-3AD203B41FA5}">
                      <a16:colId xmlns:a16="http://schemas.microsoft.com/office/drawing/2014/main" xmlns="" val="2213988861"/>
                    </a:ext>
                  </a:extLst>
                </a:gridCol>
                <a:gridCol w="2413547">
                  <a:extLst>
                    <a:ext uri="{9D8B030D-6E8A-4147-A177-3AD203B41FA5}">
                      <a16:colId xmlns:a16="http://schemas.microsoft.com/office/drawing/2014/main" xmlns="" val="4172250886"/>
                    </a:ext>
                  </a:extLst>
                </a:gridCol>
                <a:gridCol w="2413547">
                  <a:extLst>
                    <a:ext uri="{9D8B030D-6E8A-4147-A177-3AD203B41FA5}">
                      <a16:colId xmlns:a16="http://schemas.microsoft.com/office/drawing/2014/main" xmlns="" val="2766909753"/>
                    </a:ext>
                  </a:extLst>
                </a:gridCol>
                <a:gridCol w="2413547">
                  <a:extLst>
                    <a:ext uri="{9D8B030D-6E8A-4147-A177-3AD203B41FA5}">
                      <a16:colId xmlns:a16="http://schemas.microsoft.com/office/drawing/2014/main" xmlns="" val="3002543787"/>
                    </a:ext>
                  </a:extLst>
                </a:gridCol>
              </a:tblGrid>
              <a:tr h="763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action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 reference case studies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30785"/>
                  </a:ext>
                </a:extLst>
              </a:tr>
              <a:tr h="1341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Monitoring for water consumption and leaks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</a:t>
                      </a:r>
                      <a:b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(m3, l/pass)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Manchester Airport, London Heathrow International Airport (De Castro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Carvalho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 al. 2013)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1101"/>
                  </a:ext>
                </a:extLst>
              </a:tr>
              <a:tr h="2158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Rainwater harvest and use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</a:t>
                      </a:r>
                      <a:b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(m3, l/pass).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A5, and A6 airports (this study)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Boston Logan International Airport (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Massport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2018);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Website of Delhi Airport (2021);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952114"/>
                  </a:ext>
                </a:extLst>
              </a:tr>
              <a:tr h="763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the water footprint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Organize training and education of airport staff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Participants’ satisfaction.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Website of Airports International Council 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6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19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8434" y="6959075"/>
            <a:ext cx="403761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104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fuel consumption for heating buildings: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GHG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emissions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9B2E7B-24B6-B145-8E43-FA617814C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30" y="1043176"/>
            <a:ext cx="4985537" cy="361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B70CB3-13A2-C24C-9DD8-BC1A81A1D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0" y="1043176"/>
            <a:ext cx="5422900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47024E-588E-A04D-B2A0-CFC280663A59}"/>
              </a:ext>
            </a:extLst>
          </p:cNvPr>
          <p:cNvSpPr txBox="1"/>
          <p:nvPr/>
        </p:nvSpPr>
        <p:spPr>
          <a:xfrm>
            <a:off x="142225" y="4814445"/>
            <a:ext cx="52806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Airports’ mean GHG emissions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overall maximum, minimum and mean GHG emission values 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deriving from the fuel used for heating buildings per passenger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time period 2016–2018.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A1516D-FF2C-7E41-9865-27A9EA3A54DC}"/>
              </a:ext>
            </a:extLst>
          </p:cNvPr>
          <p:cNvSpPr txBox="1"/>
          <p:nvPr/>
        </p:nvSpPr>
        <p:spPr>
          <a:xfrm>
            <a:off x="5795477" y="4814445"/>
            <a:ext cx="51223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Variations in GHG emissions related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difference between airports' yearly mean and overall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fuel consumption for heating building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in the time period 2016–2018.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8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5444" y="6959075"/>
            <a:ext cx="496751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104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fuel consumption for heating buildings: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Yearly savings/extra budgets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2010D9-5420-6145-9AD7-9A538C15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55" y="1043176"/>
            <a:ext cx="6146984" cy="3898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12AB49-672C-D849-A8C8-A9793CB466BB}"/>
              </a:ext>
            </a:extLst>
          </p:cNvPr>
          <p:cNvSpPr txBox="1"/>
          <p:nvPr/>
        </p:nvSpPr>
        <p:spPr>
          <a:xfrm>
            <a:off x="208547" y="4941658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Variations in budgets related to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differences between airports’ yearly mean and the overall mean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consumption for heating buildings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Adrigreen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airports’ overall mean cost of diesel fuel (1.1 €/l), heating oil (0.6 €/l), and natural gas (0.64 €/m3) in the time period 2016–2018.</a:t>
            </a:r>
          </a:p>
        </p:txBody>
      </p:sp>
    </p:spTree>
    <p:extLst>
      <p:ext uri="{BB962C8B-B14F-4D97-AF65-F5344CB8AC3E}">
        <p14:creationId xmlns:p14="http://schemas.microsoft.com/office/powerpoint/2010/main" val="263459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2936" y="6959075"/>
            <a:ext cx="41925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15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fuel consumption for heating buildings: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 of actions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FA766DA-7C0C-FE47-9C55-1BE5CBAF3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07270"/>
              </p:ext>
            </p:extLst>
          </p:nvPr>
        </p:nvGraphicFramePr>
        <p:xfrm>
          <a:off x="182881" y="1462765"/>
          <a:ext cx="10341311" cy="4031675"/>
        </p:xfrm>
        <a:graphic>
          <a:graphicData uri="http://schemas.openxmlformats.org/drawingml/2006/table">
            <a:tbl>
              <a:tblPr firstRow="1" firstCol="1" bandRow="1"/>
              <a:tblGrid>
                <a:gridCol w="1140822">
                  <a:extLst>
                    <a:ext uri="{9D8B030D-6E8A-4147-A177-3AD203B41FA5}">
                      <a16:colId xmlns:a16="http://schemas.microsoft.com/office/drawing/2014/main" xmlns="" val="3092260580"/>
                    </a:ext>
                  </a:extLst>
                </a:gridCol>
                <a:gridCol w="1395313">
                  <a:extLst>
                    <a:ext uri="{9D8B030D-6E8A-4147-A177-3AD203B41FA5}">
                      <a16:colId xmlns:a16="http://schemas.microsoft.com/office/drawing/2014/main" xmlns="" val="3895583929"/>
                    </a:ext>
                  </a:extLst>
                </a:gridCol>
                <a:gridCol w="3137799">
                  <a:extLst>
                    <a:ext uri="{9D8B030D-6E8A-4147-A177-3AD203B41FA5}">
                      <a16:colId xmlns:a16="http://schemas.microsoft.com/office/drawing/2014/main" xmlns="" val="4102005046"/>
                    </a:ext>
                  </a:extLst>
                </a:gridCol>
                <a:gridCol w="982544">
                  <a:extLst>
                    <a:ext uri="{9D8B030D-6E8A-4147-A177-3AD203B41FA5}">
                      <a16:colId xmlns:a16="http://schemas.microsoft.com/office/drawing/2014/main" xmlns="" val="2593632321"/>
                    </a:ext>
                  </a:extLst>
                </a:gridCol>
                <a:gridCol w="1141019">
                  <a:extLst>
                    <a:ext uri="{9D8B030D-6E8A-4147-A177-3AD203B41FA5}">
                      <a16:colId xmlns:a16="http://schemas.microsoft.com/office/drawing/2014/main" xmlns="" val="670160107"/>
                    </a:ext>
                  </a:extLst>
                </a:gridCol>
                <a:gridCol w="1236103">
                  <a:extLst>
                    <a:ext uri="{9D8B030D-6E8A-4147-A177-3AD203B41FA5}">
                      <a16:colId xmlns:a16="http://schemas.microsoft.com/office/drawing/2014/main" xmlns="" val="3394601093"/>
                    </a:ext>
                  </a:extLst>
                </a:gridCol>
                <a:gridCol w="1307711">
                  <a:extLst>
                    <a:ext uri="{9D8B030D-6E8A-4147-A177-3AD203B41FA5}">
                      <a16:colId xmlns:a16="http://schemas.microsoft.com/office/drawing/2014/main" xmlns="" val="2383638542"/>
                    </a:ext>
                  </a:extLst>
                </a:gridCol>
              </a:tblGrid>
              <a:tr h="1451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Applicable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822812"/>
                  </a:ext>
                </a:extLst>
              </a:tr>
              <a:tr h="362827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energy consumption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Building Management System (STA).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energy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consumed;</a:t>
                      </a:r>
                      <a:b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consumption (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kWh/year);</a:t>
                      </a:r>
                      <a:b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fuel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consumption (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m3- l- kg- /year)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(kg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CO2eq./m3</a:t>
                      </a:r>
                      <a:b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CO2eq./pass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0461114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6763451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x-non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x-none" sz="16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686745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x-none" sz="16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 </a:t>
                      </a:r>
                      <a:endParaRPr lang="x-none" sz="16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7922868"/>
                  </a:ext>
                </a:extLst>
              </a:tr>
              <a:tr h="3628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1423144"/>
                  </a:ext>
                </a:extLst>
              </a:tr>
              <a:tr h="739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61" marR="16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114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6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7953" y="6959075"/>
            <a:ext cx="574242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15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fuel consumption for heating buildings: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 of case studies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8B8F9E-53BE-0646-940D-C4057F7D7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01442"/>
              </p:ext>
            </p:extLst>
          </p:nvPr>
        </p:nvGraphicFramePr>
        <p:xfrm>
          <a:off x="337572" y="1219416"/>
          <a:ext cx="9463653" cy="4650423"/>
        </p:xfrm>
        <a:graphic>
          <a:graphicData uri="http://schemas.openxmlformats.org/drawingml/2006/table">
            <a:tbl>
              <a:tblPr firstRow="1" firstCol="1" bandRow="1"/>
              <a:tblGrid>
                <a:gridCol w="1800920">
                  <a:extLst>
                    <a:ext uri="{9D8B030D-6E8A-4147-A177-3AD203B41FA5}">
                      <a16:colId xmlns:a16="http://schemas.microsoft.com/office/drawing/2014/main" xmlns="" val="3035170581"/>
                    </a:ext>
                  </a:extLst>
                </a:gridCol>
                <a:gridCol w="1909699">
                  <a:extLst>
                    <a:ext uri="{9D8B030D-6E8A-4147-A177-3AD203B41FA5}">
                      <a16:colId xmlns:a16="http://schemas.microsoft.com/office/drawing/2014/main" xmlns="" val="3492976312"/>
                    </a:ext>
                  </a:extLst>
                </a:gridCol>
                <a:gridCol w="3047934">
                  <a:extLst>
                    <a:ext uri="{9D8B030D-6E8A-4147-A177-3AD203B41FA5}">
                      <a16:colId xmlns:a16="http://schemas.microsoft.com/office/drawing/2014/main" xmlns="" val="105258572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509152551"/>
                    </a:ext>
                  </a:extLst>
                </a:gridCol>
              </a:tblGrid>
              <a:tr h="825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measure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measure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 reference case studies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115307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energy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Building management system.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energy consumed (electricity consumption (kWh); fuel consumption (m3; l; kg))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(kg CO2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/m3; kg CO2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/passenger)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 airport (this study); </a:t>
                      </a:r>
                      <a:endParaRPr lang="x-non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968916"/>
                  </a:ext>
                </a:extLst>
              </a:tr>
              <a:tr h="2123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energy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Cogeneration plant.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energy consumed (electricity consumption (kWh); fuel consumption (m3; l; kg))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(kg CO2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/m3; kg CO2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/passenger)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Website of Leonardo da Vinci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Malpensa Airport (SEA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energia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2019)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60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5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0942" y="6959075"/>
            <a:ext cx="481253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894"/>
            <a:ext cx="10580067" cy="5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electricity consumption: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GHG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emissions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63782-15EA-604E-9D19-D7B3CB2C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8"/>
          <a:stretch/>
        </p:blipFill>
        <p:spPr>
          <a:xfrm>
            <a:off x="116454" y="1248075"/>
            <a:ext cx="5173579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2F3D8B-F3C8-0345-9B8D-16CB5EC6FBAB}"/>
              </a:ext>
            </a:extLst>
          </p:cNvPr>
          <p:cNvSpPr txBox="1"/>
          <p:nvPr/>
        </p:nvSpPr>
        <p:spPr>
          <a:xfrm>
            <a:off x="172328" y="4985119"/>
            <a:ext cx="482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mean electricity consumption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overall maximum, minimum and mean electricity consumption values per passenger in the time period 2016–2018.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5A195-A5D2-C449-92E8-243EC0D8D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1248075"/>
            <a:ext cx="5334000" cy="36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3BC55A-BEAA-2F4B-8D0F-306EFAE4F11B}"/>
              </a:ext>
            </a:extLst>
          </p:cNvPr>
          <p:cNvSpPr txBox="1"/>
          <p:nvPr/>
        </p:nvSpPr>
        <p:spPr>
          <a:xfrm>
            <a:off x="5345906" y="4934096"/>
            <a:ext cx="517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 in GHG emissions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to the difference between airports' yearly mean and overall mean electricity consumption in the time period 2016 – 2018. </a:t>
            </a:r>
          </a:p>
        </p:txBody>
      </p:sp>
    </p:spTree>
    <p:extLst>
      <p:ext uri="{BB962C8B-B14F-4D97-AF65-F5344CB8AC3E}">
        <p14:creationId xmlns:p14="http://schemas.microsoft.com/office/powerpoint/2010/main" val="281996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>
                <a:solidFill>
                  <a:schemeClr val="accent5"/>
                </a:solidFill>
              </a:rPr>
              <a:t>Introduction</a:t>
            </a:r>
            <a:endParaRPr lang="it-IT" altLang="it-IT" sz="3200" dirty="0">
              <a:solidFill>
                <a:schemeClr val="accent5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E75BACE-55B8-4A3A-9BCB-C6522A4ADE88}"/>
              </a:ext>
            </a:extLst>
          </p:cNvPr>
          <p:cNvSpPr txBox="1"/>
          <p:nvPr/>
        </p:nvSpPr>
        <p:spPr>
          <a:xfrm>
            <a:off x="228278" y="886148"/>
            <a:ext cx="974843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environmental analysis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the environmental footprint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Adrigreen airports and ports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be reduced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(thus improved) by applying actions regarding: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consumption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management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consumption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 regarding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listed above,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transportation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passengers from/to the airport/port infrastructures.</a:t>
            </a:r>
          </a:p>
          <a:p>
            <a:pPr lvl="0" algn="just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water and energy consumption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performances of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Adrigreen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ports and airports are compared with the data calculated for the other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Adrigreen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partners and presented in terms of CO2 emissions and budget. In fact,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considered useful to highlight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greenhouse gas abatements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economic benefits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in terms of budget reduction.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9011" y="6959075"/>
            <a:ext cx="623184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894"/>
            <a:ext cx="10580067" cy="5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electricity consumption: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Yearly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savings/extra budgets 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12D7F1-E7CC-2C4F-BD04-67F49A68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54" y="1212638"/>
            <a:ext cx="6155358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54DE0F-90CC-F74C-86E3-830E91E45494}"/>
              </a:ext>
            </a:extLst>
          </p:cNvPr>
          <p:cNvSpPr txBox="1"/>
          <p:nvPr/>
        </p:nvSpPr>
        <p:spPr>
          <a:xfrm>
            <a:off x="193602" y="4982100"/>
            <a:ext cx="1019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Yearly savings/extra costs deriving from electricity consumption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below/above the Adrigreen airports’ consumption benchmark based on Adrigreen airports’ overall mean price (0.15 €/kWh) in the time period 2016–2018. </a:t>
            </a:r>
          </a:p>
        </p:txBody>
      </p:sp>
    </p:spTree>
    <p:extLst>
      <p:ext uri="{BB962C8B-B14F-4D97-AF65-F5344CB8AC3E}">
        <p14:creationId xmlns:p14="http://schemas.microsoft.com/office/powerpoint/2010/main" val="45861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589" y="6959075"/>
            <a:ext cx="783606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41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electricity consumption: Example of actions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73F4331-D840-9C46-B045-DA189C18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90651"/>
              </p:ext>
            </p:extLst>
          </p:nvPr>
        </p:nvGraphicFramePr>
        <p:xfrm>
          <a:off x="111746" y="791861"/>
          <a:ext cx="10468323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495475">
                  <a:extLst>
                    <a:ext uri="{9D8B030D-6E8A-4147-A177-3AD203B41FA5}">
                      <a16:colId xmlns:a16="http://schemas.microsoft.com/office/drawing/2014/main" xmlns="" val="3478606623"/>
                    </a:ext>
                  </a:extLst>
                </a:gridCol>
                <a:gridCol w="1495475">
                  <a:extLst>
                    <a:ext uri="{9D8B030D-6E8A-4147-A177-3AD203B41FA5}">
                      <a16:colId xmlns:a16="http://schemas.microsoft.com/office/drawing/2014/main" xmlns="" val="569851752"/>
                    </a:ext>
                  </a:extLst>
                </a:gridCol>
                <a:gridCol w="2431830">
                  <a:extLst>
                    <a:ext uri="{9D8B030D-6E8A-4147-A177-3AD203B41FA5}">
                      <a16:colId xmlns:a16="http://schemas.microsoft.com/office/drawing/2014/main" xmlns="" val="3852591516"/>
                    </a:ext>
                  </a:extLst>
                </a:gridCol>
                <a:gridCol w="1090422">
                  <a:extLst>
                    <a:ext uri="{9D8B030D-6E8A-4147-A177-3AD203B41FA5}">
                      <a16:colId xmlns:a16="http://schemas.microsoft.com/office/drawing/2014/main" xmlns="" val="3976127279"/>
                    </a:ext>
                  </a:extLst>
                </a:gridCol>
                <a:gridCol w="964171">
                  <a:extLst>
                    <a:ext uri="{9D8B030D-6E8A-4147-A177-3AD203B41FA5}">
                      <a16:colId xmlns:a16="http://schemas.microsoft.com/office/drawing/2014/main" xmlns="" val="3543605061"/>
                    </a:ext>
                  </a:extLst>
                </a:gridCol>
                <a:gridCol w="1495475">
                  <a:extLst>
                    <a:ext uri="{9D8B030D-6E8A-4147-A177-3AD203B41FA5}">
                      <a16:colId xmlns:a16="http://schemas.microsoft.com/office/drawing/2014/main" xmlns="" val="3107048031"/>
                    </a:ext>
                  </a:extLst>
                </a:gridCol>
                <a:gridCol w="1495475">
                  <a:extLst>
                    <a:ext uri="{9D8B030D-6E8A-4147-A177-3AD203B41FA5}">
                      <a16:colId xmlns:a16="http://schemas.microsoft.com/office/drawing/2014/main" xmlns="" val="2546625859"/>
                    </a:ext>
                  </a:extLst>
                </a:gridCol>
              </a:tblGrid>
              <a:tr h="670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Applicable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655378"/>
                  </a:ext>
                </a:extLst>
              </a:tr>
              <a:tr h="15424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Decreasing electricity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Light-Emitting Diodes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LED) lightning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(STA).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 consumption (kWh);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GHG emissions (CO2eq.)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520940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655887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340582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1498624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2486862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92680"/>
                  </a:ext>
                </a:extLst>
              </a:tr>
              <a:tr h="154241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Solar energy to power aircrafts at the gate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(LTA).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 consumption (kWh) vs fuel consumption (l);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GHG emissions and airborne pollutants emissions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5651489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979559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299737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525972"/>
                  </a:ext>
                </a:extLst>
              </a:tr>
              <a:tr h="154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893444"/>
                  </a:ext>
                </a:extLst>
              </a:tr>
              <a:tr h="2954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5" marR="12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3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0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589" y="6959075"/>
            <a:ext cx="783606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electricity consumption: Example of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8965EFC-6B6F-EA48-B86F-AE85FF153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25716"/>
              </p:ext>
            </p:extLst>
          </p:nvPr>
        </p:nvGraphicFramePr>
        <p:xfrm>
          <a:off x="279402" y="791861"/>
          <a:ext cx="10300667" cy="3762991"/>
        </p:xfrm>
        <a:graphic>
          <a:graphicData uri="http://schemas.openxmlformats.org/drawingml/2006/table">
            <a:tbl>
              <a:tblPr firstRow="1" firstCol="1" bandRow="1"/>
              <a:tblGrid>
                <a:gridCol w="2120899">
                  <a:extLst>
                    <a:ext uri="{9D8B030D-6E8A-4147-A177-3AD203B41FA5}">
                      <a16:colId xmlns:a16="http://schemas.microsoft.com/office/drawing/2014/main" xmlns="" val="3400802014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xmlns="" val="2236673194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xmlns="" val="797762601"/>
                    </a:ext>
                  </a:extLst>
                </a:gridCol>
                <a:gridCol w="2820368">
                  <a:extLst>
                    <a:ext uri="{9D8B030D-6E8A-4147-A177-3AD203B41FA5}">
                      <a16:colId xmlns:a16="http://schemas.microsoft.com/office/drawing/2014/main" xmlns="" val="2358475890"/>
                    </a:ext>
                  </a:extLst>
                </a:gridCol>
              </a:tblGrid>
              <a:tr h="662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action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 reference case studies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986936"/>
                  </a:ext>
                </a:extLst>
              </a:tr>
              <a:tr h="79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Light-emitting diodes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LED) lightning.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</a:t>
                      </a:r>
                      <a:b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(kWh);</a:t>
                      </a:r>
                      <a:r>
                        <a:rPr lang="x-non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Copenhagen </a:t>
                      </a:r>
                      <a:r>
                        <a:rPr lang="en-US" sz="140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Airport</a:t>
                      </a:r>
                      <a:br>
                        <a:rPr lang="en-US" sz="140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(Baxter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et al. 2018)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973503"/>
                  </a:ext>
                </a:extLst>
              </a:tr>
              <a:tr h="1085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Solar energy to power aircrafts at the gate.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</a:t>
                      </a:r>
                      <a:b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(kWh)</a:t>
                      </a:r>
                      <a:b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 fuel consumption (l);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 and airborne pollutants emissions.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Douala International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Airport</a:t>
                      </a:r>
                      <a:b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(ICAO 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—d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082857"/>
                  </a:ext>
                </a:extLst>
              </a:tr>
              <a:tr h="1085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Purchase of electricity generated from a mix of renewable energy sources.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 of renewable energy purchased by the airport, as a percentage of total energy consumed by the airport (ACI 2012).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A5, and A6 airports (this study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x-non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95" marR="11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5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45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126" y="6959075"/>
            <a:ext cx="96006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104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fossil fuel consumption of company operated vehicles: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GHG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emissions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89AEBD-217A-7A4B-9AC2-0741DBD8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07" y="1104442"/>
            <a:ext cx="4699000" cy="3586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DD4B92-834E-864D-A8D4-C1590FA731BE}"/>
              </a:ext>
            </a:extLst>
          </p:cNvPr>
          <p:cNvSpPr txBox="1"/>
          <p:nvPr/>
        </p:nvSpPr>
        <p:spPr>
          <a:xfrm>
            <a:off x="5611268" y="4734015"/>
            <a:ext cx="49687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Variations in GHG emissions related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difference between airports' yearly mean and overall mean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consumption for company operated vehicles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time period 2016 –2018.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2AA844-10E6-6248-8538-9AAB5224A1DF}"/>
              </a:ext>
            </a:extLst>
          </p:cNvPr>
          <p:cNvSpPr txBox="1"/>
          <p:nvPr/>
        </p:nvSpPr>
        <p:spPr>
          <a:xfrm>
            <a:off x="111747" y="4734015"/>
            <a:ext cx="5234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Airports’ mean GHG emissions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overall maximum, minimum and mean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GHG emission values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deriving from (company operated vehicles)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fossil fuel consumption per passenger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time period 2016–2018.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54E5F7-A020-124C-B306-68A8F063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6" t="3837" r="1188"/>
          <a:stretch/>
        </p:blipFill>
        <p:spPr>
          <a:xfrm>
            <a:off x="404722" y="1043176"/>
            <a:ext cx="4720263" cy="3647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0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716" y="6959075"/>
            <a:ext cx="73547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104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fossil fuel consumption of company operated vehicles: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Yearly savings/extra budgets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C0DA7-9CC5-584F-9376-117A4676D11E}"/>
              </a:ext>
            </a:extLst>
          </p:cNvPr>
          <p:cNvSpPr txBox="1"/>
          <p:nvPr/>
        </p:nvSpPr>
        <p:spPr>
          <a:xfrm>
            <a:off x="152399" y="4929376"/>
            <a:ext cx="10275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Variations in budgets related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differences between airports’ yearly mean and the overall mean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(diesel and petrol) consumption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company operated vehicles based on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Adrigreen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airports’ overall mean cost of diesel (1.12 €/l), and petrol (1.23 €/l) in the time period 2016–2018.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06DBD0-0739-EE48-87CA-266FF913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43" y="1043176"/>
            <a:ext cx="4597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4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716" y="6959075"/>
            <a:ext cx="73547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15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fossil fuel consumption of company operated vehicles: Example of actions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4B899EC-7201-3E41-AC02-0EC0CA2B8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020770"/>
              </p:ext>
            </p:extLst>
          </p:nvPr>
        </p:nvGraphicFramePr>
        <p:xfrm>
          <a:off x="111746" y="1100998"/>
          <a:ext cx="10315622" cy="5397670"/>
        </p:xfrm>
        <a:graphic>
          <a:graphicData uri="http://schemas.openxmlformats.org/drawingml/2006/table">
            <a:tbl>
              <a:tblPr firstRow="1" firstCol="1" bandRow="1"/>
              <a:tblGrid>
                <a:gridCol w="1422451">
                  <a:extLst>
                    <a:ext uri="{9D8B030D-6E8A-4147-A177-3AD203B41FA5}">
                      <a16:colId xmlns:a16="http://schemas.microsoft.com/office/drawing/2014/main" xmlns="" val="2076773341"/>
                    </a:ext>
                  </a:extLst>
                </a:gridCol>
                <a:gridCol w="2091728">
                  <a:extLst>
                    <a:ext uri="{9D8B030D-6E8A-4147-A177-3AD203B41FA5}">
                      <a16:colId xmlns:a16="http://schemas.microsoft.com/office/drawing/2014/main" xmlns="" val="757727568"/>
                    </a:ext>
                  </a:extLst>
                </a:gridCol>
                <a:gridCol w="2421949">
                  <a:extLst>
                    <a:ext uri="{9D8B030D-6E8A-4147-A177-3AD203B41FA5}">
                      <a16:colId xmlns:a16="http://schemas.microsoft.com/office/drawing/2014/main" xmlns="" val="1516104506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xmlns="" val="3647681462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026027343"/>
                    </a:ext>
                  </a:extLst>
                </a:gridCol>
                <a:gridCol w="1315453">
                  <a:extLst>
                    <a:ext uri="{9D8B030D-6E8A-4147-A177-3AD203B41FA5}">
                      <a16:colId xmlns:a16="http://schemas.microsoft.com/office/drawing/2014/main" xmlns="" val="1462929059"/>
                    </a:ext>
                  </a:extLst>
                </a:gridCol>
                <a:gridCol w="1347536">
                  <a:extLst>
                    <a:ext uri="{9D8B030D-6E8A-4147-A177-3AD203B41FA5}">
                      <a16:colId xmlns:a16="http://schemas.microsoft.com/office/drawing/2014/main" xmlns="" val="2867917461"/>
                    </a:ext>
                  </a:extLst>
                </a:gridCol>
              </a:tblGrid>
              <a:tr h="5936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74777"/>
                  </a:ext>
                </a:extLst>
              </a:tr>
              <a:tr h="136572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fossil fuel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Purchase of electric vehicles (e.g., electric aircraft tug, electric baggage tractor, etc.)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(STA).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versus kg or l fossil fuel;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0427308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360411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220410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309321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164169"/>
                  </a:ext>
                </a:extLst>
              </a:tr>
              <a:tr h="597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374575"/>
                  </a:ext>
                </a:extLst>
              </a:tr>
              <a:tr h="136572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fossil fuel consumption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Anti-idling communication campaign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(STA)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951955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350488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518149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76729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071748"/>
                  </a:ext>
                </a:extLst>
              </a:tr>
              <a:tr h="13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72" marR="1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987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42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6716" y="6959075"/>
            <a:ext cx="73547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15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fossil fuel consumption of company operated vehicles: Example of case studies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D6ECF85-F06A-6E45-A217-A04ABAE69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88102"/>
              </p:ext>
            </p:extLst>
          </p:nvPr>
        </p:nvGraphicFramePr>
        <p:xfrm>
          <a:off x="180497" y="1077752"/>
          <a:ext cx="10219072" cy="3671570"/>
        </p:xfrm>
        <a:graphic>
          <a:graphicData uri="http://schemas.openxmlformats.org/drawingml/2006/table">
            <a:tbl>
              <a:tblPr firstRow="1" firstCol="1" bandRow="1"/>
              <a:tblGrid>
                <a:gridCol w="2554768">
                  <a:extLst>
                    <a:ext uri="{9D8B030D-6E8A-4147-A177-3AD203B41FA5}">
                      <a16:colId xmlns:a16="http://schemas.microsoft.com/office/drawing/2014/main" xmlns="" val="3927625454"/>
                    </a:ext>
                  </a:extLst>
                </a:gridCol>
                <a:gridCol w="2554768">
                  <a:extLst>
                    <a:ext uri="{9D8B030D-6E8A-4147-A177-3AD203B41FA5}">
                      <a16:colId xmlns:a16="http://schemas.microsoft.com/office/drawing/2014/main" xmlns="" val="2446709966"/>
                    </a:ext>
                  </a:extLst>
                </a:gridCol>
                <a:gridCol w="2554768">
                  <a:extLst>
                    <a:ext uri="{9D8B030D-6E8A-4147-A177-3AD203B41FA5}">
                      <a16:colId xmlns:a16="http://schemas.microsoft.com/office/drawing/2014/main" xmlns="" val="4142743758"/>
                    </a:ext>
                  </a:extLst>
                </a:gridCol>
                <a:gridCol w="2554768">
                  <a:extLst>
                    <a:ext uri="{9D8B030D-6E8A-4147-A177-3AD203B41FA5}">
                      <a16:colId xmlns:a16="http://schemas.microsoft.com/office/drawing/2014/main" xmlns="" val="2329286323"/>
                    </a:ext>
                  </a:extLst>
                </a:gridCol>
              </a:tblGrid>
              <a:tr h="476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action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 reference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 studies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144036"/>
                  </a:ext>
                </a:extLst>
              </a:tr>
              <a:tr h="906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fossil fuel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Purchase of electric vehicles (e.g., electric aircraft tug, electric baggage tractor, etc.)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versus kg or l of fossil fuel;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Copenhagen Airport (2018)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195137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fossil fuel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charging stations for electric vehicles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A1 airport (this study);</a:t>
                      </a:r>
                      <a:endParaRPr lang="x-non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Helsinki Airport (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Finavia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2019).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01139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fossil fuel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Anti-idling communication campaign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Copenhagen Airport (2018)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895589"/>
                  </a:ext>
                </a:extLst>
              </a:tr>
              <a:tr h="906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fuel consumption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of alternative renewable fuels (diesel from waste and residue) for diesel vehicles.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Consumption of renewable fuel vs fossil fuel (l);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Helsinki Airport, and other Lapland Airports (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Finavia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56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63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2936" y="6959075"/>
            <a:ext cx="419259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17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waste management: example of initiatives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4F3CB24-323C-854E-8FEF-7105FE996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56810"/>
              </p:ext>
            </p:extLst>
          </p:nvPr>
        </p:nvGraphicFramePr>
        <p:xfrm>
          <a:off x="229083" y="878510"/>
          <a:ext cx="10121900" cy="5222991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3558627039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xmlns="" val="1127946285"/>
                    </a:ext>
                  </a:extLst>
                </a:gridCol>
                <a:gridCol w="1162539">
                  <a:extLst>
                    <a:ext uri="{9D8B030D-6E8A-4147-A177-3AD203B41FA5}">
                      <a16:colId xmlns:a16="http://schemas.microsoft.com/office/drawing/2014/main" xmlns="" val="3719882492"/>
                    </a:ext>
                  </a:extLst>
                </a:gridCol>
                <a:gridCol w="1537395">
                  <a:extLst>
                    <a:ext uri="{9D8B030D-6E8A-4147-A177-3AD203B41FA5}">
                      <a16:colId xmlns:a16="http://schemas.microsoft.com/office/drawing/2014/main" xmlns="" val="3701014742"/>
                    </a:ext>
                  </a:extLst>
                </a:gridCol>
                <a:gridCol w="974598">
                  <a:extLst>
                    <a:ext uri="{9D8B030D-6E8A-4147-A177-3AD203B41FA5}">
                      <a16:colId xmlns:a16="http://schemas.microsoft.com/office/drawing/2014/main" xmlns="" val="4268707678"/>
                    </a:ext>
                  </a:extLst>
                </a:gridCol>
                <a:gridCol w="1318382">
                  <a:extLst>
                    <a:ext uri="{9D8B030D-6E8A-4147-A177-3AD203B41FA5}">
                      <a16:colId xmlns:a16="http://schemas.microsoft.com/office/drawing/2014/main" xmlns="" val="147324856"/>
                    </a:ext>
                  </a:extLst>
                </a:gridCol>
                <a:gridCol w="1445986">
                  <a:extLst>
                    <a:ext uri="{9D8B030D-6E8A-4147-A177-3AD203B41FA5}">
                      <a16:colId xmlns:a16="http://schemas.microsoft.com/office/drawing/2014/main" xmlns="" val="2416674804"/>
                    </a:ext>
                  </a:extLst>
                </a:gridCol>
              </a:tblGrid>
              <a:tr h="483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754197"/>
                  </a:ext>
                </a:extLst>
              </a:tr>
              <a:tr h="119198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prevention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Disposable plastic cutlery and beverages replaced with easily degradable materials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plastic waste/passenger.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4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553819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085481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99229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142724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2443059"/>
                  </a:ext>
                </a:extLst>
              </a:tr>
              <a:tr h="1168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810885"/>
                  </a:ext>
                </a:extLst>
              </a:tr>
              <a:tr h="119198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Promoting waste reuse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of environmentally friendly asphalt for repaving parking lots and runways (LTA)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tons of </a:t>
                      </a:r>
                      <a:r>
                        <a:rPr lang="en-GB" sz="14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recycled asphalt; emissions of GHG and airborne pollutants.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010564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991110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71222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x-none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619266"/>
                  </a:ext>
                </a:extLst>
              </a:tr>
              <a:tr h="1191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93154"/>
                  </a:ext>
                </a:extLst>
              </a:tr>
              <a:tr h="129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0" marR="8580" marT="5209" marB="5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72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7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8434" y="6959075"/>
            <a:ext cx="403761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Airports’ waste management: example of case studies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D116C5D-6F15-D043-A552-E233B3504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68863"/>
              </p:ext>
            </p:extLst>
          </p:nvPr>
        </p:nvGraphicFramePr>
        <p:xfrm>
          <a:off x="213828" y="707325"/>
          <a:ext cx="10264156" cy="4738206"/>
        </p:xfrm>
        <a:graphic>
          <a:graphicData uri="http://schemas.openxmlformats.org/drawingml/2006/table">
            <a:tbl>
              <a:tblPr firstRow="1" firstCol="1" bandRow="1"/>
              <a:tblGrid>
                <a:gridCol w="1931987">
                  <a:extLst>
                    <a:ext uri="{9D8B030D-6E8A-4147-A177-3AD203B41FA5}">
                      <a16:colId xmlns:a16="http://schemas.microsoft.com/office/drawing/2014/main" xmlns="" val="271157239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50141283"/>
                    </a:ext>
                  </a:extLst>
                </a:gridCol>
                <a:gridCol w="1638302">
                  <a:extLst>
                    <a:ext uri="{9D8B030D-6E8A-4147-A177-3AD203B41FA5}">
                      <a16:colId xmlns:a16="http://schemas.microsoft.com/office/drawing/2014/main" xmlns="" val="2133043511"/>
                    </a:ext>
                  </a:extLst>
                </a:gridCol>
                <a:gridCol w="3264867">
                  <a:extLst>
                    <a:ext uri="{9D8B030D-6E8A-4147-A177-3AD203B41FA5}">
                      <a16:colId xmlns:a16="http://schemas.microsoft.com/office/drawing/2014/main" xmlns="" val="1782823685"/>
                    </a:ext>
                  </a:extLst>
                </a:gridCol>
              </a:tblGrid>
              <a:tr h="48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 action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 reference case studies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0539761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Promoting waste prevention and recycling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incentives for recycling more and generating less waste (e.g., the pay-as-you-throw program)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tons of waste fractions/year.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London Stansted Airport (2010)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334007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prevention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Disposable plastic cutlery and beverages replaced with easily degradable materials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 plastic waste/passenger.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airport (this study);</a:t>
                      </a:r>
                      <a:endParaRPr lang="x-non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Glasgow Airport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(2019)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911593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Promoting waste recycling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 of employees on recycling.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tons of waste fractions/year; participants’ satisfaction.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A5, and A6 airports (this study);</a:t>
                      </a:r>
                      <a:endParaRPr lang="x-non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London Stansted Airport (2010).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 of Airports International Council 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1378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Promoting waste reuse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of environmentally friendly asphalt for repaving parking lots and runways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tons of recycled asphalt; emissions of GHG and airborne pollutants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Hamburg, Frankfurt, Munich, and Cambridge Airports, (D’Angelo et al. 2008, White 2013);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Logan International Airport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+ Structural Engineer,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2008)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47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95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xmlns="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034" y="2277989"/>
            <a:ext cx="8301747" cy="168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actions for </a:t>
            </a:r>
            <a:r>
              <a:rPr lang="en-US" sz="36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Adrigreen</a:t>
            </a:r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</a:t>
            </a:r>
            <a:r>
              <a:rPr lang="en-US" sz="3600" b="1" kern="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it-IT" sz="2000" b="1" kern="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it-IT" sz="320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>
                <a:solidFill>
                  <a:schemeClr val="accent5"/>
                </a:solidFill>
              </a:rPr>
              <a:t>Introduction</a:t>
            </a:r>
            <a:r>
              <a:rPr lang="it-IT" altLang="it-IT" sz="3200" dirty="0">
                <a:solidFill>
                  <a:schemeClr val="accent5"/>
                </a:solidFill>
              </a:rPr>
              <a:t> – Status </a:t>
            </a:r>
            <a:r>
              <a:rPr lang="it-IT" altLang="it-IT" sz="3200" dirty="0" err="1">
                <a:solidFill>
                  <a:schemeClr val="accent5"/>
                </a:solidFill>
              </a:rPr>
              <a:t>table</a:t>
            </a:r>
            <a:endParaRPr lang="it-IT" altLang="it-IT" sz="3200" dirty="0">
              <a:solidFill>
                <a:schemeClr val="accent5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E75BACE-55B8-4A3A-9BCB-C6522A4ADE88}"/>
              </a:ext>
            </a:extLst>
          </p:cNvPr>
          <p:cNvSpPr txBox="1"/>
          <p:nvPr/>
        </p:nvSpPr>
        <p:spPr>
          <a:xfrm>
            <a:off x="228278" y="886149"/>
            <a:ext cx="10325422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of the proposed actions are summarized in tables, each row outlining the following information: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action,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short-term/long term action,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metrics,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status,</a:t>
            </a: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among Strengths/Weaknesses of each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Adrigreen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airport/port</a:t>
            </a: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</a:t>
            </a: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Opportunities/Threats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each Adrigreen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airport/port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009024A-47FF-4BC9-9BF9-EE5CDAFAB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59916"/>
              </p:ext>
            </p:extLst>
          </p:nvPr>
        </p:nvGraphicFramePr>
        <p:xfrm>
          <a:off x="1695450" y="3562349"/>
          <a:ext cx="6934200" cy="2295525"/>
        </p:xfrm>
        <a:graphic>
          <a:graphicData uri="http://schemas.openxmlformats.org/drawingml/2006/table">
            <a:tbl>
              <a:tblPr firstRow="1" firstCol="1" bandRow="1"/>
              <a:tblGrid>
                <a:gridCol w="3467100">
                  <a:extLst>
                    <a:ext uri="{9D8B030D-6E8A-4147-A177-3AD203B41FA5}">
                      <a16:colId xmlns:a16="http://schemas.microsoft.com/office/drawing/2014/main" xmlns="" val="2473587996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1841448303"/>
                    </a:ext>
                  </a:extLst>
                </a:gridCol>
              </a:tblGrid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457705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APPLICABLE OR NOT SUGGESTED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223261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 AND SUGGESTED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39436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IMPLEMENTED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076417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8434" y="6959076"/>
            <a:ext cx="403762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30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GHG balance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82B04F7-4D71-4AAB-8323-E644349C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262"/>
            <a:ext cx="5319633" cy="3609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00000000-0008-0000-03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488160"/>
              </p:ext>
            </p:extLst>
          </p:nvPr>
        </p:nvGraphicFramePr>
        <p:xfrm>
          <a:off x="5372180" y="1107261"/>
          <a:ext cx="5319633" cy="360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5DB026E-21B5-4B5C-AA87-3EE6CF7D98CB}"/>
              </a:ext>
            </a:extLst>
          </p:cNvPr>
          <p:cNvSpPr txBox="1"/>
          <p:nvPr/>
        </p:nvSpPr>
        <p:spPr>
          <a:xfrm>
            <a:off x="-8758" y="4716602"/>
            <a:ext cx="5354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Ports’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energy consumption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overall maximum, minimum and mean energy consumption values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passenger in the time period 2016–2018. 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AF710CB-39FF-48B0-9AE1-27BCDF4B6B82}"/>
              </a:ext>
            </a:extLst>
          </p:cNvPr>
          <p:cNvSpPr txBox="1"/>
          <p:nvPr/>
        </p:nvSpPr>
        <p:spPr>
          <a:xfrm>
            <a:off x="5354664" y="4716602"/>
            <a:ext cx="5354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GHG </a:t>
            </a:r>
            <a:r>
              <a:rPr lang="it-IT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ports'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time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 – 2018.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2936" y="6959076"/>
            <a:ext cx="41926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31</a:t>
            </a:fld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5FE5ECE7-E36F-4A15-83E7-4C1D83B4F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848582"/>
              </p:ext>
            </p:extLst>
          </p:nvPr>
        </p:nvGraphicFramePr>
        <p:xfrm>
          <a:off x="102281" y="750460"/>
          <a:ext cx="4646437" cy="260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6"/>
            <a:ext cx="1094180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Yearly savings/extra budgets 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xmlns="" id="{2C0F9271-3FCF-4F35-AE8E-E418EB2D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197860"/>
              </p:ext>
            </p:extLst>
          </p:nvPr>
        </p:nvGraphicFramePr>
        <p:xfrm>
          <a:off x="4866633" y="765957"/>
          <a:ext cx="4630805" cy="260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xmlns="" id="{08939F7B-7DB6-48D8-A98D-63CA1E4C7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624843"/>
              </p:ext>
            </p:extLst>
          </p:nvPr>
        </p:nvGraphicFramePr>
        <p:xfrm>
          <a:off x="102281" y="3478161"/>
          <a:ext cx="4646437" cy="260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A4D533D0-1747-4885-88AB-C92A96CC3ED0}"/>
              </a:ext>
            </a:extLst>
          </p:cNvPr>
          <p:cNvSpPr txBox="1"/>
          <p:nvPr/>
        </p:nvSpPr>
        <p:spPr>
          <a:xfrm>
            <a:off x="4866634" y="3974110"/>
            <a:ext cx="58251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Yearly savings/extra budgets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deriving from electricity consumption below/above the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Adrigreen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ports’ consumption benchmark based on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Adrigreen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ports’ </a:t>
            </a:r>
            <a:r>
              <a:rPr lang="it-IT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minimum cost (a); </a:t>
            </a:r>
            <a:r>
              <a:rPr lang="it-IT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cost (b); maximum cost (c)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time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2016-2018.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BB4D44-FE7D-4945-A3A6-957F77628C34}"/>
              </a:ext>
            </a:extLst>
          </p:cNvPr>
          <p:cNvSpPr txBox="1"/>
          <p:nvPr/>
        </p:nvSpPr>
        <p:spPr>
          <a:xfrm>
            <a:off x="102281" y="765958"/>
            <a:ext cx="47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921279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437" y="6959076"/>
            <a:ext cx="654759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32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xmlns="" id="{CE8B4A5E-AE71-4597-8914-F20F7EF3A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80486"/>
              </p:ext>
            </p:extLst>
          </p:nvPr>
        </p:nvGraphicFramePr>
        <p:xfrm>
          <a:off x="143550" y="598899"/>
          <a:ext cx="10362526" cy="5325655"/>
        </p:xfrm>
        <a:graphic>
          <a:graphicData uri="http://schemas.openxmlformats.org/drawingml/2006/table">
            <a:tbl>
              <a:tblPr firstRow="1" firstCol="1" bandRow="1"/>
              <a:tblGrid>
                <a:gridCol w="1537792">
                  <a:extLst>
                    <a:ext uri="{9D8B030D-6E8A-4147-A177-3AD203B41FA5}">
                      <a16:colId xmlns:a16="http://schemas.microsoft.com/office/drawing/2014/main" xmlns="" val="3244619493"/>
                    </a:ext>
                  </a:extLst>
                </a:gridCol>
                <a:gridCol w="2167395">
                  <a:extLst>
                    <a:ext uri="{9D8B030D-6E8A-4147-A177-3AD203B41FA5}">
                      <a16:colId xmlns:a16="http://schemas.microsoft.com/office/drawing/2014/main" xmlns="" val="1532252020"/>
                    </a:ext>
                  </a:extLst>
                </a:gridCol>
                <a:gridCol w="2423422">
                  <a:extLst>
                    <a:ext uri="{9D8B030D-6E8A-4147-A177-3AD203B41FA5}">
                      <a16:colId xmlns:a16="http://schemas.microsoft.com/office/drawing/2014/main" xmlns="" val="480266074"/>
                    </a:ext>
                  </a:extLst>
                </a:gridCol>
                <a:gridCol w="1122129">
                  <a:extLst>
                    <a:ext uri="{9D8B030D-6E8A-4147-A177-3AD203B41FA5}">
                      <a16:colId xmlns:a16="http://schemas.microsoft.com/office/drawing/2014/main" xmlns="" val="1284308576"/>
                    </a:ext>
                  </a:extLst>
                </a:gridCol>
                <a:gridCol w="678936">
                  <a:extLst>
                    <a:ext uri="{9D8B030D-6E8A-4147-A177-3AD203B41FA5}">
                      <a16:colId xmlns:a16="http://schemas.microsoft.com/office/drawing/2014/main" xmlns="" val="2688624092"/>
                    </a:ext>
                  </a:extLst>
                </a:gridCol>
                <a:gridCol w="1197567">
                  <a:extLst>
                    <a:ext uri="{9D8B030D-6E8A-4147-A177-3AD203B41FA5}">
                      <a16:colId xmlns:a16="http://schemas.microsoft.com/office/drawing/2014/main" xmlns="" val="380871362"/>
                    </a:ext>
                  </a:extLst>
                </a:gridCol>
                <a:gridCol w="1235285">
                  <a:extLst>
                    <a:ext uri="{9D8B030D-6E8A-4147-A177-3AD203B41FA5}">
                      <a16:colId xmlns:a16="http://schemas.microsoft.com/office/drawing/2014/main" xmlns="" val="4100205375"/>
                    </a:ext>
                  </a:extLst>
                </a:gridCol>
              </a:tblGrid>
              <a:tr h="1350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208043"/>
                  </a:ext>
                </a:extLst>
              </a:tr>
              <a:tr h="22512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Light-emitting diodes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LED) lightning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947609"/>
                  </a:ext>
                </a:extLst>
              </a:tr>
              <a:tr h="2251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470652"/>
                  </a:ext>
                </a:extLst>
              </a:tr>
              <a:tr h="5434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278498"/>
                  </a:ext>
                </a:extLst>
              </a:tr>
              <a:tr h="22512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monitoring system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509040"/>
                  </a:ext>
                </a:extLst>
              </a:tr>
              <a:tr h="2251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502037"/>
                  </a:ext>
                </a:extLst>
              </a:tr>
              <a:tr h="5434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619027"/>
                  </a:ext>
                </a:extLst>
              </a:tr>
              <a:tr h="22512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Photovoltaic or solar panel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386680"/>
                  </a:ext>
                </a:extLst>
              </a:tr>
              <a:tr h="2251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602729"/>
                  </a:ext>
                </a:extLst>
              </a:tr>
              <a:tr h="5434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217253"/>
                  </a:ext>
                </a:extLst>
              </a:tr>
              <a:tr h="22512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Passive house concept and eco-building standards (LTA).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1570462"/>
                  </a:ext>
                </a:extLst>
              </a:tr>
              <a:tr h="2251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29665"/>
                  </a:ext>
                </a:extLst>
              </a:tr>
              <a:tr h="5434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67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6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437" y="6959076"/>
            <a:ext cx="654759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33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xmlns="" id="{CE8B4A5E-AE71-4597-8914-F20F7EF3A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86152"/>
              </p:ext>
            </p:extLst>
          </p:nvPr>
        </p:nvGraphicFramePr>
        <p:xfrm>
          <a:off x="143550" y="598901"/>
          <a:ext cx="10467300" cy="5261496"/>
        </p:xfrm>
        <a:graphic>
          <a:graphicData uri="http://schemas.openxmlformats.org/drawingml/2006/table">
            <a:tbl>
              <a:tblPr firstRow="1" firstCol="1" bandRow="1"/>
              <a:tblGrid>
                <a:gridCol w="1553340">
                  <a:extLst>
                    <a:ext uri="{9D8B030D-6E8A-4147-A177-3AD203B41FA5}">
                      <a16:colId xmlns:a16="http://schemas.microsoft.com/office/drawing/2014/main" xmlns="" val="3244619493"/>
                    </a:ext>
                  </a:extLst>
                </a:gridCol>
                <a:gridCol w="1660363">
                  <a:extLst>
                    <a:ext uri="{9D8B030D-6E8A-4147-A177-3AD203B41FA5}">
                      <a16:colId xmlns:a16="http://schemas.microsoft.com/office/drawing/2014/main" xmlns="" val="1532252020"/>
                    </a:ext>
                  </a:extLst>
                </a:gridCol>
                <a:gridCol w="2510147">
                  <a:extLst>
                    <a:ext uri="{9D8B030D-6E8A-4147-A177-3AD203B41FA5}">
                      <a16:colId xmlns:a16="http://schemas.microsoft.com/office/drawing/2014/main" xmlns="" val="48026607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128430857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6886240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8087136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xmlns="" val="4100205375"/>
                    </a:ext>
                  </a:extLst>
                </a:gridCol>
              </a:tblGrid>
              <a:tr h="1219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6208043"/>
                  </a:ext>
                </a:extLst>
              </a:tr>
              <a:tr h="626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Light-emitting diodes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LED) lightning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3947609"/>
                  </a:ext>
                </a:extLst>
              </a:tr>
              <a:tr h="20872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Geothermal energy plant for heating and cooling (LTA)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from commercial grid;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824438"/>
                  </a:ext>
                </a:extLst>
              </a:tr>
              <a:tr h="208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0308870"/>
                  </a:ext>
                </a:extLst>
              </a:tr>
              <a:tr h="8066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2392737"/>
                  </a:ext>
                </a:extLst>
              </a:tr>
              <a:tr h="300113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Purchase of electricity generated from a mix of renewable energy sources (STA).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 of renewable energy purchased by the port, as a percentage of total energy consumed.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462043"/>
                  </a:ext>
                </a:extLst>
              </a:tr>
              <a:tr h="353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5067597"/>
                  </a:ext>
                </a:extLst>
              </a:tr>
              <a:tr h="5704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194597"/>
                  </a:ext>
                </a:extLst>
              </a:tr>
              <a:tr h="20872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Wave energy converters (LTA).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from commercial grid;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2409559"/>
                  </a:ext>
                </a:extLst>
              </a:tr>
              <a:tr h="208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452011"/>
                  </a:ext>
                </a:extLst>
              </a:tr>
              <a:tr h="4902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0" marR="7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48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68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9946" y="6959076"/>
            <a:ext cx="5122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34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8485A19-CC9A-42B1-9B21-D28440797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98390"/>
              </p:ext>
            </p:extLst>
          </p:nvPr>
        </p:nvGraphicFramePr>
        <p:xfrm>
          <a:off x="267695" y="598901"/>
          <a:ext cx="10333629" cy="5058948"/>
        </p:xfrm>
        <a:graphic>
          <a:graphicData uri="http://schemas.openxmlformats.org/drawingml/2006/table">
            <a:tbl>
              <a:tblPr firstRow="1" firstCol="1" bandRow="1"/>
              <a:tblGrid>
                <a:gridCol w="2290420">
                  <a:extLst>
                    <a:ext uri="{9D8B030D-6E8A-4147-A177-3AD203B41FA5}">
                      <a16:colId xmlns:a16="http://schemas.microsoft.com/office/drawing/2014/main" xmlns="" val="1480844226"/>
                    </a:ext>
                  </a:extLst>
                </a:gridCol>
                <a:gridCol w="2258562">
                  <a:extLst>
                    <a:ext uri="{9D8B030D-6E8A-4147-A177-3AD203B41FA5}">
                      <a16:colId xmlns:a16="http://schemas.microsoft.com/office/drawing/2014/main" xmlns="" val="1420531726"/>
                    </a:ext>
                  </a:extLst>
                </a:gridCol>
                <a:gridCol w="2579424">
                  <a:extLst>
                    <a:ext uri="{9D8B030D-6E8A-4147-A177-3AD203B41FA5}">
                      <a16:colId xmlns:a16="http://schemas.microsoft.com/office/drawing/2014/main" xmlns="" val="2704999717"/>
                    </a:ext>
                  </a:extLst>
                </a:gridCol>
                <a:gridCol w="3205223">
                  <a:extLst>
                    <a:ext uri="{9D8B030D-6E8A-4147-A177-3AD203B41FA5}">
                      <a16:colId xmlns:a16="http://schemas.microsoft.com/office/drawing/2014/main" xmlns="" val="1125416889"/>
                    </a:ext>
                  </a:extLst>
                </a:gridCol>
              </a:tblGrid>
              <a:tr h="1256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2985046"/>
                  </a:ext>
                </a:extLst>
              </a:tr>
              <a:tr h="174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Light-emitting diodes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LED) lightning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 port (this study)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Bilbao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Amsterdam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Tyne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Venice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554602"/>
                  </a:ext>
                </a:extLst>
              </a:tr>
              <a:tr h="1029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monitoring system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Koper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JadeWeser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Valencia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301422"/>
                  </a:ext>
                </a:extLst>
              </a:tr>
              <a:tr h="1029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Photovoltaic or solar panel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Rotterdam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Antwerp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Gothenburg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34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38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9946" y="6959076"/>
            <a:ext cx="5122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35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energy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8485A19-CC9A-42B1-9B21-D28440797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17087"/>
              </p:ext>
            </p:extLst>
          </p:nvPr>
        </p:nvGraphicFramePr>
        <p:xfrm>
          <a:off x="267697" y="817977"/>
          <a:ext cx="10152654" cy="5563774"/>
        </p:xfrm>
        <a:graphic>
          <a:graphicData uri="http://schemas.openxmlformats.org/drawingml/2006/table">
            <a:tbl>
              <a:tblPr firstRow="1" firstCol="1" bandRow="1"/>
              <a:tblGrid>
                <a:gridCol w="2250307">
                  <a:extLst>
                    <a:ext uri="{9D8B030D-6E8A-4147-A177-3AD203B41FA5}">
                      <a16:colId xmlns:a16="http://schemas.microsoft.com/office/drawing/2014/main" xmlns="" val="1480844226"/>
                    </a:ext>
                  </a:extLst>
                </a:gridCol>
                <a:gridCol w="2219007">
                  <a:extLst>
                    <a:ext uri="{9D8B030D-6E8A-4147-A177-3AD203B41FA5}">
                      <a16:colId xmlns:a16="http://schemas.microsoft.com/office/drawing/2014/main" xmlns="" val="1420531726"/>
                    </a:ext>
                  </a:extLst>
                </a:gridCol>
                <a:gridCol w="2534251">
                  <a:extLst>
                    <a:ext uri="{9D8B030D-6E8A-4147-A177-3AD203B41FA5}">
                      <a16:colId xmlns:a16="http://schemas.microsoft.com/office/drawing/2014/main" xmlns="" val="2704999717"/>
                    </a:ext>
                  </a:extLst>
                </a:gridCol>
                <a:gridCol w="3149089">
                  <a:extLst>
                    <a:ext uri="{9D8B030D-6E8A-4147-A177-3AD203B41FA5}">
                      <a16:colId xmlns:a16="http://schemas.microsoft.com/office/drawing/2014/main" xmlns="" val="1125416889"/>
                    </a:ext>
                  </a:extLst>
                </a:gridCol>
              </a:tblGrid>
              <a:tr h="1207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985046"/>
                  </a:ext>
                </a:extLst>
              </a:tr>
              <a:tr h="968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electricity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Passive house concept and eco-building standards (STA).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Amsterdam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Aalborg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066050"/>
                  </a:ext>
                </a:extLst>
              </a:tr>
              <a:tr h="922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Geothermal energy plant for heating and cooling (LTA)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from the commercial grid;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Marseille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273682"/>
                  </a:ext>
                </a:extLst>
              </a:tr>
              <a:tr h="1542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Purchase of electricity generated from a mix of renewable energy sources (short-term measure).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(CO2eq.);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 of renewable energy purchased by the port, as a percentage of total energy consumed.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Vancouver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438723"/>
                  </a:ext>
                </a:extLst>
              </a:tr>
              <a:tr h="922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Decarbonizing electricity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Wave energy converters (long-term measure).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(kWh) from the commercial grid;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Ostende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85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48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8116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36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 GHG balance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5DB026E-21B5-4B5C-AA87-3EE6CF7D98CB}"/>
              </a:ext>
            </a:extLst>
          </p:cNvPr>
          <p:cNvSpPr txBox="1"/>
          <p:nvPr/>
        </p:nvSpPr>
        <p:spPr>
          <a:xfrm>
            <a:off x="-8758" y="4716602"/>
            <a:ext cx="5354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Ports’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energy consumption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overall maximum, minimum and mean water consumption values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passenger in the time period 2016–2018. 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AF710CB-39FF-48B0-9AE1-27BCDF4B6B82}"/>
              </a:ext>
            </a:extLst>
          </p:cNvPr>
          <p:cNvSpPr txBox="1"/>
          <p:nvPr/>
        </p:nvSpPr>
        <p:spPr>
          <a:xfrm>
            <a:off x="5354664" y="4716602"/>
            <a:ext cx="5354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GHG </a:t>
            </a:r>
            <a:r>
              <a:rPr lang="it-IT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ports'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yearly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time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 – 2018.</a:t>
            </a:r>
            <a:endParaRPr lang="it-IT" sz="1600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00000000-0008-0000-02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532788"/>
              </p:ext>
            </p:extLst>
          </p:nvPr>
        </p:nvGraphicFramePr>
        <p:xfrm>
          <a:off x="5501899" y="1107262"/>
          <a:ext cx="5162968" cy="360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AF7E20F7-EACE-4858-B053-564587D982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" y="1083132"/>
            <a:ext cx="5354664" cy="363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88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37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1069181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Yearly savings/extra budgets </a:t>
            </a:r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 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A4D533D0-1747-4885-88AB-C92A96CC3ED0}"/>
              </a:ext>
            </a:extLst>
          </p:cNvPr>
          <p:cNvSpPr txBox="1"/>
          <p:nvPr/>
        </p:nvSpPr>
        <p:spPr>
          <a:xfrm>
            <a:off x="4866634" y="3974110"/>
            <a:ext cx="58251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Yearly savings/extra budgets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deriving from water consumption below/above the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Adrigreen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ports’ consumption benchmark based on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Adrigreen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ports’ </a:t>
            </a:r>
            <a:r>
              <a:rPr lang="it-IT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minimum cost (a); </a:t>
            </a:r>
            <a:r>
              <a:rPr lang="it-IT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cost (b); maximum cost (c)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time </a:t>
            </a:r>
            <a:r>
              <a:rPr lang="it-IT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2016-2018.</a:t>
            </a:r>
            <a:endParaRPr lang="it-IT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0A8E012E-CD1D-4F34-B80F-2CE20DD58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900330"/>
              </p:ext>
            </p:extLst>
          </p:nvPr>
        </p:nvGraphicFramePr>
        <p:xfrm>
          <a:off x="62224" y="617590"/>
          <a:ext cx="4804410" cy="280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BB4D44-FE7D-4945-A3A6-957F77628C34}"/>
              </a:ext>
            </a:extLst>
          </p:cNvPr>
          <p:cNvSpPr txBox="1"/>
          <p:nvPr/>
        </p:nvSpPr>
        <p:spPr>
          <a:xfrm>
            <a:off x="62224" y="598901"/>
            <a:ext cx="47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a)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730868"/>
              </p:ext>
            </p:extLst>
          </p:nvPr>
        </p:nvGraphicFramePr>
        <p:xfrm>
          <a:off x="5111976" y="617590"/>
          <a:ext cx="4864735" cy="280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760310"/>
              </p:ext>
            </p:extLst>
          </p:nvPr>
        </p:nvGraphicFramePr>
        <p:xfrm>
          <a:off x="62224" y="3583375"/>
          <a:ext cx="4804410" cy="264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5781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412157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38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616B5AEF-C455-4984-9C61-1536C1C1F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49237"/>
              </p:ext>
            </p:extLst>
          </p:nvPr>
        </p:nvGraphicFramePr>
        <p:xfrm>
          <a:off x="147109" y="598897"/>
          <a:ext cx="10416115" cy="4830352"/>
        </p:xfrm>
        <a:graphic>
          <a:graphicData uri="http://schemas.openxmlformats.org/drawingml/2006/table">
            <a:tbl>
              <a:tblPr firstRow="1" firstCol="1" bandRow="1"/>
              <a:tblGrid>
                <a:gridCol w="1684055">
                  <a:extLst>
                    <a:ext uri="{9D8B030D-6E8A-4147-A177-3AD203B41FA5}">
                      <a16:colId xmlns:a16="http://schemas.microsoft.com/office/drawing/2014/main" xmlns="" val="2794360664"/>
                    </a:ext>
                  </a:extLst>
                </a:gridCol>
                <a:gridCol w="1953420">
                  <a:extLst>
                    <a:ext uri="{9D8B030D-6E8A-4147-A177-3AD203B41FA5}">
                      <a16:colId xmlns:a16="http://schemas.microsoft.com/office/drawing/2014/main" xmlns="" val="1267228098"/>
                    </a:ext>
                  </a:extLst>
                </a:gridCol>
                <a:gridCol w="1477261">
                  <a:extLst>
                    <a:ext uri="{9D8B030D-6E8A-4147-A177-3AD203B41FA5}">
                      <a16:colId xmlns:a16="http://schemas.microsoft.com/office/drawing/2014/main" xmlns="" val="4198392009"/>
                    </a:ext>
                  </a:extLst>
                </a:gridCol>
                <a:gridCol w="1078516">
                  <a:extLst>
                    <a:ext uri="{9D8B030D-6E8A-4147-A177-3AD203B41FA5}">
                      <a16:colId xmlns:a16="http://schemas.microsoft.com/office/drawing/2014/main" xmlns="" val="1492661093"/>
                    </a:ext>
                  </a:extLst>
                </a:gridCol>
                <a:gridCol w="1255619">
                  <a:extLst>
                    <a:ext uri="{9D8B030D-6E8A-4147-A177-3AD203B41FA5}">
                      <a16:colId xmlns:a16="http://schemas.microsoft.com/office/drawing/2014/main" xmlns="" val="52268806"/>
                    </a:ext>
                  </a:extLst>
                </a:gridCol>
                <a:gridCol w="1483622">
                  <a:extLst>
                    <a:ext uri="{9D8B030D-6E8A-4147-A177-3AD203B41FA5}">
                      <a16:colId xmlns:a16="http://schemas.microsoft.com/office/drawing/2014/main" xmlns="" val="2398369454"/>
                    </a:ext>
                  </a:extLst>
                </a:gridCol>
                <a:gridCol w="1483622">
                  <a:extLst>
                    <a:ext uri="{9D8B030D-6E8A-4147-A177-3AD203B41FA5}">
                      <a16:colId xmlns:a16="http://schemas.microsoft.com/office/drawing/2014/main" xmlns="" val="1498998516"/>
                    </a:ext>
                  </a:extLst>
                </a:gridCol>
              </a:tblGrid>
              <a:tr h="145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9737322"/>
                  </a:ext>
                </a:extLst>
              </a:tr>
              <a:tr h="35533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onitoring of water consumption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9088591"/>
                  </a:ext>
                </a:extLst>
              </a:tr>
              <a:tr h="3553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422468"/>
                  </a:ext>
                </a:extLst>
              </a:tr>
              <a:tr h="4131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5517480"/>
                  </a:ext>
                </a:extLst>
              </a:tr>
              <a:tr h="35533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Rainwater collection and reuse 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422703"/>
                  </a:ext>
                </a:extLst>
              </a:tr>
              <a:tr h="3553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5750082"/>
                  </a:ext>
                </a:extLst>
              </a:tr>
              <a:tr h="4131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068095"/>
                  </a:ext>
                </a:extLst>
              </a:tr>
              <a:tr h="35533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the water footprint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training and education of port staff (STA)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Participants’ satisfaction.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67519"/>
                  </a:ext>
                </a:extLst>
              </a:tr>
              <a:tr h="3553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8087280"/>
                  </a:ext>
                </a:extLst>
              </a:tr>
              <a:tr h="4131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861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65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412157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39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616B5AEF-C455-4984-9C61-1536C1C1F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26534"/>
              </p:ext>
            </p:extLst>
          </p:nvPr>
        </p:nvGraphicFramePr>
        <p:xfrm>
          <a:off x="147109" y="598899"/>
          <a:ext cx="10454216" cy="5592350"/>
        </p:xfrm>
        <a:graphic>
          <a:graphicData uri="http://schemas.openxmlformats.org/drawingml/2006/table">
            <a:tbl>
              <a:tblPr firstRow="1" firstCol="1" bandRow="1"/>
              <a:tblGrid>
                <a:gridCol w="1690215">
                  <a:extLst>
                    <a:ext uri="{9D8B030D-6E8A-4147-A177-3AD203B41FA5}">
                      <a16:colId xmlns:a16="http://schemas.microsoft.com/office/drawing/2014/main" xmlns="" val="2794360664"/>
                    </a:ext>
                  </a:extLst>
                </a:gridCol>
                <a:gridCol w="1960565">
                  <a:extLst>
                    <a:ext uri="{9D8B030D-6E8A-4147-A177-3AD203B41FA5}">
                      <a16:colId xmlns:a16="http://schemas.microsoft.com/office/drawing/2014/main" xmlns="" val="1267228098"/>
                    </a:ext>
                  </a:extLst>
                </a:gridCol>
                <a:gridCol w="1482665">
                  <a:extLst>
                    <a:ext uri="{9D8B030D-6E8A-4147-A177-3AD203B41FA5}">
                      <a16:colId xmlns:a16="http://schemas.microsoft.com/office/drawing/2014/main" xmlns="" val="4198392009"/>
                    </a:ext>
                  </a:extLst>
                </a:gridCol>
                <a:gridCol w="1082461">
                  <a:extLst>
                    <a:ext uri="{9D8B030D-6E8A-4147-A177-3AD203B41FA5}">
                      <a16:colId xmlns:a16="http://schemas.microsoft.com/office/drawing/2014/main" xmlns="" val="1492661093"/>
                    </a:ext>
                  </a:extLst>
                </a:gridCol>
                <a:gridCol w="1260212">
                  <a:extLst>
                    <a:ext uri="{9D8B030D-6E8A-4147-A177-3AD203B41FA5}">
                      <a16:colId xmlns:a16="http://schemas.microsoft.com/office/drawing/2014/main" xmlns="" val="52268806"/>
                    </a:ext>
                  </a:extLst>
                </a:gridCol>
                <a:gridCol w="1489049">
                  <a:extLst>
                    <a:ext uri="{9D8B030D-6E8A-4147-A177-3AD203B41FA5}">
                      <a16:colId xmlns:a16="http://schemas.microsoft.com/office/drawing/2014/main" xmlns="" val="2398369454"/>
                    </a:ext>
                  </a:extLst>
                </a:gridCol>
                <a:gridCol w="1489049">
                  <a:extLst>
                    <a:ext uri="{9D8B030D-6E8A-4147-A177-3AD203B41FA5}">
                      <a16:colId xmlns:a16="http://schemas.microsoft.com/office/drawing/2014/main" xmlns="" val="1498998516"/>
                    </a:ext>
                  </a:extLst>
                </a:gridCol>
              </a:tblGrid>
              <a:tr h="1298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737322"/>
                  </a:ext>
                </a:extLst>
              </a:tr>
              <a:tr h="31634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the water pollution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water and groundwater quality monitoring (STA)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quality criteria.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48535"/>
                  </a:ext>
                </a:extLst>
              </a:tr>
              <a:tr h="316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252886"/>
                  </a:ext>
                </a:extLst>
              </a:tr>
              <a:tr h="6736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898109"/>
                  </a:ext>
                </a:extLst>
              </a:tr>
              <a:tr h="31634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Public/office toilettes devices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570061"/>
                  </a:ext>
                </a:extLst>
              </a:tr>
              <a:tr h="316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671989"/>
                  </a:ext>
                </a:extLst>
              </a:tr>
              <a:tr h="36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2725"/>
                  </a:ext>
                </a:extLst>
              </a:tr>
              <a:tr h="31634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Ships reward system to reduce consumption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521226"/>
                  </a:ext>
                </a:extLst>
              </a:tr>
              <a:tr h="316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788712"/>
                  </a:ext>
                </a:extLst>
              </a:tr>
              <a:tr h="36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8738851"/>
                  </a:ext>
                </a:extLst>
              </a:tr>
              <a:tr h="31634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 water quality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 treatment plant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LTA)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716282"/>
                  </a:ext>
                </a:extLst>
              </a:tr>
              <a:tr h="316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091330"/>
                  </a:ext>
                </a:extLst>
              </a:tr>
              <a:tr h="3533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470" marR="1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02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8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1"/>
            <a:ext cx="10789969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>
                <a:solidFill>
                  <a:schemeClr val="accent5"/>
                </a:solidFill>
              </a:rPr>
              <a:t>Introduction</a:t>
            </a:r>
            <a:r>
              <a:rPr lang="it-IT" altLang="it-IT" sz="3200" dirty="0">
                <a:solidFill>
                  <a:schemeClr val="accent5"/>
                </a:solidFill>
              </a:rPr>
              <a:t> – Evaluation 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tables</a:t>
            </a:r>
            <a:r>
              <a:rPr lang="it-IT" altLang="it-IT" sz="3200" dirty="0">
                <a:solidFill>
                  <a:schemeClr val="accent5"/>
                </a:solidFill>
              </a:rPr>
              <a:t> </a:t>
            </a:r>
            <a:r>
              <a:rPr lang="it-IT" altLang="it-IT" sz="3200" dirty="0" smtClean="0">
                <a:solidFill>
                  <a:schemeClr val="accent5"/>
                </a:solidFill>
              </a:rPr>
              <a:t>- 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Strengths</a:t>
            </a:r>
            <a:r>
              <a:rPr lang="it-IT" altLang="it-IT" sz="3200" dirty="0" smtClean="0">
                <a:solidFill>
                  <a:schemeClr val="accent5"/>
                </a:solidFill>
              </a:rPr>
              <a:t>/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Weaknesses</a:t>
            </a:r>
            <a:r>
              <a:rPr lang="it-IT" altLang="it-IT" sz="3200" dirty="0" smtClean="0">
                <a:solidFill>
                  <a:schemeClr val="accent5"/>
                </a:solidFill>
              </a:rPr>
              <a:t> </a:t>
            </a:r>
            <a:endParaRPr lang="it-IT" altLang="it-IT"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419558FE-041B-46F8-BEE5-AD083DC2F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74055"/>
              </p:ext>
            </p:extLst>
          </p:nvPr>
        </p:nvGraphicFramePr>
        <p:xfrm>
          <a:off x="250238" y="598836"/>
          <a:ext cx="10173924" cy="5194170"/>
        </p:xfrm>
        <a:graphic>
          <a:graphicData uri="http://schemas.openxmlformats.org/drawingml/2006/table">
            <a:tbl>
              <a:tblPr firstRow="1" firstCol="1" bandRow="1"/>
              <a:tblGrid>
                <a:gridCol w="2196871">
                  <a:extLst>
                    <a:ext uri="{9D8B030D-6E8A-4147-A177-3AD203B41FA5}">
                      <a16:colId xmlns:a16="http://schemas.microsoft.com/office/drawing/2014/main" xmlns="" val="1061774394"/>
                    </a:ext>
                  </a:extLst>
                </a:gridCol>
                <a:gridCol w="7977053">
                  <a:extLst>
                    <a:ext uri="{9D8B030D-6E8A-4147-A177-3AD203B41FA5}">
                      <a16:colId xmlns:a16="http://schemas.microsoft.com/office/drawing/2014/main" xmlns="" val="1835017825"/>
                    </a:ext>
                  </a:extLst>
                </a:gridCol>
              </a:tblGrid>
              <a:tr h="596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STRENGTHS/WEAKNESSES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357163"/>
                  </a:ext>
                </a:extLst>
              </a:tr>
              <a:tr h="910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have minor or negative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boosting several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049357"/>
                  </a:ext>
                </a:extLst>
              </a:tr>
              <a:tr h="910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have minor or none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boosting one or more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738831"/>
                  </a:ext>
                </a:extLst>
              </a:tr>
              <a:tr h="910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either not to interact with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 or to balance the related effects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254149"/>
                  </a:ext>
                </a:extLst>
              </a:tr>
              <a:tr h="910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boost one or more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having minor/no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454885"/>
                  </a:ext>
                </a:extLst>
              </a:tr>
              <a:tr h="910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boost several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having minor or positive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91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396659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40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158DBA5F-DEE9-49F2-B589-7D1917415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007"/>
              </p:ext>
            </p:extLst>
          </p:nvPr>
        </p:nvGraphicFramePr>
        <p:xfrm>
          <a:off x="323274" y="781050"/>
          <a:ext cx="10278052" cy="4838700"/>
        </p:xfrm>
        <a:graphic>
          <a:graphicData uri="http://schemas.openxmlformats.org/drawingml/2006/table">
            <a:tbl>
              <a:tblPr firstRow="1" firstCol="1" bandRow="1"/>
              <a:tblGrid>
                <a:gridCol w="2569513">
                  <a:extLst>
                    <a:ext uri="{9D8B030D-6E8A-4147-A177-3AD203B41FA5}">
                      <a16:colId xmlns:a16="http://schemas.microsoft.com/office/drawing/2014/main" xmlns="" val="2514379993"/>
                    </a:ext>
                  </a:extLst>
                </a:gridCol>
                <a:gridCol w="2569513">
                  <a:extLst>
                    <a:ext uri="{9D8B030D-6E8A-4147-A177-3AD203B41FA5}">
                      <a16:colId xmlns:a16="http://schemas.microsoft.com/office/drawing/2014/main" xmlns="" val="221007635"/>
                    </a:ext>
                  </a:extLst>
                </a:gridCol>
                <a:gridCol w="2497311">
                  <a:extLst>
                    <a:ext uri="{9D8B030D-6E8A-4147-A177-3AD203B41FA5}">
                      <a16:colId xmlns:a16="http://schemas.microsoft.com/office/drawing/2014/main" xmlns="" val="1498700295"/>
                    </a:ext>
                  </a:extLst>
                </a:gridCol>
                <a:gridCol w="2641715">
                  <a:extLst>
                    <a:ext uri="{9D8B030D-6E8A-4147-A177-3AD203B41FA5}">
                      <a16:colId xmlns:a16="http://schemas.microsoft.com/office/drawing/2014/main" xmlns="" val="3350385702"/>
                    </a:ext>
                  </a:extLst>
                </a:gridCol>
              </a:tblGrid>
              <a:tr h="13335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746461"/>
                  </a:ext>
                </a:extLst>
              </a:tr>
              <a:tr h="923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onitoring of water consumption 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consumption</a:t>
                      </a:r>
                      <a:b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(m3, l/passenger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venice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619321"/>
                  </a:ext>
                </a:extLst>
              </a:tr>
              <a:tr h="595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Rainwater reuse (long-term action)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consumption</a:t>
                      </a:r>
                      <a:b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(m3,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l/passenger)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 port (this study)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562399"/>
                  </a:ext>
                </a:extLst>
              </a:tr>
              <a:tr h="993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the water footprint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training and education of port staff (short-term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Participants’ satisfaction.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Venice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Rotterdam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45137"/>
                  </a:ext>
                </a:extLst>
              </a:tr>
              <a:tr h="993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the water footprint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water and groundwater quality monitoring (short-term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quality criteria.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port (this study)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 port (this study)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93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36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396659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41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water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158DBA5F-DEE9-49F2-B589-7D1917415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53415"/>
              </p:ext>
            </p:extLst>
          </p:nvPr>
        </p:nvGraphicFramePr>
        <p:xfrm>
          <a:off x="237549" y="771525"/>
          <a:ext cx="10268528" cy="4400551"/>
        </p:xfrm>
        <a:graphic>
          <a:graphicData uri="http://schemas.openxmlformats.org/drawingml/2006/table">
            <a:tbl>
              <a:tblPr firstRow="1" firstCol="1" bandRow="1"/>
              <a:tblGrid>
                <a:gridCol w="2567132">
                  <a:extLst>
                    <a:ext uri="{9D8B030D-6E8A-4147-A177-3AD203B41FA5}">
                      <a16:colId xmlns:a16="http://schemas.microsoft.com/office/drawing/2014/main" xmlns="" val="2514379993"/>
                    </a:ext>
                  </a:extLst>
                </a:gridCol>
                <a:gridCol w="2567132">
                  <a:extLst>
                    <a:ext uri="{9D8B030D-6E8A-4147-A177-3AD203B41FA5}">
                      <a16:colId xmlns:a16="http://schemas.microsoft.com/office/drawing/2014/main" xmlns="" val="221007635"/>
                    </a:ext>
                  </a:extLst>
                </a:gridCol>
                <a:gridCol w="2567132">
                  <a:extLst>
                    <a:ext uri="{9D8B030D-6E8A-4147-A177-3AD203B41FA5}">
                      <a16:colId xmlns:a16="http://schemas.microsoft.com/office/drawing/2014/main" xmlns="" val="1498700295"/>
                    </a:ext>
                  </a:extLst>
                </a:gridCol>
                <a:gridCol w="2567132">
                  <a:extLst>
                    <a:ext uri="{9D8B030D-6E8A-4147-A177-3AD203B41FA5}">
                      <a16:colId xmlns:a16="http://schemas.microsoft.com/office/drawing/2014/main" xmlns="" val="3350385702"/>
                    </a:ext>
                  </a:extLst>
                </a:gridCol>
              </a:tblGrid>
              <a:tr h="1219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746461"/>
                  </a:ext>
                </a:extLst>
              </a:tr>
              <a:tr h="1363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Public/office toilettes devices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l/passenger).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a very common practice but it is important to update the technology of the systems.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631546"/>
                  </a:ext>
                </a:extLst>
              </a:tr>
              <a:tr h="908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Decreasing water consumption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Ships reward system to reduce consumption 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consumption (m3, l/passenger)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Rotterdam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702186"/>
                  </a:ext>
                </a:extLst>
              </a:tr>
              <a:tr h="908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 water quality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 treatment plant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emissions (CO2eq.)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Nantes-Saint Nazaire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38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996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58652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42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waste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29811048-076B-4EC6-8483-51FFDC9B3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01917"/>
              </p:ext>
            </p:extLst>
          </p:nvPr>
        </p:nvGraphicFramePr>
        <p:xfrm>
          <a:off x="177556" y="598900"/>
          <a:ext cx="10414243" cy="5516149"/>
        </p:xfrm>
        <a:graphic>
          <a:graphicData uri="http://schemas.openxmlformats.org/drawingml/2006/table">
            <a:tbl>
              <a:tblPr firstRow="1" firstCol="1" bandRow="1"/>
              <a:tblGrid>
                <a:gridCol w="1493252">
                  <a:extLst>
                    <a:ext uri="{9D8B030D-6E8A-4147-A177-3AD203B41FA5}">
                      <a16:colId xmlns:a16="http://schemas.microsoft.com/office/drawing/2014/main" xmlns="" val="1097346700"/>
                    </a:ext>
                  </a:extLst>
                </a:gridCol>
                <a:gridCol w="2824992">
                  <a:extLst>
                    <a:ext uri="{9D8B030D-6E8A-4147-A177-3AD203B41FA5}">
                      <a16:colId xmlns:a16="http://schemas.microsoft.com/office/drawing/2014/main" xmlns="" val="3740809888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314691517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60857876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900848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278582328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xmlns="" val="312531555"/>
                    </a:ext>
                  </a:extLst>
                </a:gridCol>
              </a:tblGrid>
              <a:tr h="1310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223780"/>
                  </a:ext>
                </a:extLst>
              </a:tr>
              <a:tr h="32750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prevention and recycling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incentives for recycling more and generating less waste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waste fractions/year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922658"/>
                  </a:ext>
                </a:extLst>
              </a:tr>
              <a:tr h="3275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316576"/>
                  </a:ext>
                </a:extLst>
              </a:tr>
              <a:tr h="7470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592158"/>
                  </a:ext>
                </a:extLst>
              </a:tr>
              <a:tr h="32750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pollution prevention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Disposable plastic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cutlery and beverages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replaced with easily degradable materials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plastic waste/pass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252462"/>
                  </a:ext>
                </a:extLst>
              </a:tr>
              <a:tr h="3275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514905"/>
                  </a:ext>
                </a:extLst>
              </a:tr>
              <a:tr h="9877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738162"/>
                  </a:ext>
                </a:extLst>
              </a:tr>
              <a:tr h="32750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recycling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 of employees on recycling 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waste fractions/year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939046"/>
                  </a:ext>
                </a:extLst>
              </a:tr>
              <a:tr h="3275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88888"/>
                  </a:ext>
                </a:extLst>
              </a:tr>
              <a:tr h="5063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73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90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58652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43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waste management – Initiatives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29811048-076B-4EC6-8483-51FFDC9B3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12604"/>
              </p:ext>
            </p:extLst>
          </p:nvPr>
        </p:nvGraphicFramePr>
        <p:xfrm>
          <a:off x="168031" y="979901"/>
          <a:ext cx="10357093" cy="4895233"/>
        </p:xfrm>
        <a:graphic>
          <a:graphicData uri="http://schemas.openxmlformats.org/drawingml/2006/table">
            <a:tbl>
              <a:tblPr firstRow="1" firstCol="1" bandRow="1"/>
              <a:tblGrid>
                <a:gridCol w="1485057">
                  <a:extLst>
                    <a:ext uri="{9D8B030D-6E8A-4147-A177-3AD203B41FA5}">
                      <a16:colId xmlns:a16="http://schemas.microsoft.com/office/drawing/2014/main" xmlns="" val="1097346700"/>
                    </a:ext>
                  </a:extLst>
                </a:gridCol>
                <a:gridCol w="2833187">
                  <a:extLst>
                    <a:ext uri="{9D8B030D-6E8A-4147-A177-3AD203B41FA5}">
                      <a16:colId xmlns:a16="http://schemas.microsoft.com/office/drawing/2014/main" xmlns="" val="3740809888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314691517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60857876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xmlns="" val="19008483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278582328"/>
                    </a:ext>
                  </a:extLst>
                </a:gridCol>
                <a:gridCol w="1171574">
                  <a:extLst>
                    <a:ext uri="{9D8B030D-6E8A-4147-A177-3AD203B41FA5}">
                      <a16:colId xmlns:a16="http://schemas.microsoft.com/office/drawing/2014/main" xmlns="" val="312531555"/>
                    </a:ext>
                  </a:extLst>
                </a:gridCol>
              </a:tblGrid>
              <a:tr h="1066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223780"/>
                  </a:ext>
                </a:extLst>
              </a:tr>
              <a:tr h="26652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recycling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Instructions for waste separation at the passenger terminal 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kg/pass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554516"/>
                  </a:ext>
                </a:extLst>
              </a:tr>
              <a:tr h="266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90432"/>
                  </a:ext>
                </a:extLst>
              </a:tr>
              <a:tr h="6079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443994"/>
                  </a:ext>
                </a:extLst>
              </a:tr>
              <a:tr h="26652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pollution prevention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of waste production (short-term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Waste produced (tons, tons/pass)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659547"/>
                  </a:ext>
                </a:extLst>
              </a:tr>
              <a:tr h="266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396068"/>
                  </a:ext>
                </a:extLst>
              </a:tr>
              <a:tr h="4120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109404"/>
                  </a:ext>
                </a:extLst>
              </a:tr>
              <a:tr h="26652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reuse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of environmentally friendly asphalt for repaving parking lots and runways (long-term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recycled asphalt; emissions of GHG and airborne pollutants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011905"/>
                  </a:ext>
                </a:extLst>
              </a:tr>
              <a:tr h="2665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494255"/>
                  </a:ext>
                </a:extLst>
              </a:tr>
              <a:tr h="12100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893" marR="9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07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159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412157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44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waste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CA5C915-C91C-4647-A17B-13625018F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02716"/>
              </p:ext>
            </p:extLst>
          </p:nvPr>
        </p:nvGraphicFramePr>
        <p:xfrm>
          <a:off x="275647" y="838200"/>
          <a:ext cx="10344727" cy="4886325"/>
        </p:xfrm>
        <a:graphic>
          <a:graphicData uri="http://schemas.openxmlformats.org/drawingml/2006/table">
            <a:tbl>
              <a:tblPr firstRow="1" firstCol="1" bandRow="1"/>
              <a:tblGrid>
                <a:gridCol w="2046124">
                  <a:extLst>
                    <a:ext uri="{9D8B030D-6E8A-4147-A177-3AD203B41FA5}">
                      <a16:colId xmlns:a16="http://schemas.microsoft.com/office/drawing/2014/main" xmlns="" val="2853191474"/>
                    </a:ext>
                  </a:extLst>
                </a:gridCol>
                <a:gridCol w="2773598">
                  <a:extLst>
                    <a:ext uri="{9D8B030D-6E8A-4147-A177-3AD203B41FA5}">
                      <a16:colId xmlns:a16="http://schemas.microsoft.com/office/drawing/2014/main" xmlns="" val="555505747"/>
                    </a:ext>
                  </a:extLst>
                </a:gridCol>
                <a:gridCol w="2817976">
                  <a:extLst>
                    <a:ext uri="{9D8B030D-6E8A-4147-A177-3AD203B41FA5}">
                      <a16:colId xmlns:a16="http://schemas.microsoft.com/office/drawing/2014/main" xmlns="" val="3058412643"/>
                    </a:ext>
                  </a:extLst>
                </a:gridCol>
                <a:gridCol w="2707029">
                  <a:extLst>
                    <a:ext uri="{9D8B030D-6E8A-4147-A177-3AD203B41FA5}">
                      <a16:colId xmlns:a16="http://schemas.microsoft.com/office/drawing/2014/main" xmlns="" val="727208135"/>
                    </a:ext>
                  </a:extLst>
                </a:gridCol>
              </a:tblGrid>
              <a:tr h="1168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40672"/>
                  </a:ext>
                </a:extLst>
              </a:tr>
              <a:tr h="1628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prevention and recycling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incentives for recycling more and generating less waste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waste fractions/year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of Rotterdam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712088"/>
                  </a:ext>
                </a:extLst>
              </a:tr>
              <a:tr h="1055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pollution prevention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Disposable plastic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cutlery and beverages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replaced with easily degradable materials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plastic waste/passenger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port (this study)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Antwerp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521032"/>
                  </a:ext>
                </a:extLst>
              </a:tr>
              <a:tr h="1034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recycling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 of employees on recycling (short-term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waste fractions/year.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Seattle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33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48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412157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45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"/>
            <a:ext cx="9497437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  <a:ea typeface="Calibri" panose="020F0502020204030204" pitchFamily="34" charset="0"/>
              </a:rPr>
              <a:t>Port’s waste management – Case studies</a:t>
            </a:r>
            <a:endParaRPr lang="it-IT" altLang="it-IT" sz="48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CA5C915-C91C-4647-A17B-13625018F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72820"/>
              </p:ext>
            </p:extLst>
          </p:nvPr>
        </p:nvGraphicFramePr>
        <p:xfrm>
          <a:off x="256598" y="798926"/>
          <a:ext cx="10316151" cy="4763674"/>
        </p:xfrm>
        <a:graphic>
          <a:graphicData uri="http://schemas.openxmlformats.org/drawingml/2006/table">
            <a:tbl>
              <a:tblPr firstRow="1" firstCol="1" bandRow="1"/>
              <a:tblGrid>
                <a:gridCol w="2040472">
                  <a:extLst>
                    <a:ext uri="{9D8B030D-6E8A-4147-A177-3AD203B41FA5}">
                      <a16:colId xmlns:a16="http://schemas.microsoft.com/office/drawing/2014/main" xmlns="" val="2853191474"/>
                    </a:ext>
                  </a:extLst>
                </a:gridCol>
                <a:gridCol w="2765936">
                  <a:extLst>
                    <a:ext uri="{9D8B030D-6E8A-4147-A177-3AD203B41FA5}">
                      <a16:colId xmlns:a16="http://schemas.microsoft.com/office/drawing/2014/main" xmlns="" val="555505747"/>
                    </a:ext>
                  </a:extLst>
                </a:gridCol>
                <a:gridCol w="2810192">
                  <a:extLst>
                    <a:ext uri="{9D8B030D-6E8A-4147-A177-3AD203B41FA5}">
                      <a16:colId xmlns:a16="http://schemas.microsoft.com/office/drawing/2014/main" xmlns="" val="3058412643"/>
                    </a:ext>
                  </a:extLst>
                </a:gridCol>
                <a:gridCol w="2699551">
                  <a:extLst>
                    <a:ext uri="{9D8B030D-6E8A-4147-A177-3AD203B41FA5}">
                      <a16:colId xmlns:a16="http://schemas.microsoft.com/office/drawing/2014/main" xmlns="" val="727208135"/>
                    </a:ext>
                  </a:extLst>
                </a:gridCol>
              </a:tblGrid>
              <a:tr h="1479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040672"/>
                  </a:ext>
                </a:extLst>
              </a:tr>
              <a:tr h="1087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recycling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 for waste separation at the passenger terminal 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kg/passenger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 practice at the passenger terminal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48628"/>
                  </a:ext>
                </a:extLst>
              </a:tr>
              <a:tr h="1087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pollution prevention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Monitoring of waste production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produced (tons, tons/passenger)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Website port of Genoa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555980"/>
                  </a:ext>
                </a:extLst>
              </a:tr>
              <a:tr h="1109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waste reuse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of environmentally friendly asphalt for repaving parking lots and port area (long-term action).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tons of recycled asphalt; emissions of GHG and airborne pollutants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D’Angelo et al. 2008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" marR="2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3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254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520645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46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10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1" dirty="0">
                <a:solidFill>
                  <a:schemeClr val="accent5"/>
                </a:solidFill>
              </a:rPr>
              <a:t>Sustainable transportation of passengers from/to airport/port infrastructures- Initiatives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82A9464F-9A16-4F62-B968-3BC475C5E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38642"/>
              </p:ext>
            </p:extLst>
          </p:nvPr>
        </p:nvGraphicFramePr>
        <p:xfrm>
          <a:off x="152813" y="1097203"/>
          <a:ext cx="10381836" cy="5436952"/>
        </p:xfrm>
        <a:graphic>
          <a:graphicData uri="http://schemas.openxmlformats.org/drawingml/2006/table">
            <a:tbl>
              <a:tblPr firstRow="1" firstCol="1" bandRow="1"/>
              <a:tblGrid>
                <a:gridCol w="2084189">
                  <a:extLst>
                    <a:ext uri="{9D8B030D-6E8A-4147-A177-3AD203B41FA5}">
                      <a16:colId xmlns:a16="http://schemas.microsoft.com/office/drawing/2014/main" xmlns="" val="1679557500"/>
                    </a:ext>
                  </a:extLst>
                </a:gridCol>
                <a:gridCol w="2607115">
                  <a:extLst>
                    <a:ext uri="{9D8B030D-6E8A-4147-A177-3AD203B41FA5}">
                      <a16:colId xmlns:a16="http://schemas.microsoft.com/office/drawing/2014/main" xmlns="" val="97861257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xmlns="" val="557824483"/>
                    </a:ext>
                  </a:extLst>
                </a:gridCol>
                <a:gridCol w="1117652">
                  <a:extLst>
                    <a:ext uri="{9D8B030D-6E8A-4147-A177-3AD203B41FA5}">
                      <a16:colId xmlns:a16="http://schemas.microsoft.com/office/drawing/2014/main" xmlns="" val="3480207575"/>
                    </a:ext>
                  </a:extLst>
                </a:gridCol>
                <a:gridCol w="857567">
                  <a:extLst>
                    <a:ext uri="{9D8B030D-6E8A-4147-A177-3AD203B41FA5}">
                      <a16:colId xmlns:a16="http://schemas.microsoft.com/office/drawing/2014/main" xmlns="" val="2220685527"/>
                    </a:ext>
                  </a:extLst>
                </a:gridCol>
                <a:gridCol w="945522">
                  <a:extLst>
                    <a:ext uri="{9D8B030D-6E8A-4147-A177-3AD203B41FA5}">
                      <a16:colId xmlns:a16="http://schemas.microsoft.com/office/drawing/2014/main" xmlns="" val="3148213478"/>
                    </a:ext>
                  </a:extLst>
                </a:gridCol>
                <a:gridCol w="1165411">
                  <a:extLst>
                    <a:ext uri="{9D8B030D-6E8A-4147-A177-3AD203B41FA5}">
                      <a16:colId xmlns:a16="http://schemas.microsoft.com/office/drawing/2014/main" xmlns="" val="1685120594"/>
                    </a:ext>
                  </a:extLst>
                </a:gridCol>
              </a:tblGrid>
              <a:tr h="918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740795"/>
                  </a:ext>
                </a:extLst>
              </a:tr>
              <a:tr h="214549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Hotel and car rental shuttle bus consolidation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 reduce the number of empty trips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(short-term action)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362727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0553489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681171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3808429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37974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023403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360583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6210760"/>
                  </a:ext>
                </a:extLst>
              </a:tr>
              <a:tr h="4175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85104"/>
                  </a:ext>
                </a:extLst>
              </a:tr>
              <a:tr h="214549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Infomobility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(short-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satisfaction;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demand for public transport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6187175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059400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8105124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493490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4475738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60397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117956"/>
                  </a:ext>
                </a:extLst>
              </a:tr>
              <a:tr h="214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0060545"/>
                  </a:ext>
                </a:extLst>
              </a:tr>
              <a:tr h="6680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85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24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6"/>
            <a:ext cx="520645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47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10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1" dirty="0">
                <a:solidFill>
                  <a:schemeClr val="accent5"/>
                </a:solidFill>
              </a:rPr>
              <a:t>Sustainable transportation of passengers from/to airport/port infrastructures- Initiatives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82A9464F-9A16-4F62-B968-3BC475C5E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41337"/>
              </p:ext>
            </p:extLst>
          </p:nvPr>
        </p:nvGraphicFramePr>
        <p:xfrm>
          <a:off x="226424" y="1449628"/>
          <a:ext cx="10238963" cy="3951047"/>
        </p:xfrm>
        <a:graphic>
          <a:graphicData uri="http://schemas.openxmlformats.org/drawingml/2006/table">
            <a:tbl>
              <a:tblPr firstRow="1" firstCol="1" bandRow="1"/>
              <a:tblGrid>
                <a:gridCol w="2055507">
                  <a:extLst>
                    <a:ext uri="{9D8B030D-6E8A-4147-A177-3AD203B41FA5}">
                      <a16:colId xmlns:a16="http://schemas.microsoft.com/office/drawing/2014/main" xmlns="" val="1679557500"/>
                    </a:ext>
                  </a:extLst>
                </a:gridCol>
                <a:gridCol w="2571236">
                  <a:extLst>
                    <a:ext uri="{9D8B030D-6E8A-4147-A177-3AD203B41FA5}">
                      <a16:colId xmlns:a16="http://schemas.microsoft.com/office/drawing/2014/main" xmlns="" val="97861257"/>
                    </a:ext>
                  </a:extLst>
                </a:gridCol>
                <a:gridCol w="1582301">
                  <a:extLst>
                    <a:ext uri="{9D8B030D-6E8A-4147-A177-3AD203B41FA5}">
                      <a16:colId xmlns:a16="http://schemas.microsoft.com/office/drawing/2014/main" xmlns="" val="557824483"/>
                    </a:ext>
                  </a:extLst>
                </a:gridCol>
                <a:gridCol w="1102271">
                  <a:extLst>
                    <a:ext uri="{9D8B030D-6E8A-4147-A177-3AD203B41FA5}">
                      <a16:colId xmlns:a16="http://schemas.microsoft.com/office/drawing/2014/main" xmlns="" val="3480207575"/>
                    </a:ext>
                  </a:extLst>
                </a:gridCol>
                <a:gridCol w="845765">
                  <a:extLst>
                    <a:ext uri="{9D8B030D-6E8A-4147-A177-3AD203B41FA5}">
                      <a16:colId xmlns:a16="http://schemas.microsoft.com/office/drawing/2014/main" xmlns="" val="2220685527"/>
                    </a:ext>
                  </a:extLst>
                </a:gridCol>
                <a:gridCol w="932510">
                  <a:extLst>
                    <a:ext uri="{9D8B030D-6E8A-4147-A177-3AD203B41FA5}">
                      <a16:colId xmlns:a16="http://schemas.microsoft.com/office/drawing/2014/main" xmlns="" val="3148213478"/>
                    </a:ext>
                  </a:extLst>
                </a:gridCol>
                <a:gridCol w="1149373">
                  <a:extLst>
                    <a:ext uri="{9D8B030D-6E8A-4147-A177-3AD203B41FA5}">
                      <a16:colId xmlns:a16="http://schemas.microsoft.com/office/drawing/2014/main" xmlns="" val="1685120594"/>
                    </a:ext>
                  </a:extLst>
                </a:gridCol>
              </a:tblGrid>
              <a:tr h="12868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Applicable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b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(Index)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9740795"/>
                  </a:ext>
                </a:extLst>
              </a:tr>
              <a:tr h="300569">
                <a:tc rowSpan="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Airport/port with an intermodal transport hub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(long-term action).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satisfaction;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demand for public transport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963486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7713160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06269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it-IT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252816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5464401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608084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4138226"/>
                  </a:ext>
                </a:extLst>
              </a:tr>
              <a:tr h="3005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8790581"/>
                  </a:ext>
                </a:extLst>
              </a:tr>
              <a:tr h="2596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3" marR="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5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66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48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10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1" dirty="0">
                <a:solidFill>
                  <a:schemeClr val="accent5"/>
                </a:solidFill>
              </a:rPr>
              <a:t>Sustainable transportation of passengers from/to airport/port infrastructures- Case studies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55DA7A39-C416-482E-905F-0E1033CF1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85767"/>
              </p:ext>
            </p:extLst>
          </p:nvPr>
        </p:nvGraphicFramePr>
        <p:xfrm>
          <a:off x="282942" y="1491586"/>
          <a:ext cx="10125928" cy="4232939"/>
        </p:xfrm>
        <a:graphic>
          <a:graphicData uri="http://schemas.openxmlformats.org/drawingml/2006/table">
            <a:tbl>
              <a:tblPr firstRow="1" firstCol="1" bandRow="1"/>
              <a:tblGrid>
                <a:gridCol w="2531482">
                  <a:extLst>
                    <a:ext uri="{9D8B030D-6E8A-4147-A177-3AD203B41FA5}">
                      <a16:colId xmlns:a16="http://schemas.microsoft.com/office/drawing/2014/main" xmlns="" val="2649137790"/>
                    </a:ext>
                  </a:extLst>
                </a:gridCol>
                <a:gridCol w="2531482">
                  <a:extLst>
                    <a:ext uri="{9D8B030D-6E8A-4147-A177-3AD203B41FA5}">
                      <a16:colId xmlns:a16="http://schemas.microsoft.com/office/drawing/2014/main" xmlns="" val="304312417"/>
                    </a:ext>
                  </a:extLst>
                </a:gridCol>
                <a:gridCol w="2531482">
                  <a:extLst>
                    <a:ext uri="{9D8B030D-6E8A-4147-A177-3AD203B41FA5}">
                      <a16:colId xmlns:a16="http://schemas.microsoft.com/office/drawing/2014/main" xmlns="" val="1794373169"/>
                    </a:ext>
                  </a:extLst>
                </a:gridCol>
                <a:gridCol w="2531482">
                  <a:extLst>
                    <a:ext uri="{9D8B030D-6E8A-4147-A177-3AD203B41FA5}">
                      <a16:colId xmlns:a16="http://schemas.microsoft.com/office/drawing/2014/main" xmlns="" val="2321950750"/>
                    </a:ext>
                  </a:extLst>
                </a:gridCol>
              </a:tblGrid>
              <a:tr h="335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962200"/>
                  </a:ext>
                </a:extLst>
              </a:tr>
              <a:tr h="1255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Hotel and car rental shuttle bus consolidation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 reduce the number of empty trips.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Nanjing Lukou International Airport</a:t>
                      </a:r>
                      <a:b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(Bao et al. 2018)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3560409"/>
                  </a:ext>
                </a:extLst>
              </a:tr>
              <a:tr h="2641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Infomobility.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satisfaction, demand for public transport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Athens International Airport (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Panou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et al. 2007).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Ancona, Split and Venice ports under the INTERREG project E-CHAIN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(web site of INTERREG)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467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7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49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10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1" dirty="0">
                <a:solidFill>
                  <a:schemeClr val="accent5"/>
                </a:solidFill>
              </a:rPr>
              <a:t>Sustainable transportation of passengers from/to airport/port infrastructures- Case studies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55DA7A39-C416-482E-905F-0E1033CF1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29296"/>
              </p:ext>
            </p:extLst>
          </p:nvPr>
        </p:nvGraphicFramePr>
        <p:xfrm>
          <a:off x="265847" y="1091536"/>
          <a:ext cx="10325952" cy="4309139"/>
        </p:xfrm>
        <a:graphic>
          <a:graphicData uri="http://schemas.openxmlformats.org/drawingml/2006/table">
            <a:tbl>
              <a:tblPr firstRow="1" firstCol="1" bandRow="1"/>
              <a:tblGrid>
                <a:gridCol w="2581488">
                  <a:extLst>
                    <a:ext uri="{9D8B030D-6E8A-4147-A177-3AD203B41FA5}">
                      <a16:colId xmlns:a16="http://schemas.microsoft.com/office/drawing/2014/main" xmlns="" val="2649137790"/>
                    </a:ext>
                  </a:extLst>
                </a:gridCol>
                <a:gridCol w="2581488">
                  <a:extLst>
                    <a:ext uri="{9D8B030D-6E8A-4147-A177-3AD203B41FA5}">
                      <a16:colId xmlns:a16="http://schemas.microsoft.com/office/drawing/2014/main" xmlns="" val="304312417"/>
                    </a:ext>
                  </a:extLst>
                </a:gridCol>
                <a:gridCol w="2581488">
                  <a:extLst>
                    <a:ext uri="{9D8B030D-6E8A-4147-A177-3AD203B41FA5}">
                      <a16:colId xmlns:a16="http://schemas.microsoft.com/office/drawing/2014/main" xmlns="" val="1794373169"/>
                    </a:ext>
                  </a:extLst>
                </a:gridCol>
                <a:gridCol w="2581488">
                  <a:extLst>
                    <a:ext uri="{9D8B030D-6E8A-4147-A177-3AD203B41FA5}">
                      <a16:colId xmlns:a16="http://schemas.microsoft.com/office/drawing/2014/main" xmlns="" val="2321950750"/>
                    </a:ext>
                  </a:extLst>
                </a:gridCol>
              </a:tblGrid>
              <a:tr h="3537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Action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Metrics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Reference case studies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962200"/>
                  </a:ext>
                </a:extLst>
              </a:tr>
              <a:tr h="983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Airport/port with an intermodal transport hub.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satisfaction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Web site of Trieste Airport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037861"/>
                  </a:ext>
                </a:extLst>
              </a:tr>
              <a:tr h="1425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Electrically powered buses.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Electricity consumption (kW);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GHG and airborne pollutants emissions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Web site of Schiphol Airport.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Web site of Brussels Airport (2019).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1810155"/>
                  </a:ext>
                </a:extLst>
              </a:tr>
              <a:tr h="1546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Initiatives to foster sustainable mobility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Airport-rail intermodality: from train to plain;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 -rail intermodality: from train to ship.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satisfaction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Vienna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Schwechat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Airport (Website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ÖBB).</a:t>
                      </a: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3961" marR="13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2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9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8" y="-1"/>
            <a:ext cx="10700571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>
                <a:solidFill>
                  <a:schemeClr val="accent5"/>
                </a:solidFill>
              </a:rPr>
              <a:t>Introduction</a:t>
            </a:r>
            <a:r>
              <a:rPr lang="it-IT" altLang="it-IT" sz="3200" dirty="0">
                <a:solidFill>
                  <a:schemeClr val="accent5"/>
                </a:solidFill>
              </a:rPr>
              <a:t> – Evaluation 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tables</a:t>
            </a:r>
            <a:r>
              <a:rPr lang="it-IT" altLang="it-IT" sz="3200" dirty="0" smtClean="0">
                <a:solidFill>
                  <a:schemeClr val="accent5"/>
                </a:solidFill>
              </a:rPr>
              <a:t> - 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Opportunities</a:t>
            </a:r>
            <a:r>
              <a:rPr lang="it-IT" altLang="it-IT" sz="3200" dirty="0" smtClean="0">
                <a:solidFill>
                  <a:schemeClr val="accent5"/>
                </a:solidFill>
              </a:rPr>
              <a:t>/</a:t>
            </a:r>
            <a:r>
              <a:rPr lang="it-IT" altLang="it-IT" sz="3200" dirty="0" err="1" smtClean="0">
                <a:solidFill>
                  <a:schemeClr val="accent5"/>
                </a:solidFill>
              </a:rPr>
              <a:t>Threats</a:t>
            </a:r>
            <a:r>
              <a:rPr lang="it-IT" altLang="it-IT" sz="3200" dirty="0" smtClean="0">
                <a:solidFill>
                  <a:schemeClr val="accent5"/>
                </a:solidFill>
              </a:rPr>
              <a:t> </a:t>
            </a:r>
            <a:endParaRPr lang="it-IT" altLang="it-IT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BFFFF48-90C1-4AF4-A113-CD41A1165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5281"/>
              </p:ext>
            </p:extLst>
          </p:nvPr>
        </p:nvGraphicFramePr>
        <p:xfrm>
          <a:off x="287384" y="660988"/>
          <a:ext cx="10239731" cy="5219779"/>
        </p:xfrm>
        <a:graphic>
          <a:graphicData uri="http://schemas.openxmlformats.org/drawingml/2006/table">
            <a:tbl>
              <a:tblPr firstRow="1" firstCol="1" bandRow="1"/>
              <a:tblGrid>
                <a:gridCol w="2325188">
                  <a:extLst>
                    <a:ext uri="{9D8B030D-6E8A-4147-A177-3AD203B41FA5}">
                      <a16:colId xmlns:a16="http://schemas.microsoft.com/office/drawing/2014/main" xmlns="" val="2499130011"/>
                    </a:ext>
                  </a:extLst>
                </a:gridCol>
                <a:gridCol w="7914543">
                  <a:extLst>
                    <a:ext uri="{9D8B030D-6E8A-4147-A177-3AD203B41FA5}">
                      <a16:colId xmlns:a16="http://schemas.microsoft.com/office/drawing/2014/main" xmlns="" val="3577796832"/>
                    </a:ext>
                  </a:extLst>
                </a:gridCol>
              </a:tblGrid>
              <a:tr h="601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OPPORTUNITIES/THREATS</a:t>
                      </a:r>
                      <a:b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171410"/>
                  </a:ext>
                </a:extLst>
              </a:tr>
              <a:tr h="1090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have minor or negative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boosting several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9653395"/>
                  </a:ext>
                </a:extLst>
              </a:tr>
              <a:tr h="1090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have minor or none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boosting one or more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013493"/>
                  </a:ext>
                </a:extLst>
              </a:tr>
              <a:tr h="810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either not to interact with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airport/port or to balance the related effects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6828124"/>
                  </a:ext>
                </a:extLst>
              </a:tr>
              <a:tr h="810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boost one or more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having minor/no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703741"/>
                  </a:ext>
                </a:extLst>
              </a:tr>
              <a:tr h="810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of the specific action is expected to boost several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whilst having minor or positive influence on the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airport/port.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15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50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761"/>
            <a:ext cx="1069181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</a:rPr>
              <a:t>Annex</a:t>
            </a:r>
            <a:r>
              <a:rPr lang="en-GB" sz="1800" b="1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1" dirty="0">
                <a:solidFill>
                  <a:schemeClr val="accent5"/>
                </a:solidFill>
              </a:rPr>
              <a:t>Example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of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environmental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analysis</a:t>
            </a:r>
            <a:endParaRPr lang="it-IT" sz="320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495C212E-3429-422C-B375-7A1E065E43BF}"/>
                  </a:ext>
                </a:extLst>
              </p:cNvPr>
              <p:cNvSpPr txBox="1"/>
              <p:nvPr/>
            </p:nvSpPr>
            <p:spPr>
              <a:xfrm>
                <a:off x="495300" y="917707"/>
                <a:ext cx="9686926" cy="4804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sz="1800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Emissions of airborne pollutants (NOx and PM) and CO2 deriving from </a:t>
                </a:r>
                <a:r>
                  <a:rPr lang="en-GB" sz="18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from</a:t>
                </a:r>
                <a:r>
                  <a:rPr lang="en-GB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the operation of diesel vehicles </a:t>
                </a:r>
                <a:endParaRPr lang="it-I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diesel vehicles, the emissions of Nitrogen Oxides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NOx, Particulate Matter PM, and Carbon Dioxide CO2 were evaluated following Tier 1 according to (</a:t>
                </a:r>
                <a:r>
                  <a:rPr lang="en-GB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Ntziachristos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al. 2019), as follows</a:t>
                </a:r>
                <a:r>
                  <a:rPr lang="en-GB" sz="18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lang="it-I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1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𝑬𝑭</m:t>
                              </m:r>
                            </m:e>
                            <m:sub>
                              <m:r>
                                <a:rPr lang="it-IT" sz="1800" b="1" i="1" smtClean="0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it-IT" sz="1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𝑭𝑪</m:t>
                          </m:r>
                        </m:e>
                        <m: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𝒋</m:t>
                          </m:r>
                        </m:sub>
                      </m:sSub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it-IT" sz="1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b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it-IT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18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effectLst/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emission value of NOx [g], PM [g], or CO2 [kg];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effectLst/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𝐸𝐹</m:t>
                        </m:r>
                      </m:e>
                      <m:sub>
                        <m:r>
                          <a:rPr lang="it-IT" sz="18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emission factor specific for the type of fuel and the vehicle category, [g/kg fuel] for PM and NOx; [kg CO2/kg fuel] for CO2;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effectLst/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𝐹𝐶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fuel consumption related to the j-category of vehicle [g/km];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effectLst/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 the usage per year for the l-vehicle, [km/year].</a:t>
                </a:r>
                <a:endParaRPr lang="it-I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5C212E-3429-422C-B375-7A1E065E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917707"/>
                <a:ext cx="9686926" cy="4804520"/>
              </a:xfrm>
              <a:prstGeom prst="rect">
                <a:avLst/>
              </a:prstGeom>
              <a:blipFill rotWithShape="1">
                <a:blip r:embed="rId4"/>
                <a:stretch>
                  <a:fillRect l="-503" r="-56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700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51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761"/>
            <a:ext cx="1069181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</a:rPr>
              <a:t>Annex</a:t>
            </a:r>
            <a:r>
              <a:rPr lang="en-GB" sz="1800" b="1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1" dirty="0">
                <a:solidFill>
                  <a:schemeClr val="accent5"/>
                </a:solidFill>
              </a:rPr>
              <a:t>Example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of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environmental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analysis- Inputs data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CBC9684D-361B-4482-8565-8C74829FE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07675"/>
              </p:ext>
            </p:extLst>
          </p:nvPr>
        </p:nvGraphicFramePr>
        <p:xfrm>
          <a:off x="589071" y="1573194"/>
          <a:ext cx="8602554" cy="3965915"/>
        </p:xfrm>
        <a:graphic>
          <a:graphicData uri="http://schemas.openxmlformats.org/drawingml/2006/table">
            <a:tbl>
              <a:tblPr firstRow="1" firstCol="1" bandRow="1"/>
              <a:tblGrid>
                <a:gridCol w="2354871">
                  <a:extLst>
                    <a:ext uri="{9D8B030D-6E8A-4147-A177-3AD203B41FA5}">
                      <a16:colId xmlns:a16="http://schemas.microsoft.com/office/drawing/2014/main" xmlns="" val="1229868264"/>
                    </a:ext>
                  </a:extLst>
                </a:gridCol>
                <a:gridCol w="1029538">
                  <a:extLst>
                    <a:ext uri="{9D8B030D-6E8A-4147-A177-3AD203B41FA5}">
                      <a16:colId xmlns:a16="http://schemas.microsoft.com/office/drawing/2014/main" xmlns="" val="3526004296"/>
                    </a:ext>
                  </a:extLst>
                </a:gridCol>
                <a:gridCol w="2012658">
                  <a:extLst>
                    <a:ext uri="{9D8B030D-6E8A-4147-A177-3AD203B41FA5}">
                      <a16:colId xmlns:a16="http://schemas.microsoft.com/office/drawing/2014/main" xmlns="" val="2358022332"/>
                    </a:ext>
                  </a:extLst>
                </a:gridCol>
                <a:gridCol w="2013606">
                  <a:extLst>
                    <a:ext uri="{9D8B030D-6E8A-4147-A177-3AD203B41FA5}">
                      <a16:colId xmlns:a16="http://schemas.microsoft.com/office/drawing/2014/main" xmlns="" val="2679902447"/>
                    </a:ext>
                  </a:extLst>
                </a:gridCol>
                <a:gridCol w="1191881">
                  <a:extLst>
                    <a:ext uri="{9D8B030D-6E8A-4147-A177-3AD203B41FA5}">
                      <a16:colId xmlns:a16="http://schemas.microsoft.com/office/drawing/2014/main" xmlns="" val="478072372"/>
                    </a:ext>
                  </a:extLst>
                </a:gridCol>
              </a:tblGrid>
              <a:tr h="991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Fuel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Airborne pollutants including CO2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of emisison factor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Emission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4907345"/>
                  </a:ext>
                </a:extLst>
              </a:tr>
              <a:tr h="330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Passenger car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Diesel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NOx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[g/kg fuel]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12.96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045719"/>
                  </a:ext>
                </a:extLst>
              </a:tr>
              <a:tr h="330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Passenger car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Diesel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[g/kg fuel]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478033"/>
                  </a:ext>
                </a:extLst>
              </a:tr>
              <a:tr h="330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Passenger car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Diesel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[kg/kg fuel]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3.169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080860"/>
                  </a:ext>
                </a:extLst>
              </a:tr>
              <a:tr h="660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 commercial vehicles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NOx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g/kg fuel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4868260"/>
                  </a:ext>
                </a:extLst>
              </a:tr>
              <a:tr h="660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 commercial vehicles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g/kg fuel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062987"/>
                  </a:ext>
                </a:extLst>
              </a:tr>
              <a:tr h="660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 commercial vehicles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 CO2/kg fuel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3.169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17548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BD0D5CE-1302-4698-8218-76F5D98A5269}"/>
              </a:ext>
            </a:extLst>
          </p:cNvPr>
          <p:cNvSpPr txBox="1"/>
          <p:nvPr/>
        </p:nvSpPr>
        <p:spPr>
          <a:xfrm>
            <a:off x="274746" y="975262"/>
            <a:ext cx="63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b="1" dirty="0" err="1"/>
              <a:t>Emission</a:t>
            </a:r>
            <a:r>
              <a:rPr lang="it-IT" b="1" dirty="0"/>
              <a:t> </a:t>
            </a:r>
            <a:r>
              <a:rPr lang="it-IT" b="1" dirty="0" err="1"/>
              <a:t>factors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22303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52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761"/>
            <a:ext cx="1069181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</a:rPr>
              <a:t>Annex</a:t>
            </a:r>
            <a:r>
              <a:rPr lang="en-GB" sz="1800" b="1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1" dirty="0">
                <a:solidFill>
                  <a:schemeClr val="accent5"/>
                </a:solidFill>
              </a:rPr>
              <a:t>Example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of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environmental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analysis- Inputs data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6340B7C4-842B-4CD2-B1AC-1369BDDFF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21372"/>
              </p:ext>
            </p:extLst>
          </p:nvPr>
        </p:nvGraphicFramePr>
        <p:xfrm>
          <a:off x="361951" y="1585360"/>
          <a:ext cx="10178942" cy="3732654"/>
        </p:xfrm>
        <a:graphic>
          <a:graphicData uri="http://schemas.openxmlformats.org/drawingml/2006/table">
            <a:tbl>
              <a:tblPr firstRow="1" firstCol="1" bandRow="1"/>
              <a:tblGrid>
                <a:gridCol w="1258295">
                  <a:extLst>
                    <a:ext uri="{9D8B030D-6E8A-4147-A177-3AD203B41FA5}">
                      <a16:colId xmlns:a16="http://schemas.microsoft.com/office/drawing/2014/main" xmlns="" val="1171711472"/>
                    </a:ext>
                  </a:extLst>
                </a:gridCol>
                <a:gridCol w="1258295">
                  <a:extLst>
                    <a:ext uri="{9D8B030D-6E8A-4147-A177-3AD203B41FA5}">
                      <a16:colId xmlns:a16="http://schemas.microsoft.com/office/drawing/2014/main" xmlns="" val="4257457331"/>
                    </a:ext>
                  </a:extLst>
                </a:gridCol>
                <a:gridCol w="1870885">
                  <a:extLst>
                    <a:ext uri="{9D8B030D-6E8A-4147-A177-3AD203B41FA5}">
                      <a16:colId xmlns:a16="http://schemas.microsoft.com/office/drawing/2014/main" xmlns="" val="2410097263"/>
                    </a:ext>
                  </a:extLst>
                </a:gridCol>
                <a:gridCol w="1096040">
                  <a:extLst>
                    <a:ext uri="{9D8B030D-6E8A-4147-A177-3AD203B41FA5}">
                      <a16:colId xmlns:a16="http://schemas.microsoft.com/office/drawing/2014/main" xmlns="" val="1092253258"/>
                    </a:ext>
                  </a:extLst>
                </a:gridCol>
                <a:gridCol w="1258295">
                  <a:extLst>
                    <a:ext uri="{9D8B030D-6E8A-4147-A177-3AD203B41FA5}">
                      <a16:colId xmlns:a16="http://schemas.microsoft.com/office/drawing/2014/main" xmlns="" val="2066411811"/>
                    </a:ext>
                  </a:extLst>
                </a:gridCol>
                <a:gridCol w="1403992">
                  <a:extLst>
                    <a:ext uri="{9D8B030D-6E8A-4147-A177-3AD203B41FA5}">
                      <a16:colId xmlns:a16="http://schemas.microsoft.com/office/drawing/2014/main" xmlns="" val="246823786"/>
                    </a:ext>
                  </a:extLst>
                </a:gridCol>
                <a:gridCol w="2033140">
                  <a:extLst>
                    <a:ext uri="{9D8B030D-6E8A-4147-A177-3AD203B41FA5}">
                      <a16:colId xmlns:a16="http://schemas.microsoft.com/office/drawing/2014/main" xmlns="" val="270243365"/>
                    </a:ext>
                  </a:extLst>
                </a:gridCol>
              </a:tblGrid>
              <a:tr h="823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 of vehicle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Engine power [kW]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Range* [km]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Battery capacity* [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Utilization each unit [km/year]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0750564"/>
                  </a:ext>
                </a:extLst>
              </a:tr>
              <a:tr h="714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Electrical scooter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Model1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Manufacturer</a:t>
                      </a: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</a:t>
                      </a:r>
                      <a:r>
                        <a:rPr lang="it-IT" sz="14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it-IT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473.6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9462780"/>
                  </a:ext>
                </a:extLst>
              </a:tr>
              <a:tr h="548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Electrical bicyle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Model2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</a:t>
                      </a:r>
                      <a:r>
                        <a:rPr lang="en-GB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Manufacturer</a:t>
                      </a: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276245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Electrical pick-up vehicle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Model3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</a:t>
                      </a:r>
                      <a:r>
                        <a:rPr lang="en-GB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Manufacturer</a:t>
                      </a: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19200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5107053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Electrical pick-up vehicle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Model4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 </a:t>
                      </a:r>
                      <a:r>
                        <a:rPr lang="en-GB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Manufacturer</a:t>
                      </a: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14400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e.g.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901349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5A24191-E944-4087-8700-468B78FF59CC}"/>
              </a:ext>
            </a:extLst>
          </p:cNvPr>
          <p:cNvSpPr txBox="1"/>
          <p:nvPr/>
        </p:nvSpPr>
        <p:spPr>
          <a:xfrm>
            <a:off x="938186" y="846697"/>
            <a:ext cx="33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b="1" dirty="0"/>
              <a:t>Technical </a:t>
            </a:r>
            <a:r>
              <a:rPr lang="it-IT" b="1" dirty="0" err="1"/>
              <a:t>specifications</a:t>
            </a:r>
            <a:r>
              <a:rPr lang="it-IT" b="1" dirty="0"/>
              <a:t> </a:t>
            </a:r>
            <a:r>
              <a:rPr lang="it-IT" b="1" dirty="0" err="1"/>
              <a:t>required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99088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47415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53</a:t>
            </a:fld>
            <a:endParaRPr lang="it-IT" dirty="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xmlns="" id="{DA677F8D-5F75-4ED9-BDA4-260C714B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761"/>
            <a:ext cx="10691813" cy="5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1" dirty="0">
                <a:solidFill>
                  <a:schemeClr val="accent5"/>
                </a:solidFill>
              </a:rPr>
              <a:t>Annex</a:t>
            </a:r>
            <a:r>
              <a:rPr lang="en-GB" sz="1800" b="1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1" dirty="0">
                <a:solidFill>
                  <a:schemeClr val="accent5"/>
                </a:solidFill>
              </a:rPr>
              <a:t>Example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of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environmental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1" dirty="0">
                <a:solidFill>
                  <a:schemeClr val="accent5"/>
                </a:solidFill>
              </a:rPr>
              <a:t>analysis- Outputs</a:t>
            </a:r>
            <a:endParaRPr lang="it-IT" sz="3201" dirty="0">
              <a:solidFill>
                <a:schemeClr val="accent5"/>
              </a:solidFill>
            </a:endParaRP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xmlns="" id="{35732277-D909-3241-BBCB-904007D41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340984"/>
              </p:ext>
            </p:extLst>
          </p:nvPr>
        </p:nvGraphicFramePr>
        <p:xfrm>
          <a:off x="514308" y="1575795"/>
          <a:ext cx="4522640" cy="347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xmlns="" id="{E19C1DF7-4C3D-3543-891C-787618BB2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454821"/>
              </p:ext>
            </p:extLst>
          </p:nvPr>
        </p:nvGraphicFramePr>
        <p:xfrm>
          <a:off x="5345906" y="1575795"/>
          <a:ext cx="4522640" cy="347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0976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3932" y="6959075"/>
            <a:ext cx="388263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D31D999-87CA-4D9E-9550-D46872373F8D}"/>
              </a:ext>
            </a:extLst>
          </p:cNvPr>
          <p:cNvSpPr txBox="1"/>
          <p:nvPr/>
        </p:nvSpPr>
        <p:spPr>
          <a:xfrm>
            <a:off x="1011244" y="3259620"/>
            <a:ext cx="62642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Brecce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Bianche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Ancona, Italy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xmlns="" id="{A1351E14-EAD9-44FF-940D-FDD09ED61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2612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xmlns="" id="{D9A8D396-270E-4EA0-B5F2-428E7A839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76444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B5CFB7C-2B5B-41C1-84CC-8BBA33DC7671}"/>
              </a:ext>
            </a:extLst>
          </p:cNvPr>
          <p:cNvSpPr txBox="1"/>
          <p:nvPr/>
        </p:nvSpPr>
        <p:spPr>
          <a:xfrm>
            <a:off x="1011244" y="3723170"/>
            <a:ext cx="62642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send an email to professor"/>
              </a:rPr>
              <a:t>g.passerini@univpm.it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3AA7013-746C-4F5E-B61F-51CE3FBC4F5C}"/>
              </a:ext>
            </a:extLst>
          </p:cNvPr>
          <p:cNvSpPr txBox="1"/>
          <p:nvPr/>
        </p:nvSpPr>
        <p:spPr>
          <a:xfrm>
            <a:off x="1009656" y="4235621"/>
            <a:ext cx="62642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+39 071 220 4759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Immagine 20" descr="indirizzo.jpg">
            <a:extLst>
              <a:ext uri="{FF2B5EF4-FFF2-40B4-BE49-F238E27FC236}">
                <a16:creationId xmlns:a16="http://schemas.microsoft.com/office/drawing/2014/main" xmlns="" id="{1B3B3C25-670C-4881-B7CC-505F07B6D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9" y="4254526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xmlns="" id="{146BA4FC-1EF5-4658-BFEF-B8EF7970A0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0" y="473253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5ED993D-B951-4FE4-A56C-48C627DA7E7A}"/>
              </a:ext>
            </a:extLst>
          </p:cNvPr>
          <p:cNvSpPr txBox="1"/>
          <p:nvPr/>
        </p:nvSpPr>
        <p:spPr>
          <a:xfrm>
            <a:off x="1011244" y="4711893"/>
            <a:ext cx="62642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8"/>
              </a:rPr>
              <a:t>https://www.italy-croatia.eu/web/adrigreen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1B3B20C-2437-429D-BA43-0FE84556EE5C}"/>
              </a:ext>
            </a:extLst>
          </p:cNvPr>
          <p:cNvSpPr txBox="1"/>
          <p:nvPr/>
        </p:nvSpPr>
        <p:spPr>
          <a:xfrm>
            <a:off x="650881" y="1262282"/>
            <a:ext cx="3295582" cy="9679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Marche Polytechnic University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Prof. Giorgio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Passerini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9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6" y="6959076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110"/>
            <a:ext cx="10691813" cy="8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 err="1">
                <a:solidFill>
                  <a:schemeClr val="accent5"/>
                </a:solidFill>
              </a:rPr>
              <a:t>Introduction</a:t>
            </a:r>
            <a:r>
              <a:rPr lang="it-IT" altLang="it-IT" sz="3200" dirty="0">
                <a:solidFill>
                  <a:schemeClr val="accent5"/>
                </a:solidFill>
              </a:rPr>
              <a:t>-</a:t>
            </a:r>
            <a:r>
              <a:rPr lang="it-IT" sz="3200" dirty="0">
                <a:solidFill>
                  <a:schemeClr val="accent5"/>
                </a:solidFill>
              </a:rPr>
              <a:t>Steps</a:t>
            </a:r>
            <a:r>
              <a:rPr lang="it-IT" sz="1100" b="1" i="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3200" dirty="0">
                <a:solidFill>
                  <a:schemeClr val="accent5"/>
                </a:solidFill>
              </a:rPr>
              <a:t>for</a:t>
            </a:r>
            <a:r>
              <a:rPr lang="it-IT" sz="1100" b="1" i="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5"/>
                </a:solidFill>
              </a:rPr>
              <a:t>the</a:t>
            </a:r>
            <a:r>
              <a:rPr lang="it-IT" sz="1100" b="1" i="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5"/>
                </a:solidFill>
              </a:rPr>
              <a:t>pilot</a:t>
            </a:r>
            <a:r>
              <a:rPr lang="it-IT" sz="1100" b="1" i="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3200" dirty="0">
                <a:solidFill>
                  <a:schemeClr val="accent5"/>
                </a:solidFill>
              </a:rPr>
              <a:t>actions</a:t>
            </a:r>
          </a:p>
          <a:p>
            <a:pPr eaLnBrk="1" hangingPunct="1"/>
            <a:endParaRPr lang="it-IT" sz="1800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8AC622C-EC82-4510-B8D2-5EBC2C00C7C8}"/>
              </a:ext>
            </a:extLst>
          </p:cNvPr>
          <p:cNvSpPr txBox="1"/>
          <p:nvPr/>
        </p:nvSpPr>
        <p:spPr>
          <a:xfrm>
            <a:off x="7066470" y="1060502"/>
            <a:ext cx="3491750" cy="437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report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actions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Adrigreen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airports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actions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Adrigreen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solutions for the transport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passengers from/to airport/port infrastructures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Annex: an example of the environmental analysis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to greenhouse gases and airborne pollutants emissions of a specific action.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66AF277-A5C8-4798-9187-F9303A4A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3" y="1060503"/>
            <a:ext cx="6552290" cy="4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xmlns="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034" y="2277989"/>
            <a:ext cx="8301747" cy="168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 actions for Adrigreen airport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3201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368"/>
            <a:ext cx="1058006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ABAED"/>
                </a:solidFill>
              </a:rPr>
              <a:t>Airports’ calculation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lvl="0" eaLnBrk="1" hangingPunct="1">
              <a:defRPr/>
            </a:pPr>
            <a:r>
              <a:rPr lang="en-US" sz="3200" dirty="0" smtClean="0">
                <a:solidFill>
                  <a:srgbClr val="1ABAED"/>
                </a:solidFill>
              </a:rPr>
              <a:t>Consumption Benchmarking </a:t>
            </a:r>
            <a:r>
              <a:rPr lang="en-US" sz="3200" dirty="0">
                <a:solidFill>
                  <a:srgbClr val="1ABAED"/>
                </a:solidFill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092BE5-0F57-B94D-BD90-ED35A784E5DA}"/>
              </a:ext>
            </a:extLst>
          </p:cNvPr>
          <p:cNvSpPr txBox="1"/>
          <p:nvPr/>
        </p:nvSpPr>
        <p:spPr>
          <a:xfrm>
            <a:off x="111746" y="1117017"/>
            <a:ext cx="950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picture the difference between </a:t>
            </a:r>
            <a:r>
              <a:rPr lang="en-US" dirty="0" smtClean="0"/>
              <a:t>airports’ </a:t>
            </a:r>
            <a:r>
              <a:rPr lang="en-US" b="1" dirty="0" smtClean="0"/>
              <a:t>OVERALL</a:t>
            </a:r>
            <a:r>
              <a:rPr lang="en-US" dirty="0" smtClean="0"/>
              <a:t> mean </a:t>
            </a:r>
            <a:r>
              <a:rPr lang="en-US" dirty="0"/>
              <a:t>consumption and the </a:t>
            </a:r>
            <a:r>
              <a:rPr lang="en-US" dirty="0" smtClean="0"/>
              <a:t>single Adrigreen airport benchmarks, </a:t>
            </a:r>
            <a:r>
              <a:rPr lang="en-US" dirty="0"/>
              <a:t>the differences were expressed in terms of </a:t>
            </a:r>
            <a:r>
              <a:rPr lang="en-US" b="1" dirty="0"/>
              <a:t>GHG emissions </a:t>
            </a:r>
            <a:r>
              <a:rPr lang="en-US" dirty="0"/>
              <a:t>and </a:t>
            </a:r>
            <a:r>
              <a:rPr lang="en-US" b="1" dirty="0"/>
              <a:t>budget</a:t>
            </a:r>
            <a:endParaRPr lang="en-GB" b="1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5D0CA91-CC27-1C42-9EC2-A834E3C4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2746"/>
              </p:ext>
            </p:extLst>
          </p:nvPr>
        </p:nvGraphicFramePr>
        <p:xfrm>
          <a:off x="6540020" y="2208297"/>
          <a:ext cx="3816350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102451745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375437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 legend</a:t>
                      </a:r>
                      <a:endParaRPr lang="x-non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51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24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Calculated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1117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01708D8-C9CE-6244-9F21-06F06E83E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6727"/>
              </p:ext>
            </p:extLst>
          </p:nvPr>
        </p:nvGraphicFramePr>
        <p:xfrm>
          <a:off x="173718" y="1863634"/>
          <a:ext cx="6026785" cy="1986281"/>
        </p:xfrm>
        <a:graphic>
          <a:graphicData uri="http://schemas.openxmlformats.org/drawingml/2006/table">
            <a:tbl>
              <a:tblPr firstRow="1" firstCol="1" bandRow="1"/>
              <a:tblGrid>
                <a:gridCol w="744583">
                  <a:extLst>
                    <a:ext uri="{9D8B030D-6E8A-4147-A177-3AD203B41FA5}">
                      <a16:colId xmlns:a16="http://schemas.microsoft.com/office/drawing/2014/main" xmlns="" val="697332802"/>
                    </a:ext>
                  </a:extLst>
                </a:gridCol>
                <a:gridCol w="921022">
                  <a:extLst>
                    <a:ext uri="{9D8B030D-6E8A-4147-A177-3AD203B41FA5}">
                      <a16:colId xmlns:a16="http://schemas.microsoft.com/office/drawing/2014/main" xmlns="" val="1042843322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xmlns="" val="935880388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xmlns="" val="2392408921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xmlns="" val="3604461198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xmlns="" val="803629806"/>
                    </a:ext>
                  </a:extLst>
                </a:gridCol>
              </a:tblGrid>
              <a:tr h="96520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Airports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nsumption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kWh/pass]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nsumption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kWh/pass]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nsumption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kWh/pass]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Airport’s mean consumption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x-none" sz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kWh/pass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Airports’ o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verall mean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nsumption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kWh/pass]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17899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M1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1009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M2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84377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M3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15512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7442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8740F7F-798F-864B-A338-4A38EAC1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12551"/>
              </p:ext>
            </p:extLst>
          </p:nvPr>
        </p:nvGraphicFramePr>
        <p:xfrm>
          <a:off x="830793" y="4035789"/>
          <a:ext cx="2973827" cy="2026920"/>
        </p:xfrm>
        <a:graphic>
          <a:graphicData uri="http://schemas.openxmlformats.org/drawingml/2006/table">
            <a:tbl>
              <a:tblPr firstRow="1" firstCol="1" bandRow="1"/>
              <a:tblGrid>
                <a:gridCol w="1281397">
                  <a:extLst>
                    <a:ext uri="{9D8B030D-6E8A-4147-A177-3AD203B41FA5}">
                      <a16:colId xmlns:a16="http://schemas.microsoft.com/office/drawing/2014/main" xmlns="" val="1161591357"/>
                    </a:ext>
                  </a:extLst>
                </a:gridCol>
                <a:gridCol w="1692430">
                  <a:extLst>
                    <a:ext uri="{9D8B030D-6E8A-4147-A177-3AD203B41FA5}">
                      <a16:colId xmlns:a16="http://schemas.microsoft.com/office/drawing/2014/main" xmlns="" val="219137571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Airports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Airport’s mean consumption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above/below the overall mean </a:t>
                      </a:r>
                    </a:p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[kWh/passenger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55374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1015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-1.3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58239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705987"/>
                  </a:ext>
                </a:extLst>
              </a:tr>
            </a:tbl>
          </a:graphicData>
        </a:graphic>
      </p:graphicFrame>
      <p:pic>
        <p:nvPicPr>
          <p:cNvPr id="15" name="Picture 14" descr="Chart, scatter chart, bubble chart&#10;&#10;Description automatically generated">
            <a:extLst>
              <a:ext uri="{FF2B5EF4-FFF2-40B4-BE49-F238E27FC236}">
                <a16:creationId xmlns:a16="http://schemas.microsoft.com/office/drawing/2014/main" xmlns="" id="{5031BE03-DF5D-404C-B03E-C3B0576C4D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44429" y="3268180"/>
            <a:ext cx="4207532" cy="312919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54CC6E05-4D5D-064D-9516-130117E36D0F}"/>
              </a:ext>
            </a:extLst>
          </p:cNvPr>
          <p:cNvCxnSpPr>
            <a:cxnSpLocks/>
          </p:cNvCxnSpPr>
          <p:nvPr/>
        </p:nvCxnSpPr>
        <p:spPr>
          <a:xfrm flipV="1">
            <a:off x="3930538" y="5164183"/>
            <a:ext cx="4699656" cy="566057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200F8BB-8EFE-1A43-B780-D4A65914289D}"/>
              </a:ext>
            </a:extLst>
          </p:cNvPr>
          <p:cNvCxnSpPr>
            <a:cxnSpLocks/>
          </p:cNvCxnSpPr>
          <p:nvPr/>
        </p:nvCxnSpPr>
        <p:spPr>
          <a:xfrm>
            <a:off x="6278880" y="3796937"/>
            <a:ext cx="1767840" cy="827314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6" y="406881"/>
            <a:ext cx="1058006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1ABAED"/>
                </a:solidFill>
              </a:rPr>
              <a:t>Airports’ </a:t>
            </a:r>
            <a:r>
              <a:rPr lang="en-US" sz="3200" dirty="0" smtClean="0">
                <a:solidFill>
                  <a:srgbClr val="1ABAED"/>
                </a:solidFill>
              </a:rPr>
              <a:t>calculation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rgbClr val="1ABAED"/>
                </a:solidFill>
              </a:rPr>
              <a:t>Example </a:t>
            </a:r>
            <a:r>
              <a:rPr lang="en-US" sz="3200" dirty="0">
                <a:solidFill>
                  <a:srgbClr val="1ABAED"/>
                </a:solidFill>
              </a:rPr>
              <a:t>of savings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/extra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949B675-4F07-D04E-B875-346D5BAB4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83680"/>
              </p:ext>
            </p:extLst>
          </p:nvPr>
        </p:nvGraphicFramePr>
        <p:xfrm>
          <a:off x="6064899" y="4685210"/>
          <a:ext cx="3816350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1024517454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375437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 legend</a:t>
                      </a:r>
                      <a:endParaRPr lang="x-none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51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24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Calculated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1117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FFE60E7-5B92-1543-A86B-442605710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83426"/>
              </p:ext>
            </p:extLst>
          </p:nvPr>
        </p:nvGraphicFramePr>
        <p:xfrm>
          <a:off x="238423" y="1138477"/>
          <a:ext cx="4563111" cy="2026920"/>
        </p:xfrm>
        <a:graphic>
          <a:graphicData uri="http://schemas.openxmlformats.org/drawingml/2006/table">
            <a:tbl>
              <a:tblPr firstRow="1" firstCol="1" bandRow="1"/>
              <a:tblGrid>
                <a:gridCol w="919554">
                  <a:extLst>
                    <a:ext uri="{9D8B030D-6E8A-4147-A177-3AD203B41FA5}">
                      <a16:colId xmlns:a16="http://schemas.microsoft.com/office/drawing/2014/main" xmlns="" val="1282866230"/>
                    </a:ext>
                  </a:extLst>
                </a:gridCol>
                <a:gridCol w="1214519">
                  <a:extLst>
                    <a:ext uri="{9D8B030D-6E8A-4147-A177-3AD203B41FA5}">
                      <a16:colId xmlns:a16="http://schemas.microsoft.com/office/drawing/2014/main" xmlns="" val="1082487722"/>
                    </a:ext>
                  </a:extLst>
                </a:gridCol>
                <a:gridCol w="1214519">
                  <a:extLst>
                    <a:ext uri="{9D8B030D-6E8A-4147-A177-3AD203B41FA5}">
                      <a16:colId xmlns:a16="http://schemas.microsoft.com/office/drawing/2014/main" xmlns="" val="3132896813"/>
                    </a:ext>
                  </a:extLst>
                </a:gridCol>
                <a:gridCol w="1214519">
                  <a:extLst>
                    <a:ext uri="{9D8B030D-6E8A-4147-A177-3AD203B41FA5}">
                      <a16:colId xmlns:a16="http://schemas.microsoft.com/office/drawing/2014/main" xmlns="" val="1982222817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Airports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Airport’s mean consumption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above/below the overall mean 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[kWh/passenger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verage number of passengers/ year between 2016-2018</a:t>
                      </a:r>
                    </a:p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[number of passenger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Airport’s mean consumption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above/below the overall mean </a:t>
                      </a:r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[kWh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5706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895029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-1.3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-760000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74932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1020000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87455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71FA18F-111B-B547-80D5-3B1ABC8B3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44470"/>
              </p:ext>
            </p:extLst>
          </p:nvPr>
        </p:nvGraphicFramePr>
        <p:xfrm>
          <a:off x="5549369" y="1356443"/>
          <a:ext cx="4563110" cy="2766695"/>
        </p:xfrm>
        <a:graphic>
          <a:graphicData uri="http://schemas.openxmlformats.org/drawingml/2006/table">
            <a:tbl>
              <a:tblPr firstRow="1" firstCol="1" bandRow="1"/>
              <a:tblGrid>
                <a:gridCol w="645160">
                  <a:extLst>
                    <a:ext uri="{9D8B030D-6E8A-4147-A177-3AD203B41FA5}">
                      <a16:colId xmlns:a16="http://schemas.microsoft.com/office/drawing/2014/main" xmlns="" val="3930932626"/>
                    </a:ext>
                  </a:extLst>
                </a:gridCol>
                <a:gridCol w="1155065">
                  <a:extLst>
                    <a:ext uri="{9D8B030D-6E8A-4147-A177-3AD203B41FA5}">
                      <a16:colId xmlns:a16="http://schemas.microsoft.com/office/drawing/2014/main" xmlns="" val="1707199724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xmlns="" val="2194942508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xmlns="" val="152583001"/>
                    </a:ext>
                  </a:extLst>
                </a:gridCol>
              </a:tblGrid>
              <a:tr h="1567815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Airports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Airport’s mean consumption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above/below the overall mean </a:t>
                      </a:r>
                      <a:r>
                        <a:rPr lang="x-non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[kWh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Airports’ o</a:t>
                      </a:r>
                      <a:r>
                        <a:rPr lang="x-non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verall mean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 </a:t>
                      </a:r>
                      <a:r>
                        <a:rPr lang="x-non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€/kWh]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Savings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/extra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budgets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€/year]</a:t>
                      </a:r>
                      <a:endParaRPr lang="x-non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3458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M1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097503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M2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-760000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-190000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1899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M3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1020000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255000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1563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/>
                      <a:r>
                        <a:rPr lang="x-non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0.25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818397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9960FB8-CF01-0045-922C-27EA1B260A09}"/>
              </a:ext>
            </a:extLst>
          </p:cNvPr>
          <p:cNvCxnSpPr>
            <a:cxnSpLocks/>
          </p:cNvCxnSpPr>
          <p:nvPr/>
        </p:nvCxnSpPr>
        <p:spPr>
          <a:xfrm>
            <a:off x="4468062" y="2177143"/>
            <a:ext cx="2019824" cy="322217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910B5FA2-7523-5046-9A94-5CEBBA37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04" y="3281795"/>
            <a:ext cx="4068000" cy="280683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970FCE3-C92F-CB40-B695-CE89D8D1F2F4}"/>
              </a:ext>
            </a:extLst>
          </p:cNvPr>
          <p:cNvCxnSpPr>
            <a:cxnSpLocks/>
          </p:cNvCxnSpPr>
          <p:nvPr/>
        </p:nvCxnSpPr>
        <p:spPr>
          <a:xfrm flipH="1">
            <a:off x="4468062" y="3779520"/>
            <a:ext cx="5032989" cy="200297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4843</Words>
  <Application>Microsoft Office PowerPoint</Application>
  <PresentationFormat>Personalizzato</PresentationFormat>
  <Paragraphs>1444</Paragraphs>
  <Slides>54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54</vt:i4>
      </vt:variant>
    </vt:vector>
  </HeadingPairs>
  <TitlesOfParts>
    <vt:vector size="56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VIRGILI</dc:creator>
  <cp:lastModifiedBy>Administrator</cp:lastModifiedBy>
  <cp:revision>55</cp:revision>
  <dcterms:created xsi:type="dcterms:W3CDTF">2020-12-09T22:02:11Z</dcterms:created>
  <dcterms:modified xsi:type="dcterms:W3CDTF">2021-02-16T11:39:47Z</dcterms:modified>
</cp:coreProperties>
</file>