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sldIdLst>
    <p:sldId id="257" r:id="rId2"/>
    <p:sldId id="323" r:id="rId3"/>
    <p:sldId id="351" r:id="rId4"/>
    <p:sldId id="381" r:id="rId5"/>
    <p:sldId id="382" r:id="rId6"/>
    <p:sldId id="307" r:id="rId7"/>
    <p:sldId id="308" r:id="rId8"/>
    <p:sldId id="309" r:id="rId9"/>
    <p:sldId id="277" r:id="rId10"/>
    <p:sldId id="395" r:id="rId11"/>
    <p:sldId id="366" r:id="rId12"/>
    <p:sldId id="386" r:id="rId13"/>
    <p:sldId id="383" r:id="rId14"/>
    <p:sldId id="295" r:id="rId15"/>
    <p:sldId id="264" r:id="rId16"/>
    <p:sldId id="396" r:id="rId17"/>
    <p:sldId id="262" r:id="rId18"/>
    <p:sldId id="289" r:id="rId19"/>
    <p:sldId id="392" r:id="rId20"/>
    <p:sldId id="394" r:id="rId21"/>
    <p:sldId id="375" r:id="rId22"/>
    <p:sldId id="377" r:id="rId23"/>
    <p:sldId id="378" r:id="rId24"/>
    <p:sldId id="384" r:id="rId25"/>
    <p:sldId id="317" r:id="rId26"/>
    <p:sldId id="318" r:id="rId27"/>
    <p:sldId id="319" r:id="rId28"/>
    <p:sldId id="320" r:id="rId29"/>
    <p:sldId id="321" r:id="rId30"/>
    <p:sldId id="258" r:id="rId31"/>
    <p:sldId id="387" r:id="rId3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ll" initials="D" lastIdx="1" clrIdx="0">
    <p:extLst>
      <p:ext uri="{19B8F6BF-5375-455C-9EA6-DF929625EA0E}">
        <p15:presenceInfo xmlns:p15="http://schemas.microsoft.com/office/powerpoint/2012/main" userId="Dell" providerId="None"/>
      </p:ext>
    </p:extLst>
  </p:cmAuthor>
  <p:cmAuthor id="2" name="Mario Špadina" initials="MŠ" lastIdx="2" clrIdx="1">
    <p:extLst>
      <p:ext uri="{19B8F6BF-5375-455C-9EA6-DF929625EA0E}">
        <p15:presenceInfo xmlns:p15="http://schemas.microsoft.com/office/powerpoint/2012/main" userId="91b6c2cf77c3d70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352" autoAdjust="0"/>
    <p:restoredTop sz="94660"/>
  </p:normalViewPr>
  <p:slideViewPr>
    <p:cSldViewPr snapToGrid="0">
      <p:cViewPr varScale="1">
        <p:scale>
          <a:sx n="78" d="100"/>
          <a:sy n="78" d="100"/>
        </p:scale>
        <p:origin x="432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commentAuthors" Target="commentAuthor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34BB0AE-ED2A-4726-A520-E190E8F7ECE8}" type="doc">
      <dgm:prSet loTypeId="urn:microsoft.com/office/officeart/2005/8/layout/funnel1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GB"/>
        </a:p>
      </dgm:t>
    </dgm:pt>
    <dgm:pt modelId="{4B52285A-99C7-40BF-A0FA-EF3767E3723E}">
      <dgm:prSet phldrT="[Text]"/>
      <dgm:spPr/>
      <dgm:t>
        <a:bodyPr/>
        <a:lstStyle/>
        <a:p>
          <a:r>
            <a:rPr lang="en-US" i="1" dirty="0"/>
            <a:t>In-situ</a:t>
          </a:r>
        </a:p>
        <a:p>
          <a:r>
            <a:rPr lang="en-GB" i="0" dirty="0"/>
            <a:t>database</a:t>
          </a:r>
        </a:p>
      </dgm:t>
    </dgm:pt>
    <dgm:pt modelId="{7018AA46-8D7A-4793-AC9E-50503C659522}" type="parTrans" cxnId="{32AD65CA-C3CF-4E6A-A422-C8C8BC3356EE}">
      <dgm:prSet/>
      <dgm:spPr/>
      <dgm:t>
        <a:bodyPr/>
        <a:lstStyle/>
        <a:p>
          <a:endParaRPr lang="en-GB"/>
        </a:p>
      </dgm:t>
    </dgm:pt>
    <dgm:pt modelId="{EBA74E1B-17CD-4A50-B893-7A58EF5691F9}" type="sibTrans" cxnId="{32AD65CA-C3CF-4E6A-A422-C8C8BC3356EE}">
      <dgm:prSet/>
      <dgm:spPr/>
      <dgm:t>
        <a:bodyPr/>
        <a:lstStyle/>
        <a:p>
          <a:endParaRPr lang="en-GB"/>
        </a:p>
      </dgm:t>
    </dgm:pt>
    <dgm:pt modelId="{1CFCD5AA-3C61-451B-9F5D-997A0B3030E5}">
      <dgm:prSet phldrT="[Text]"/>
      <dgm:spPr/>
      <dgm:t>
        <a:bodyPr/>
        <a:lstStyle/>
        <a:p>
          <a:r>
            <a:rPr lang="en-US" dirty="0"/>
            <a:t>Satellite data</a:t>
          </a:r>
          <a:endParaRPr lang="en-GB" dirty="0"/>
        </a:p>
      </dgm:t>
    </dgm:pt>
    <dgm:pt modelId="{C458E774-8EC6-42C8-9F05-1580198EF3EA}" type="parTrans" cxnId="{E50A4BB3-48F0-448E-B5C8-263062180A03}">
      <dgm:prSet/>
      <dgm:spPr/>
      <dgm:t>
        <a:bodyPr/>
        <a:lstStyle/>
        <a:p>
          <a:endParaRPr lang="en-GB"/>
        </a:p>
      </dgm:t>
    </dgm:pt>
    <dgm:pt modelId="{3FE93858-5BFE-4A3E-98C8-451B7BAA0737}" type="sibTrans" cxnId="{E50A4BB3-48F0-448E-B5C8-263062180A03}">
      <dgm:prSet/>
      <dgm:spPr/>
      <dgm:t>
        <a:bodyPr/>
        <a:lstStyle/>
        <a:p>
          <a:endParaRPr lang="en-GB"/>
        </a:p>
      </dgm:t>
    </dgm:pt>
    <dgm:pt modelId="{4A317982-0208-4158-A84F-B8040450691D}">
      <dgm:prSet phldrT="[Text]"/>
      <dgm:spPr/>
      <dgm:t>
        <a:bodyPr/>
        <a:lstStyle/>
        <a:p>
          <a:r>
            <a:rPr lang="en-US" dirty="0"/>
            <a:t>Modelling</a:t>
          </a:r>
          <a:endParaRPr lang="en-GB" dirty="0"/>
        </a:p>
      </dgm:t>
    </dgm:pt>
    <dgm:pt modelId="{4C1942B8-55B4-45E8-9DAF-18A54EF247F2}" type="parTrans" cxnId="{3235CA27-03F5-433B-AB10-96AFC36FDAC6}">
      <dgm:prSet/>
      <dgm:spPr/>
      <dgm:t>
        <a:bodyPr/>
        <a:lstStyle/>
        <a:p>
          <a:endParaRPr lang="en-GB"/>
        </a:p>
      </dgm:t>
    </dgm:pt>
    <dgm:pt modelId="{AA4C5539-8DC1-4E8F-BCB5-8065DDA2B5C7}" type="sibTrans" cxnId="{3235CA27-03F5-433B-AB10-96AFC36FDAC6}">
      <dgm:prSet/>
      <dgm:spPr/>
      <dgm:t>
        <a:bodyPr/>
        <a:lstStyle/>
        <a:p>
          <a:endParaRPr lang="en-GB"/>
        </a:p>
      </dgm:t>
    </dgm:pt>
    <dgm:pt modelId="{65E7DD1B-D40A-4DF3-841D-C6C19E5EC44C}">
      <dgm:prSet phldrT="[Text]"/>
      <dgm:spPr/>
      <dgm:t>
        <a:bodyPr/>
        <a:lstStyle/>
        <a:p>
          <a:r>
            <a:rPr lang="en-US" dirty="0">
              <a:latin typeface="Arial" panose="020B0604020202020204" pitchFamily="34" charset="0"/>
              <a:cs typeface="Arial" panose="020B0604020202020204" pitchFamily="34" charset="0"/>
            </a:rPr>
            <a:t>Reliable monitoring</a:t>
          </a:r>
          <a:endParaRPr lang="en-GB" dirty="0"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8677C0C3-F4B7-4F6A-9E22-F63A521C3240}" type="parTrans" cxnId="{50E2F71C-4645-48C6-AF6A-FCB9BE3B729C}">
      <dgm:prSet/>
      <dgm:spPr/>
      <dgm:t>
        <a:bodyPr/>
        <a:lstStyle/>
        <a:p>
          <a:endParaRPr lang="en-GB"/>
        </a:p>
      </dgm:t>
    </dgm:pt>
    <dgm:pt modelId="{752A9DAE-387E-415E-8508-CCB8A0A264DF}" type="sibTrans" cxnId="{50E2F71C-4645-48C6-AF6A-FCB9BE3B729C}">
      <dgm:prSet/>
      <dgm:spPr/>
      <dgm:t>
        <a:bodyPr/>
        <a:lstStyle/>
        <a:p>
          <a:endParaRPr lang="en-GB"/>
        </a:p>
      </dgm:t>
    </dgm:pt>
    <dgm:pt modelId="{21FFC3D6-3237-4ABF-AA2E-8B039F8A0208}" type="pres">
      <dgm:prSet presAssocID="{134BB0AE-ED2A-4726-A520-E190E8F7ECE8}" presName="Name0" presStyleCnt="0">
        <dgm:presLayoutVars>
          <dgm:chMax val="4"/>
          <dgm:resizeHandles val="exact"/>
        </dgm:presLayoutVars>
      </dgm:prSet>
      <dgm:spPr/>
    </dgm:pt>
    <dgm:pt modelId="{DA33A7F4-C585-4776-9364-A26F2E445734}" type="pres">
      <dgm:prSet presAssocID="{134BB0AE-ED2A-4726-A520-E190E8F7ECE8}" presName="ellipse" presStyleLbl="trBgShp" presStyleIdx="0" presStyleCnt="1"/>
      <dgm:spPr/>
    </dgm:pt>
    <dgm:pt modelId="{78C3BA30-308D-47AF-BDC7-9BED069C0350}" type="pres">
      <dgm:prSet presAssocID="{134BB0AE-ED2A-4726-A520-E190E8F7ECE8}" presName="arrow1" presStyleLbl="fgShp" presStyleIdx="0" presStyleCnt="1"/>
      <dgm:spPr>
        <a:solidFill>
          <a:schemeClr val="accent1">
            <a:lumMod val="75000"/>
          </a:schemeClr>
        </a:solidFill>
      </dgm:spPr>
    </dgm:pt>
    <dgm:pt modelId="{8EA9176F-5339-48FC-B9B8-4FADDF64C468}" type="pres">
      <dgm:prSet presAssocID="{134BB0AE-ED2A-4726-A520-E190E8F7ECE8}" presName="rectangle" presStyleLbl="revTx" presStyleIdx="0" presStyleCnt="1" custLinFactNeighborY="4071">
        <dgm:presLayoutVars>
          <dgm:bulletEnabled val="1"/>
        </dgm:presLayoutVars>
      </dgm:prSet>
      <dgm:spPr/>
    </dgm:pt>
    <dgm:pt modelId="{41A37CFB-CA1D-4557-AB8F-2C76574E9C71}" type="pres">
      <dgm:prSet presAssocID="{1CFCD5AA-3C61-451B-9F5D-997A0B3030E5}" presName="item1" presStyleLbl="node1" presStyleIdx="0" presStyleCnt="3">
        <dgm:presLayoutVars>
          <dgm:bulletEnabled val="1"/>
        </dgm:presLayoutVars>
      </dgm:prSet>
      <dgm:spPr/>
    </dgm:pt>
    <dgm:pt modelId="{197E1004-AD0D-4689-BE24-74E746AA8AF7}" type="pres">
      <dgm:prSet presAssocID="{4A317982-0208-4158-A84F-B8040450691D}" presName="item2" presStyleLbl="node1" presStyleIdx="1" presStyleCnt="3" custLinFactNeighborY="-23136">
        <dgm:presLayoutVars>
          <dgm:bulletEnabled val="1"/>
        </dgm:presLayoutVars>
      </dgm:prSet>
      <dgm:spPr/>
    </dgm:pt>
    <dgm:pt modelId="{FAF651B6-B19C-4248-839F-CAA32F37562B}" type="pres">
      <dgm:prSet presAssocID="{65E7DD1B-D40A-4DF3-841D-C6C19E5EC44C}" presName="item3" presStyleLbl="node1" presStyleIdx="2" presStyleCnt="3" custLinFactNeighborY="8676">
        <dgm:presLayoutVars>
          <dgm:bulletEnabled val="1"/>
        </dgm:presLayoutVars>
      </dgm:prSet>
      <dgm:spPr/>
    </dgm:pt>
    <dgm:pt modelId="{3E0513B9-3271-4322-9EDB-26E0CAE3F61F}" type="pres">
      <dgm:prSet presAssocID="{134BB0AE-ED2A-4726-A520-E190E8F7ECE8}" presName="funnel" presStyleLbl="trAlignAcc1" presStyleIdx="0" presStyleCnt="1" custLinFactNeighborX="-302" custLinFactNeighborY="-312"/>
      <dgm:spPr>
        <a:ln w="22225"/>
      </dgm:spPr>
    </dgm:pt>
  </dgm:ptLst>
  <dgm:cxnLst>
    <dgm:cxn modelId="{1C1AAA07-446F-4C9F-9DEC-12F7782326CB}" type="presOf" srcId="{4B52285A-99C7-40BF-A0FA-EF3767E3723E}" destId="{FAF651B6-B19C-4248-839F-CAA32F37562B}" srcOrd="0" destOrd="0" presId="urn:microsoft.com/office/officeart/2005/8/layout/funnel1"/>
    <dgm:cxn modelId="{80B85913-87F4-47BC-9589-316987D02604}" type="presOf" srcId="{134BB0AE-ED2A-4726-A520-E190E8F7ECE8}" destId="{21FFC3D6-3237-4ABF-AA2E-8B039F8A0208}" srcOrd="0" destOrd="0" presId="urn:microsoft.com/office/officeart/2005/8/layout/funnel1"/>
    <dgm:cxn modelId="{50E2F71C-4645-48C6-AF6A-FCB9BE3B729C}" srcId="{134BB0AE-ED2A-4726-A520-E190E8F7ECE8}" destId="{65E7DD1B-D40A-4DF3-841D-C6C19E5EC44C}" srcOrd="3" destOrd="0" parTransId="{8677C0C3-F4B7-4F6A-9E22-F63A521C3240}" sibTransId="{752A9DAE-387E-415E-8508-CCB8A0A264DF}"/>
    <dgm:cxn modelId="{3235CA27-03F5-433B-AB10-96AFC36FDAC6}" srcId="{134BB0AE-ED2A-4726-A520-E190E8F7ECE8}" destId="{4A317982-0208-4158-A84F-B8040450691D}" srcOrd="2" destOrd="0" parTransId="{4C1942B8-55B4-45E8-9DAF-18A54EF247F2}" sibTransId="{AA4C5539-8DC1-4E8F-BCB5-8065DDA2B5C7}"/>
    <dgm:cxn modelId="{9610C667-6544-486C-8244-452462655A1B}" type="presOf" srcId="{4A317982-0208-4158-A84F-B8040450691D}" destId="{41A37CFB-CA1D-4557-AB8F-2C76574E9C71}" srcOrd="0" destOrd="0" presId="urn:microsoft.com/office/officeart/2005/8/layout/funnel1"/>
    <dgm:cxn modelId="{435D6C93-D5E3-41FF-A8DF-4BC909116FF6}" type="presOf" srcId="{1CFCD5AA-3C61-451B-9F5D-997A0B3030E5}" destId="{197E1004-AD0D-4689-BE24-74E746AA8AF7}" srcOrd="0" destOrd="0" presId="urn:microsoft.com/office/officeart/2005/8/layout/funnel1"/>
    <dgm:cxn modelId="{A78B34A5-5F95-4792-AADD-7FB71CA40896}" type="presOf" srcId="{65E7DD1B-D40A-4DF3-841D-C6C19E5EC44C}" destId="{8EA9176F-5339-48FC-B9B8-4FADDF64C468}" srcOrd="0" destOrd="0" presId="urn:microsoft.com/office/officeart/2005/8/layout/funnel1"/>
    <dgm:cxn modelId="{E50A4BB3-48F0-448E-B5C8-263062180A03}" srcId="{134BB0AE-ED2A-4726-A520-E190E8F7ECE8}" destId="{1CFCD5AA-3C61-451B-9F5D-997A0B3030E5}" srcOrd="1" destOrd="0" parTransId="{C458E774-8EC6-42C8-9F05-1580198EF3EA}" sibTransId="{3FE93858-5BFE-4A3E-98C8-451B7BAA0737}"/>
    <dgm:cxn modelId="{32AD65CA-C3CF-4E6A-A422-C8C8BC3356EE}" srcId="{134BB0AE-ED2A-4726-A520-E190E8F7ECE8}" destId="{4B52285A-99C7-40BF-A0FA-EF3767E3723E}" srcOrd="0" destOrd="0" parTransId="{7018AA46-8D7A-4793-AC9E-50503C659522}" sibTransId="{EBA74E1B-17CD-4A50-B893-7A58EF5691F9}"/>
    <dgm:cxn modelId="{F5D78CAF-7B50-4136-AFDA-E2159FD233B9}" type="presParOf" srcId="{21FFC3D6-3237-4ABF-AA2E-8B039F8A0208}" destId="{DA33A7F4-C585-4776-9364-A26F2E445734}" srcOrd="0" destOrd="0" presId="urn:microsoft.com/office/officeart/2005/8/layout/funnel1"/>
    <dgm:cxn modelId="{1E610C1C-8B27-4BB6-85AD-7F6CF2C10EA0}" type="presParOf" srcId="{21FFC3D6-3237-4ABF-AA2E-8B039F8A0208}" destId="{78C3BA30-308D-47AF-BDC7-9BED069C0350}" srcOrd="1" destOrd="0" presId="urn:microsoft.com/office/officeart/2005/8/layout/funnel1"/>
    <dgm:cxn modelId="{E3D62CE3-4E86-4A09-86C1-EBFABD0FDE6F}" type="presParOf" srcId="{21FFC3D6-3237-4ABF-AA2E-8B039F8A0208}" destId="{8EA9176F-5339-48FC-B9B8-4FADDF64C468}" srcOrd="2" destOrd="0" presId="urn:microsoft.com/office/officeart/2005/8/layout/funnel1"/>
    <dgm:cxn modelId="{BA744A94-C91E-49F5-B2ED-D9A8673EE261}" type="presParOf" srcId="{21FFC3D6-3237-4ABF-AA2E-8B039F8A0208}" destId="{41A37CFB-CA1D-4557-AB8F-2C76574E9C71}" srcOrd="3" destOrd="0" presId="urn:microsoft.com/office/officeart/2005/8/layout/funnel1"/>
    <dgm:cxn modelId="{AC3C21B0-7B79-4F1F-9DFB-A41CCBB69B4A}" type="presParOf" srcId="{21FFC3D6-3237-4ABF-AA2E-8B039F8A0208}" destId="{197E1004-AD0D-4689-BE24-74E746AA8AF7}" srcOrd="4" destOrd="0" presId="urn:microsoft.com/office/officeart/2005/8/layout/funnel1"/>
    <dgm:cxn modelId="{7E0C5FE8-A593-4572-9F9C-7CFC1CEBE018}" type="presParOf" srcId="{21FFC3D6-3237-4ABF-AA2E-8B039F8A0208}" destId="{FAF651B6-B19C-4248-839F-CAA32F37562B}" srcOrd="5" destOrd="0" presId="urn:microsoft.com/office/officeart/2005/8/layout/funnel1"/>
    <dgm:cxn modelId="{3A66FDFA-1B68-4668-82C2-C17EFDBC0FF9}" type="presParOf" srcId="{21FFC3D6-3237-4ABF-AA2E-8B039F8A0208}" destId="{3E0513B9-3271-4322-9EDB-26E0CAE3F61F}" srcOrd="6" destOrd="0" presId="urn:microsoft.com/office/officeart/2005/8/layout/funnel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b="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>
            <a:lnSpc>
              <a:spcPct val="100000"/>
            </a:lnSpc>
          </a:pPr>
          <a:r>
            <a:rPr lang="en-US" sz="2200" b="1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b="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>
            <a:lnSpc>
              <a:spcPct val="100000"/>
            </a:lnSpc>
          </a:pPr>
          <a:r>
            <a:rPr lang="en-US" sz="2200" b="1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/>
      <dgm:spPr/>
      <dgm:t>
        <a:bodyPr/>
        <a:lstStyle/>
        <a:p>
          <a:r>
            <a:rPr lang="en-US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Transition to </a:t>
          </a:r>
          <a:r>
            <a:rPr lang="en-US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cloud</a:t>
          </a:r>
          <a:r>
            <a: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infrastructure, revenues</a:t>
          </a:r>
          <a:endParaRPr lang="en-US" b="1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 custT="1"/>
      <dgm:spPr/>
      <dgm:t>
        <a:bodyPr/>
        <a:lstStyle/>
        <a:p>
          <a:pPr>
            <a:lnSpc>
              <a:spcPct val="100000"/>
            </a:lnSpc>
          </a:pPr>
          <a:r>
            <a:rPr lang="en-US" sz="2200" b="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>
            <a:lnSpc>
              <a:spcPct val="100000"/>
            </a:lnSpc>
          </a:pPr>
          <a:r>
            <a:rPr lang="en-US" sz="2200" b="1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/>
      <dgm:spPr/>
      <dgm:t>
        <a:bodyPr/>
        <a:lstStyle/>
        <a:p>
          <a:r>
            <a:rPr lang="en-US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Transition to </a:t>
          </a:r>
          <a:r>
            <a:rPr lang="en-US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cloud</a:t>
          </a:r>
          <a:r>
            <a:rPr lang="en-US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infrastructure, revenues</a:t>
          </a: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346ED1-0B5D-4CA5-9E87-17A390AFC20B}" type="doc">
      <dgm:prSet loTypeId="urn:microsoft.com/office/officeart/2005/8/layout/chevronAccent+Icon" loCatId="process" qsTypeId="urn:microsoft.com/office/officeart/2005/8/quickstyle/simple1" qsCatId="simple" csTypeId="urn:microsoft.com/office/officeart/2005/8/colors/accent1_2" csCatId="accent1" phldr="1"/>
      <dgm:spPr/>
    </dgm:pt>
    <dgm:pt modelId="{318DBEEE-A75A-422A-A3AB-384DCCE5EDA9}">
      <dgm:prSet phldrT="[Text]" custT="1"/>
      <dgm:spPr/>
      <dgm:t>
        <a:bodyPr/>
        <a:lstStyle/>
        <a:p>
          <a:r>
            <a: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Full</a:t>
          </a:r>
          <a:r>
            <a:rPr lang="en-US" sz="2200" b="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automatization ensuring business </a:t>
          </a:r>
          <a:r>
            <a:rPr lang="en-US" sz="2200" b="1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scalability</a:t>
          </a:r>
          <a:endParaRPr lang="en-GB" sz="2200" b="1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B64F075C-F537-49E2-A614-C11B6A7D15BB}" type="parTrans" cxnId="{A2B8A62D-D3AD-46D1-93FF-A8986A169D20}">
      <dgm:prSet/>
      <dgm:spPr/>
      <dgm:t>
        <a:bodyPr/>
        <a:lstStyle/>
        <a:p>
          <a:endParaRPr lang="en-GB"/>
        </a:p>
      </dgm:t>
    </dgm:pt>
    <dgm:pt modelId="{2BFD8F35-428D-4972-8DCA-AE869AB75731}" type="sibTrans" cxnId="{A2B8A62D-D3AD-46D1-93FF-A8986A169D20}">
      <dgm:prSet/>
      <dgm:spPr/>
      <dgm:t>
        <a:bodyPr/>
        <a:lstStyle/>
        <a:p>
          <a:endParaRPr lang="en-GB"/>
        </a:p>
      </dgm:t>
    </dgm:pt>
    <dgm:pt modelId="{4AA5E721-66A1-4775-BC3C-1B562B069698}" type="pres">
      <dgm:prSet presAssocID="{D0346ED1-0B5D-4CA5-9E87-17A390AFC20B}" presName="Name0" presStyleCnt="0">
        <dgm:presLayoutVars>
          <dgm:dir/>
          <dgm:resizeHandles val="exact"/>
        </dgm:presLayoutVars>
      </dgm:prSet>
      <dgm:spPr/>
    </dgm:pt>
    <dgm:pt modelId="{2158C4EC-A7F4-4120-B795-61488EF0038B}" type="pres">
      <dgm:prSet presAssocID="{318DBEEE-A75A-422A-A3AB-384DCCE5EDA9}" presName="composite" presStyleCnt="0"/>
      <dgm:spPr/>
    </dgm:pt>
    <dgm:pt modelId="{ED50D75A-07CC-4F5C-9BBD-44444D446EA8}" type="pres">
      <dgm:prSet presAssocID="{318DBEEE-A75A-422A-A3AB-384DCCE5EDA9}" presName="bgChev" presStyleLbl="node1" presStyleIdx="0" presStyleCnt="1" custLinFactNeighborX="-1841"/>
      <dgm:spPr/>
    </dgm:pt>
    <dgm:pt modelId="{A3086C67-231E-4B8D-946B-3E1DD1404261}" type="pres">
      <dgm:prSet presAssocID="{318DBEEE-A75A-422A-A3AB-384DCCE5EDA9}" presName="txNode" presStyleLbl="fgAcc1" presStyleIdx="0" presStyleCnt="1" custScaleX="93061" custScaleY="85680" custLinFactNeighborX="-3560">
        <dgm:presLayoutVars>
          <dgm:bulletEnabled val="1"/>
        </dgm:presLayoutVars>
      </dgm:prSet>
      <dgm:spPr/>
    </dgm:pt>
  </dgm:ptLst>
  <dgm:cxnLst>
    <dgm:cxn modelId="{A2B8A62D-D3AD-46D1-93FF-A8986A169D20}" srcId="{D0346ED1-0B5D-4CA5-9E87-17A390AFC20B}" destId="{318DBEEE-A75A-422A-A3AB-384DCCE5EDA9}" srcOrd="0" destOrd="0" parTransId="{B64F075C-F537-49E2-A614-C11B6A7D15BB}" sibTransId="{2BFD8F35-428D-4972-8DCA-AE869AB75731}"/>
    <dgm:cxn modelId="{0D257840-98C8-4BB4-AE3C-A5599CCDC653}" type="presOf" srcId="{D0346ED1-0B5D-4CA5-9E87-17A390AFC20B}" destId="{4AA5E721-66A1-4775-BC3C-1B562B069698}" srcOrd="0" destOrd="0" presId="urn:microsoft.com/office/officeart/2005/8/layout/chevronAccent+Icon"/>
    <dgm:cxn modelId="{60B2B549-2904-4B9D-B9C5-E9CBAFA117E5}" type="presOf" srcId="{318DBEEE-A75A-422A-A3AB-384DCCE5EDA9}" destId="{A3086C67-231E-4B8D-946B-3E1DD1404261}" srcOrd="0" destOrd="0" presId="urn:microsoft.com/office/officeart/2005/8/layout/chevronAccent+Icon"/>
    <dgm:cxn modelId="{288E2D0E-9E87-429D-BA06-7DB617A1907F}" type="presParOf" srcId="{4AA5E721-66A1-4775-BC3C-1B562B069698}" destId="{2158C4EC-A7F4-4120-B795-61488EF0038B}" srcOrd="0" destOrd="0" presId="urn:microsoft.com/office/officeart/2005/8/layout/chevronAccent+Icon"/>
    <dgm:cxn modelId="{501F429F-D4D9-49B4-B5F7-F449CECFB169}" type="presParOf" srcId="{2158C4EC-A7F4-4120-B795-61488EF0038B}" destId="{ED50D75A-07CC-4F5C-9BBD-44444D446EA8}" srcOrd="0" destOrd="0" presId="urn:microsoft.com/office/officeart/2005/8/layout/chevronAccent+Icon"/>
    <dgm:cxn modelId="{FB2B6795-E59E-44AE-810A-D115E8A81933}" type="presParOf" srcId="{2158C4EC-A7F4-4120-B795-61488EF0038B}" destId="{A3086C67-231E-4B8D-946B-3E1DD1404261}" srcOrd="1" destOrd="0" presId="urn:microsoft.com/office/officeart/2005/8/layout/chevronAccent+Icon"/>
  </dgm:cxnLst>
  <dgm:bg/>
  <dgm:whole/>
  <dgm:extLst>
    <a:ext uri="http://schemas.microsoft.com/office/drawing/2008/diagram">
      <dsp:dataModelExt xmlns:dsp="http://schemas.microsoft.com/office/drawing/2008/diagram" relId="rId1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33A7F4-C585-4776-9364-A26F2E445734}">
      <dsp:nvSpPr>
        <dsp:cNvPr id="0" name=""/>
        <dsp:cNvSpPr/>
      </dsp:nvSpPr>
      <dsp:spPr>
        <a:xfrm>
          <a:off x="1872826" y="220133"/>
          <a:ext cx="4368800" cy="1517226"/>
        </a:xfrm>
        <a:prstGeom prst="ellipse">
          <a:avLst/>
        </a:prstGeom>
        <a:solidFill>
          <a:schemeClr val="accent1">
            <a:tint val="50000"/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8C3BA30-308D-47AF-BDC7-9BED069C0350}">
      <dsp:nvSpPr>
        <dsp:cNvPr id="0" name=""/>
        <dsp:cNvSpPr/>
      </dsp:nvSpPr>
      <dsp:spPr>
        <a:xfrm>
          <a:off x="3640666" y="3935306"/>
          <a:ext cx="846666" cy="541866"/>
        </a:xfrm>
        <a:prstGeom prst="downArrow">
          <a:avLst/>
        </a:prstGeom>
        <a:solidFill>
          <a:schemeClr val="accent1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A9176F-5339-48FC-B9B8-4FADDF64C468}">
      <dsp:nvSpPr>
        <dsp:cNvPr id="0" name=""/>
        <dsp:cNvSpPr/>
      </dsp:nvSpPr>
      <dsp:spPr>
        <a:xfrm>
          <a:off x="2031999" y="4402666"/>
          <a:ext cx="4064000" cy="1016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696" tIns="234696" rIns="234696" bIns="234696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300" kern="1200" dirty="0">
              <a:latin typeface="Arial" panose="020B0604020202020204" pitchFamily="34" charset="0"/>
              <a:cs typeface="Arial" panose="020B0604020202020204" pitchFamily="34" charset="0"/>
            </a:rPr>
            <a:t>Reliable monitoring</a:t>
          </a:r>
          <a:endParaRPr lang="en-GB" sz="3300" kern="1200" dirty="0"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2031999" y="4402666"/>
        <a:ext cx="4064000" cy="1016000"/>
      </dsp:txXfrm>
    </dsp:sp>
    <dsp:sp modelId="{41A37CFB-CA1D-4557-AB8F-2C76574E9C71}">
      <dsp:nvSpPr>
        <dsp:cNvPr id="0" name=""/>
        <dsp:cNvSpPr/>
      </dsp:nvSpPr>
      <dsp:spPr>
        <a:xfrm>
          <a:off x="3461173" y="1854538"/>
          <a:ext cx="1524000" cy="1524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Modelling</a:t>
          </a:r>
          <a:endParaRPr lang="en-GB" sz="1900" kern="1200" dirty="0"/>
        </a:p>
      </dsp:txBody>
      <dsp:txXfrm>
        <a:off x="3684358" y="2077723"/>
        <a:ext cx="1077630" cy="1077630"/>
      </dsp:txXfrm>
    </dsp:sp>
    <dsp:sp modelId="{197E1004-AD0D-4689-BE24-74E746AA8AF7}">
      <dsp:nvSpPr>
        <dsp:cNvPr id="0" name=""/>
        <dsp:cNvSpPr/>
      </dsp:nvSpPr>
      <dsp:spPr>
        <a:xfrm>
          <a:off x="2370666" y="358607"/>
          <a:ext cx="1524000" cy="1524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Satellite data</a:t>
          </a:r>
          <a:endParaRPr lang="en-GB" sz="1900" kern="1200" dirty="0"/>
        </a:p>
      </dsp:txBody>
      <dsp:txXfrm>
        <a:off x="2593851" y="581792"/>
        <a:ext cx="1077630" cy="1077630"/>
      </dsp:txXfrm>
    </dsp:sp>
    <dsp:sp modelId="{FAF651B6-B19C-4248-839F-CAA32F37562B}">
      <dsp:nvSpPr>
        <dsp:cNvPr id="0" name=""/>
        <dsp:cNvSpPr/>
      </dsp:nvSpPr>
      <dsp:spPr>
        <a:xfrm>
          <a:off x="3928533" y="474952"/>
          <a:ext cx="1524000" cy="15240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4130" tIns="24130" rIns="24130" bIns="24130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i="1" kern="1200" dirty="0"/>
            <a:t>In-situ</a:t>
          </a:r>
        </a:p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GB" sz="1900" i="0" kern="1200" dirty="0"/>
            <a:t>database</a:t>
          </a:r>
        </a:p>
      </dsp:txBody>
      <dsp:txXfrm>
        <a:off x="4151718" y="698137"/>
        <a:ext cx="1077630" cy="1077630"/>
      </dsp:txXfrm>
    </dsp:sp>
    <dsp:sp modelId="{3E0513B9-3271-4322-9EDB-26E0CAE3F61F}">
      <dsp:nvSpPr>
        <dsp:cNvPr id="0" name=""/>
        <dsp:cNvSpPr/>
      </dsp:nvSpPr>
      <dsp:spPr>
        <a:xfrm>
          <a:off x="1679014" y="22032"/>
          <a:ext cx="4741333" cy="3793066"/>
        </a:xfrm>
        <a:prstGeom prst="funnel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 w="22225" cap="flat" cmpd="sng" algn="ctr">
          <a:solidFill>
            <a:scrgbClr r="0" g="0" b="0"/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52379" y="553996"/>
          <a:ext cx="3575631" cy="13801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110640" y="997867"/>
          <a:ext cx="2809904" cy="1182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kern="1200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sp:txBody>
      <dsp:txXfrm>
        <a:off x="1145276" y="1032503"/>
        <a:ext cx="2740632" cy="111327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52379" y="553996"/>
          <a:ext cx="3575631" cy="13801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110640" y="997867"/>
          <a:ext cx="2809904" cy="1182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kern="1200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sp:txBody>
      <dsp:txXfrm>
        <a:off x="1145276" y="1032503"/>
        <a:ext cx="2740632" cy="1113278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52379" y="553996"/>
          <a:ext cx="3575631" cy="13801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110640" y="997867"/>
          <a:ext cx="2809904" cy="1182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Transition to </a:t>
          </a:r>
          <a:r>
            <a:rPr lang="en-US" sz="20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cloud</a:t>
          </a:r>
          <a:r>
            <a:rPr lang="en-US" sz="20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infrastructure, revenues</a:t>
          </a:r>
          <a:endParaRPr lang="en-US" sz="2000" b="1" kern="1200" dirty="0">
            <a:solidFill>
              <a:schemeClr val="tx1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145276" y="1032503"/>
        <a:ext cx="2740632" cy="1113278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52379" y="553996"/>
          <a:ext cx="3575631" cy="13801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110640" y="997867"/>
          <a:ext cx="2809904" cy="1182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0" kern="1200" dirty="0">
              <a:solidFill>
                <a:schemeClr val="tx1"/>
              </a:solidFill>
              <a:latin typeface="Arial Nova" panose="020B0504020202020204" pitchFamily="34" charset="0"/>
              <a:cs typeface="Arial" panose="020B0604020202020204" pitchFamily="34" charset="0"/>
            </a:rPr>
            <a:t>Local analysis</a:t>
          </a:r>
        </a:p>
        <a:p>
          <a:pPr marL="0" lvl="0" indent="0" algn="ctr" defTabSz="9779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accent6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rPr>
            <a:t>First clients</a:t>
          </a:r>
          <a:endParaRPr lang="en-GB" sz="2200" b="1" kern="1200" dirty="0">
            <a:solidFill>
              <a:schemeClr val="accent6">
                <a:lumMod val="75000"/>
              </a:schemeClr>
            </a:solidFill>
            <a:latin typeface="Arial Nova" panose="020B0504020202020204" pitchFamily="34" charset="0"/>
            <a:cs typeface="Arial" panose="020B0604020202020204" pitchFamily="34" charset="0"/>
          </a:endParaRPr>
        </a:p>
      </dsp:txBody>
      <dsp:txXfrm>
        <a:off x="1145276" y="1032503"/>
        <a:ext cx="2740632" cy="11132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52379" y="553996"/>
          <a:ext cx="3575631" cy="1380193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110640" y="997867"/>
          <a:ext cx="2809904" cy="118255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b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Transition to </a:t>
          </a:r>
          <a:r>
            <a:rPr lang="en-US" sz="20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cloud</a:t>
          </a:r>
          <a:r>
            <a:rPr lang="en-US" sz="2000" b="1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</a:t>
          </a:r>
          <a:r>
            <a:rPr lang="en-US" sz="20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infrastructure, revenues</a:t>
          </a:r>
        </a:p>
      </dsp:txBody>
      <dsp:txXfrm>
        <a:off x="1145276" y="1032503"/>
        <a:ext cx="2740632" cy="111327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50D75A-07CC-4F5C-9BBD-44444D446EA8}">
      <dsp:nvSpPr>
        <dsp:cNvPr id="0" name=""/>
        <dsp:cNvSpPr/>
      </dsp:nvSpPr>
      <dsp:spPr>
        <a:xfrm>
          <a:off x="0" y="554790"/>
          <a:ext cx="3572139" cy="1378845"/>
        </a:xfrm>
        <a:prstGeom prst="chevron">
          <a:avLst>
            <a:gd name="adj" fmla="val 4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086C67-231E-4B8D-946B-3E1DD1404261}">
      <dsp:nvSpPr>
        <dsp:cNvPr id="0" name=""/>
        <dsp:cNvSpPr/>
      </dsp:nvSpPr>
      <dsp:spPr>
        <a:xfrm>
          <a:off x="1004108" y="998227"/>
          <a:ext cx="2807160" cy="1181395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6464" tIns="156464" rIns="156464" bIns="156464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Full</a:t>
          </a:r>
          <a:r>
            <a:rPr lang="en-US" sz="2200" b="0" kern="12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rPr>
            <a:t> automatization ensuring business </a:t>
          </a:r>
          <a:r>
            <a:rPr lang="en-US" sz="2200" b="1" kern="1200" dirty="0">
              <a:solidFill>
                <a:schemeClr val="accent6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rPr>
            <a:t>scalability</a:t>
          </a:r>
          <a:endParaRPr lang="en-GB" sz="2200" b="1" kern="1200" dirty="0">
            <a:solidFill>
              <a:schemeClr val="accent6">
                <a:lumMod val="75000"/>
              </a:schemeClr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1038710" y="1032829"/>
        <a:ext cx="2737956" cy="11121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funnel1">
  <dgm:title val=""/>
  <dgm:desc val=""/>
  <dgm:catLst>
    <dgm:cat type="relationship" pri="2000"/>
    <dgm:cat type="process" pri="2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4"/>
      <dgm:resizeHandles val="exact"/>
    </dgm:varLst>
    <dgm:alg type="composite">
      <dgm:param type="ar" val="1.25"/>
    </dgm:alg>
    <dgm:shape xmlns:r="http://schemas.openxmlformats.org/officeDocument/2006/relationships" r:blip="">
      <dgm:adjLst/>
    </dgm:shape>
    <dgm:presOf/>
    <dgm:choose name="Name1">
      <dgm:if name="Name2" axis="ch" ptType="node" func="cnt" op="equ" val="2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w" for="ch" forName="item1" refType="w" fact="0.35"/>
          <dgm:constr type="h" for="ch" forName="item1" refType="w" fact="0.35"/>
          <dgm:constr type="t" for="ch" forName="item1" refType="h" fact="0.05"/>
          <dgm:constr type="l" for="ch" forName="item1" refType="w" fact="0.125"/>
          <dgm:constr type="primFontSz" for="ch" forName="item1" op="equ" val="65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if>
      <dgm:else name="Name3">
        <dgm:constrLst>
          <dgm:constr type="w" for="ch" forName="ellipse" refType="w" fact="0.645"/>
          <dgm:constr type="h" for="ch" forName="ellipse" refType="h" fact="0.28"/>
          <dgm:constr type="t" for="ch" forName="ellipse" refType="w" fact="0.0275"/>
          <dgm:constr type="l" for="ch" forName="ellipse" refType="w" fact="0.0265"/>
          <dgm:constr type="w" for="ch" forName="arrow1" refType="w" fact="0.125"/>
          <dgm:constr type="h" for="ch" forName="arrow1" refType="h" fact="0.1"/>
          <dgm:constr type="t" for="ch" forName="arrow1" refType="h" fact="0.72"/>
          <dgm:constr type="l" for="ch" forName="arrow1" refType="w" fact="0.2875"/>
          <dgm:constr type="w" for="ch" forName="rectangle" refType="w" fact="0.6"/>
          <dgm:constr type="h" for="ch" forName="rectangle" refType="w" refFor="ch" refForName="rectangle" fact="0.25"/>
          <dgm:constr type="t" for="ch" forName="rectangle" refType="h" fact="0.8"/>
          <dgm:constr type="l" for="ch" forName="rectangle" refType="w" fact="0.05"/>
          <dgm:constr type="primFontSz" for="ch" forName="rectangle" val="65"/>
          <dgm:constr type="w" for="ch" forName="item1" refType="w" fact="0.225"/>
          <dgm:constr type="h" for="ch" forName="item1" refType="w" fact="0.225"/>
          <dgm:constr type="t" for="ch" forName="item1" refType="h" fact="0.336"/>
          <dgm:constr type="l" for="ch" forName="item1" refType="w" fact="0.261"/>
          <dgm:constr type="primFontSz" for="ch" forName="item1" val="65"/>
          <dgm:constr type="w" for="ch" forName="item2" refType="w" fact="0.225"/>
          <dgm:constr type="h" for="ch" forName="item2" refType="w" fact="0.225"/>
          <dgm:constr type="t" for="ch" forName="item2" refType="h" fact="0.125"/>
          <dgm:constr type="l" for="ch" forName="item2" refType="w" fact="0.1"/>
          <dgm:constr type="primFontSz" for="ch" forName="item2" refType="primFontSz" refFor="ch" refForName="item1" op="equ"/>
          <dgm:constr type="w" for="ch" forName="item3" refType="w" fact="0.225"/>
          <dgm:constr type="h" for="ch" forName="item3" refType="w" fact="0.225"/>
          <dgm:constr type="t" for="ch" forName="item3" refType="h" fact="0.057"/>
          <dgm:constr type="l" for="ch" forName="item3" refType="w" fact="0.33"/>
          <dgm:constr type="primFontSz" for="ch" forName="item3" refType="primFontSz" refFor="ch" refForName="item1" op="equ"/>
          <dgm:constr type="w" for="ch" forName="funnel" refType="w" fact="0.7"/>
          <dgm:constr type="h" for="ch" forName="funnel" refType="h" fact="0.7"/>
          <dgm:constr type="t" for="ch" forName="funnel"/>
          <dgm:constr type="l" for="ch" forName="funnel"/>
        </dgm:constrLst>
      </dgm:else>
    </dgm:choose>
    <dgm:ruleLst/>
    <dgm:choose name="Name4">
      <dgm:if name="Name5" axis="ch" ptType="node" func="cnt" op="gte" val="1">
        <dgm:layoutNode name="ellipse" styleLbl="trBgShp">
          <dgm:alg type="sp"/>
          <dgm:shape xmlns:r="http://schemas.openxmlformats.org/officeDocument/2006/relationships" type="ellipse" r:blip="">
            <dgm:adjLst/>
          </dgm:shape>
          <dgm:presOf/>
          <dgm:constrLst/>
          <dgm:ruleLst/>
        </dgm:layoutNode>
        <dgm:layoutNode name="arrow1" styleLbl="fgShp">
          <dgm:alg type="sp"/>
          <dgm:shape xmlns:r="http://schemas.openxmlformats.org/officeDocument/2006/relationships" type="downArrow" r:blip="">
            <dgm:adjLst/>
          </dgm:shape>
          <dgm:presOf/>
          <dgm:constrLst/>
          <dgm:ruleLst/>
        </dgm:layoutNode>
        <dgm:layoutNode name="rectangle" styleLbl="revTx">
          <dgm:varLst>
            <dgm:bulletEnabled val="1"/>
          </dgm:varLst>
          <dgm:alg type="tx">
            <dgm:param type="txAnchorHorzCh" val="ctr"/>
          </dgm:alg>
          <dgm:shape xmlns:r="http://schemas.openxmlformats.org/officeDocument/2006/relationships" type="rect" r:blip="">
            <dgm:adjLst/>
          </dgm:shape>
          <dgm:choose name="Name6">
            <dgm:if name="Name7" axis="ch" ptType="node" func="cnt" op="equ" val="1">
              <dgm:presOf axis="ch desOrSelf" ptType="node node" st="1 1" cnt="1 0"/>
            </dgm:if>
            <dgm:if name="Name8" axis="ch" ptType="node" func="cnt" op="equ" val="2">
              <dgm:presOf axis="ch desOrSelf" ptType="node node" st="2 1" cnt="1 0"/>
            </dgm:if>
            <dgm:if name="Name9" axis="ch" ptType="node" func="cnt" op="equ" val="3">
              <dgm:presOf axis="ch desOrSelf" ptType="node node" st="3 1" cnt="1 0"/>
            </dgm:if>
            <dgm:else name="Name10">
              <dgm:presOf axis="ch desOrSelf" ptType="node node" st="4 1" cnt="1 0"/>
            </dgm:else>
          </dgm:choose>
          <dgm:constrLst/>
          <dgm:ruleLst>
            <dgm:rule type="primFontSz" val="5" fact="NaN" max="NaN"/>
          </dgm:ruleLst>
        </dgm:layoutNode>
        <dgm:forEach name="Name11" axis="ch" ptType="node" st="2" cnt="1">
          <dgm:layoutNode name="item1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2">
              <dgm:if name="Name13" axis="root ch" ptType="all node" func="cnt" op="equ" val="1">
                <dgm:presOf/>
              </dgm:if>
              <dgm:if name="Name14" axis="root ch" ptType="all node" func="cnt" op="equ" val="2">
                <dgm:presOf axis="root ch desOrSelf" ptType="all node node" st="1 1 1" cnt="0 1 0"/>
              </dgm:if>
              <dgm:if name="Name15" axis="root ch" ptType="all node" func="cnt" op="equ" val="3">
                <dgm:presOf axis="root ch desOrSelf" ptType="all node node" st="1 2 1" cnt="0 1 0"/>
              </dgm:if>
              <dgm:else name="Name16">
                <dgm:presOf axis="root ch desOrSelf" ptType="all node node" st="1 3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17" axis="ch" ptType="node" st="3" cnt="1">
          <dgm:layoutNode name="item2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18">
              <dgm:if name="Name19" axis="root ch" ptType="all node" func="cnt" op="equ" val="1">
                <dgm:presOf/>
              </dgm:if>
              <dgm:if name="Name20" axis="root ch" ptType="all node" func="cnt" op="equ" val="2">
                <dgm:presOf/>
              </dgm:if>
              <dgm:if name="Name21" axis="root ch" ptType="all node" func="cnt" op="equ" val="3">
                <dgm:presOf axis="root ch desOrSelf" ptType="all node node" st="1 1 1" cnt="0 1 0"/>
              </dgm:if>
              <dgm:else name="Name22">
                <dgm:presOf axis="root ch desOrSelf" ptType="all node node" st="1 2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forEach name="Name23" axis="ch" ptType="node" st="4" cnt="1">
          <dgm:layoutNode name="item3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4">
              <dgm:if name="Name25" axis="root ch" ptType="all node" func="cnt" op="equ" val="1">
                <dgm:presOf/>
              </dgm:if>
              <dgm:if name="Name26" axis="root ch" ptType="all node" func="cnt" op="equ" val="2">
                <dgm:presOf/>
              </dgm:if>
              <dgm:if name="Name27" axis="root ch" ptType="all node" func="cnt" op="equ" val="3">
                <dgm:presOf/>
              </dgm:if>
              <dgm:else name="Name28">
                <dgm:presOf axis="root ch desOrSelf" ptType="all node node" st="1 1 1" cnt="0 1 0"/>
              </dgm:else>
            </dgm:choose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  <dgm:layoutNode name="funnel" styleLbl="trAlignAcc1">
          <dgm:alg type="sp"/>
          <dgm:shape xmlns:r="http://schemas.openxmlformats.org/officeDocument/2006/relationships" type="funnel" r:blip="">
            <dgm:adjLst/>
          </dgm:shape>
          <dgm:presOf/>
          <dgm:constrLst/>
          <dgm:ruleLst/>
        </dgm:layoutNode>
      </dgm:if>
      <dgm:else name="Name29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Accent+Icon">
  <dgm:title val="Chevron Accent Process"/>
  <dgm:desc val="Use to show sequential steps in a task, process, or workflow, or to emphasize movement or direction. Works best with minimal Level 1 and Level 2 text."/>
  <dgm:catLst>
    <dgm:cat type="process" pri="9500"/>
    <dgm:cat type="officeonline" pri="2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primFontSz" for="des" forName="txNode" op="equ" val="65"/>
      <dgm:constr type="w" for="ch" forName="compositeSpace" refType="w" refFor="ch" refForName="composite" fact="0.028"/>
    </dgm:constrLst>
    <dgm:ruleLst/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l" for="ch" forName="bgChev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 refType="w" fact="0.24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if>
          <dgm:else name="Name7">
            <dgm:constrLst>
              <dgm:constr type="l" for="ch" forName="bgChev" refType="w" fact="0.1"/>
              <dgm:constr type="w" for="ch" forName="bgChev" refType="w" fact="0.9"/>
              <dgm:constr type="t" for="ch" forName="bgChev"/>
              <dgm:constr type="h" for="ch" forName="bgChev" refType="w" refFor="ch" refForName="bgChev" fact="0.386"/>
              <dgm:constr type="l" for="ch" forName="txNode"/>
              <dgm:constr type="w" for="ch" forName="txNode" refType="w" fact="0.76"/>
              <dgm:constr type="t" for="ch" forName="txNode" refType="h" refFor="ch" refForName="bgChev" fact="0.25"/>
              <dgm:constr type="h" for="ch" forName="txNode" refType="h" refFor="ch" refForName="bgChev"/>
            </dgm:constrLst>
          </dgm:else>
        </dgm:choose>
        <dgm:ruleLst/>
        <dgm:layoutNode name="bgChev" styleLbl="node1">
          <dgm:alg type="sp"/>
          <dgm:choose name="Name8">
            <dgm:if name="Name9" func="var" arg="dir" op="equ" val="norm">
              <dgm:shape xmlns:r="http://schemas.openxmlformats.org/officeDocument/2006/relationships" type="chevron" r:blip="">
                <dgm:adjLst>
                  <dgm:adj idx="1" val="0.4"/>
                </dgm:adjLst>
              </dgm:shape>
            </dgm:if>
            <dgm:else name="Name10">
              <dgm:shape xmlns:r="http://schemas.openxmlformats.org/officeDocument/2006/relationships" rot="180" type="chevron" r:blip="">
                <dgm:adjLst>
                  <dgm:adj idx="1" val="0.4"/>
                </dgm:adjLst>
              </dgm:shape>
            </dgm:else>
          </dgm:choose>
          <dgm:presOf/>
          <dgm:constrLst/>
        </dgm:layoutNode>
        <dgm:layoutNode name="txNode" styleLbl="fgAcc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ruleLst>
            <dgm:rule type="primFontSz" val="5" fact="NaN" max="NaN"/>
          </dgm:ruleLst>
        </dgm:layoutNode>
      </dgm:layoutNode>
      <dgm:forEach name="Name11" axis="followSib" ptType="sibTrans" cnt="1">
        <dgm:layoutNode name="compositeSpace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185B1C-8141-4D69-9995-E25BB8B9FC23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095C88-953A-44B0-BC87-4A66E66ABC1E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788755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6AA86-4873-4C5A-9C78-3B0E097D2284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9453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6AA86-4873-4C5A-9C78-3B0E097D228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441973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6AA86-4873-4C5A-9C78-3B0E097D2284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72697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9E6AA86-4873-4C5A-9C78-3B0E097D2284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330353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1B040-7932-4ECE-B677-33451B7473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4F7500-75FA-439A-AED7-2FA9104711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E97CA14-E3AF-465D-8F8E-B3645D1B19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93ACD40-1D18-46EF-87C2-209EE3A491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1AF4CA-B038-430C-9ECE-263ED6795D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46254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F41CEB-AA2B-4F03-A6F4-A42D882AEA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21B2AC-4A81-47AD-955E-A8173B270F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66FC47-25A6-4296-A43A-2846ABADF0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886EEB-68C1-467D-B29B-BB04C345B4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150601-8015-49A1-87C7-09C11AC1C0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371267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AADD41-F69B-4164-8425-76399D3ABCC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20633B-DC7F-483F-AA85-D3CE46927A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9E6C98-2ADF-4E6D-8097-12601343C1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78DF14-2CD7-4A81-8816-96BF232A27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97DB019-992B-4F38-AC37-2AB60E6B6D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178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F4B4F3-1C9D-406D-8A0D-E127A1BD09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6669BE9-7F9D-4F24-97D2-578F98BFCCD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97C548-B5C3-4BB8-AE54-977FE73ED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33A12B7-B94E-4E54-87A3-37FCB839D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C2455E9-8FDE-4D5C-8ABF-ABF218949D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17716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5363EA-58A3-4D6F-9076-A99FF1FA9D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BCF3EB-A857-4B75-9424-538B826AF9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983272-9842-4FBC-826C-49CA3F874A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59B072-7EC8-47F3-8330-6B4A8DD27D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E0B393-E13D-41F5-A66C-7FEA0F52F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8992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99ED9D-A2DE-4428-B1AD-569C6261F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FDA738-FFF6-4FAA-BEEE-324C092A66E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46F7C9B-4242-4FCC-AC48-840A1BD90BC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457006-A695-4A8C-9C92-0646E9B5B5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CE96A5-7AA6-42FC-A1BC-5025353C7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99B12C2-4E25-4774-B83A-FCBD4DE6FE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2588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92BB3C-6410-452E-862C-27558ED3CC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128891-877C-4FEA-B4AC-5520F78F0B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A51114B-A9DD-4BFF-A54D-4B37AC0C2A4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4CF79F1-B99A-4C1A-B595-5185BFF8FF0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292E0E8-E8C2-4F0B-A097-8804489383F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7793733-EA29-4128-85F1-D70525F149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29BA5A9-AAD4-46FB-8023-C6EA7298D7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553F157-3C9B-4C54-A199-C871D2E404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48528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6435B-3E23-4DBB-ADE4-4FC5476689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8444056-6A5F-4C99-8CDE-ED68872AE9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1C6A857-0006-483C-9669-4D86DAC8F6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0705E3B-98F2-47A7-96A9-D9F6B4032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38345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55850B1-2477-45E7-A9EE-C4FE2E6041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5D7641D-7657-438E-8503-3CD282EA8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4F27158-D5EC-40A5-BF3F-950D2C942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95403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5E05A-2D44-4E90-A70A-747A812A9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334B10-A9AC-4B26-8385-17D67D6CE33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0666776-540E-4CC3-8EDA-575B148753A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C106190-5570-4A0C-9906-3A0542BD62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30FFC3-FEEC-44FC-AEBE-78B28CBF3E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DAED3A8-82EC-435D-85B0-0459451E6B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39506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36A589-F937-4B5F-A396-0514BB032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ECD714C-BADE-4AC9-B227-34AA50A5C86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59B7ECF-28E3-40CF-864A-AE43738CDED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41F7227-4C1E-4BE6-BCB5-968EF7926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51BEA43-88B2-4615-B256-3C3DC2ADD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BFEFFA0-08EB-4A1C-801B-FA318FCF54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18802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0A2DA6-6993-46E5-B424-F88346F472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69966F-DC00-4B3B-8E7A-D22EBA7926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51CE74F-D3C4-40F2-B114-A59B143E30D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8B7D2B-36FA-4A40-9096-ACA223D88B3E}" type="datetimeFigureOut">
              <a:rPr lang="en-GB" smtClean="0"/>
              <a:t>23/04/2021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1E888C-FFB2-46A3-A5E8-34F02D937F3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80BFA0-503F-4593-B1BC-FA037D94D89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0ADFD0-BC9B-4CDA-9565-342D3AE7E6B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19492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image" Target="../media/image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20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image" Target="../media/image4.png"/><Relationship Id="rId7" Type="http://schemas.openxmlformats.org/officeDocument/2006/relationships/diagramColors" Target="../diagrams/colors1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4.xml"/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12" Type="http://schemas.microsoft.com/office/2007/relationships/diagramDrawing" Target="../diagrams/drawing4.xm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11" Type="http://schemas.openxmlformats.org/officeDocument/2006/relationships/diagramColors" Target="../diagrams/colors4.xml"/><Relationship Id="rId5" Type="http://schemas.openxmlformats.org/officeDocument/2006/relationships/diagramQuickStyle" Target="../diagrams/quickStyle3.xml"/><Relationship Id="rId10" Type="http://schemas.openxmlformats.org/officeDocument/2006/relationships/diagramQuickStyle" Target="../diagrams/quickStyle4.xml"/><Relationship Id="rId4" Type="http://schemas.openxmlformats.org/officeDocument/2006/relationships/diagramLayout" Target="../diagrams/layout3.xml"/><Relationship Id="rId9" Type="http://schemas.openxmlformats.org/officeDocument/2006/relationships/diagramLayout" Target="../diagrams/layout4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6.xml"/><Relationship Id="rId13" Type="http://schemas.openxmlformats.org/officeDocument/2006/relationships/diagramData" Target="../diagrams/data7.xml"/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12" Type="http://schemas.microsoft.com/office/2007/relationships/diagramDrawing" Target="../diagrams/drawing6.xml"/><Relationship Id="rId17" Type="http://schemas.microsoft.com/office/2007/relationships/diagramDrawing" Target="../diagrams/drawing7.xml"/><Relationship Id="rId2" Type="http://schemas.openxmlformats.org/officeDocument/2006/relationships/image" Target="../media/image29.jpeg"/><Relationship Id="rId16" Type="http://schemas.openxmlformats.org/officeDocument/2006/relationships/diagramColors" Target="../diagrams/colors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11" Type="http://schemas.openxmlformats.org/officeDocument/2006/relationships/diagramColors" Target="../diagrams/colors6.xml"/><Relationship Id="rId5" Type="http://schemas.openxmlformats.org/officeDocument/2006/relationships/diagramQuickStyle" Target="../diagrams/quickStyle5.xml"/><Relationship Id="rId15" Type="http://schemas.openxmlformats.org/officeDocument/2006/relationships/diagramQuickStyle" Target="../diagrams/quickStyle7.xml"/><Relationship Id="rId10" Type="http://schemas.openxmlformats.org/officeDocument/2006/relationships/diagramQuickStyle" Target="../diagrams/quickStyle6.xml"/><Relationship Id="rId4" Type="http://schemas.openxmlformats.org/officeDocument/2006/relationships/diagramLayout" Target="../diagrams/layout5.xml"/><Relationship Id="rId9" Type="http://schemas.openxmlformats.org/officeDocument/2006/relationships/diagramLayout" Target="../diagrams/layout6.xml"/><Relationship Id="rId14" Type="http://schemas.openxmlformats.org/officeDocument/2006/relationships/diagramLayout" Target="../diagrams/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.png"/><Relationship Id="rId7" Type="http://schemas.openxmlformats.org/officeDocument/2006/relationships/image" Target="../media/image3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5.jpg"/><Relationship Id="rId5" Type="http://schemas.openxmlformats.org/officeDocument/2006/relationships/image" Target="../media/image2.png"/><Relationship Id="rId10" Type="http://schemas.openxmlformats.org/officeDocument/2006/relationships/image" Target="../media/image4.png"/><Relationship Id="rId4" Type="http://schemas.openxmlformats.org/officeDocument/2006/relationships/image" Target="../media/image30.jpeg"/><Relationship Id="rId9" Type="http://schemas.openxmlformats.org/officeDocument/2006/relationships/image" Target="../media/image3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7" Type="http://schemas.openxmlformats.org/officeDocument/2006/relationships/image" Target="../media/image35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png"/><Relationship Id="rId5" Type="http://schemas.openxmlformats.org/officeDocument/2006/relationships/image" Target="../media/image42.png"/><Relationship Id="rId4" Type="http://schemas.openxmlformats.org/officeDocument/2006/relationships/image" Target="../media/image41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t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i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tif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tif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DCF0EA27-A5EF-49E1-BCF6-DA7ACC8B4447}"/>
              </a:ext>
            </a:extLst>
          </p:cNvPr>
          <p:cNvSpPr txBox="1"/>
          <p:nvPr/>
        </p:nvSpPr>
        <p:spPr>
          <a:xfrm>
            <a:off x="2721137" y="3301476"/>
            <a:ext cx="648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>
                <a:latin typeface="Arial" panose="020B0604020202020204" pitchFamily="34" charset="0"/>
                <a:cs typeface="Arial" panose="020B0604020202020204" pitchFamily="34" charset="0"/>
              </a:rPr>
              <a:t>We provide water quality monitoring service by satellites.</a:t>
            </a:r>
            <a:endParaRPr lang="en-GB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B3E228FB-321C-430E-9E20-1FAA7F4D93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4219" y="5796789"/>
            <a:ext cx="1297656" cy="82290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38E76C8-6597-41F3-95E2-B870B5B965EA}"/>
              </a:ext>
            </a:extLst>
          </p:cNvPr>
          <p:cNvSpPr/>
          <p:nvPr/>
        </p:nvSpPr>
        <p:spPr>
          <a:xfrm>
            <a:off x="54222" y="6143439"/>
            <a:ext cx="12113536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hr-HR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Supported by Zagreb Innovation Centre Ltd. - ZICER.</a:t>
            </a:r>
            <a:endParaRPr lang="en-GB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project has indirectly received funding from the European Union’s Horizon 2020 research and innovation</a:t>
            </a:r>
            <a:endParaRPr lang="hr-HR" sz="11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program, </a:t>
            </a:r>
            <a:r>
              <a:rPr lang="en-US" sz="1100" i="1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via</a:t>
            </a:r>
            <a:r>
              <a:rPr lang="en-US" sz="11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 Open Call issued and executed under project PARSEC (grant agreement No. 824478) </a:t>
            </a:r>
            <a:endParaRPr lang="en-GB" sz="11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1915A7D8-C277-4718-B2AC-3AB23D87DD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537" y="5859362"/>
            <a:ext cx="1583194" cy="82290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AEDAFCA5-61CB-45CD-B197-030F0901A82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0871" y="5921937"/>
            <a:ext cx="1636927" cy="69775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E8279ED-8009-444A-BD58-0C4FDF5077D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3401" y="1749971"/>
            <a:ext cx="3960906" cy="1230135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C6F8CD8-73A9-48DB-9052-5BA4079FA42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01" y="328211"/>
            <a:ext cx="3292688" cy="1100040"/>
          </a:xfrm>
          <a:prstGeom prst="rect">
            <a:avLst/>
          </a:prstGeom>
        </p:spPr>
      </p:pic>
      <p:sp>
        <p:nvSpPr>
          <p:cNvPr id="14" name="Google Shape;458;p1">
            <a:extLst>
              <a:ext uri="{FF2B5EF4-FFF2-40B4-BE49-F238E27FC236}">
                <a16:creationId xmlns:a16="http://schemas.microsoft.com/office/drawing/2014/main" id="{0F8974C4-AFFA-485E-B9A9-6A84C036DAB7}"/>
              </a:ext>
            </a:extLst>
          </p:cNvPr>
          <p:cNvSpPr/>
          <p:nvPr/>
        </p:nvSpPr>
        <p:spPr>
          <a:xfrm>
            <a:off x="3082414" y="4643195"/>
            <a:ext cx="5762880" cy="3801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05475" tIns="52550" rIns="105475" bIns="5255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Roundtable: Innovative Solutions for the Sustainability of the Adriatic Sea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| </a:t>
            </a: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Zadar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 | 27</a:t>
            </a:r>
            <a:r>
              <a:rPr lang="en-GB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hr-HR" sz="1800" b="0" i="0" u="none" strike="noStrike" cap="none" dirty="0">
                <a:solidFill>
                  <a:srgbClr val="57585A"/>
                </a:solidFill>
                <a:latin typeface="Calibri"/>
                <a:ea typeface="Calibri"/>
                <a:cs typeface="Calibri"/>
                <a:sym typeface="Calibri"/>
              </a:rPr>
              <a:t>April 2021</a:t>
            </a:r>
            <a:endParaRPr sz="18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229909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354E485-C389-4F00-B6F3-4E0712A8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25" y="1480719"/>
            <a:ext cx="2994027" cy="2592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1D1A039-4836-4D15-93B3-1140CCB471F5}"/>
              </a:ext>
            </a:extLst>
          </p:cNvPr>
          <p:cNvSpPr txBox="1"/>
          <p:nvPr/>
        </p:nvSpPr>
        <p:spPr>
          <a:xfrm>
            <a:off x="645542" y="1040264"/>
            <a:ext cx="4626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directive: Water Framework Directive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01C4E4-3864-4C12-A672-AEB151DA2047}"/>
              </a:ext>
            </a:extLst>
          </p:cNvPr>
          <p:cNvSpPr txBox="1"/>
          <p:nvPr/>
        </p:nvSpPr>
        <p:spPr>
          <a:xfrm>
            <a:off x="645542" y="4229545"/>
            <a:ext cx="5840060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RH state-of-art: sampling and laboratory analysis</a:t>
            </a:r>
          </a:p>
          <a:p>
            <a:pPr>
              <a:lnSpc>
                <a:spcPct val="150000"/>
              </a:lnSpc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complementary method: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 sensing by satellites (and different sensors)</a:t>
            </a:r>
            <a:endParaRPr lang="en-GB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C08247-0ACA-4C7D-8777-B144959BB7D5}"/>
              </a:ext>
            </a:extLst>
          </p:cNvPr>
          <p:cNvSpPr txBox="1"/>
          <p:nvPr/>
        </p:nvSpPr>
        <p:spPr>
          <a:xfrm>
            <a:off x="3355506" y="5725199"/>
            <a:ext cx="5288807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EU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Member States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which are adopting the water quality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satellites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Finland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Germany, Belgium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r-HR" i="1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F5F6498-380D-43B5-AFD6-5B5DABD9C667}"/>
              </a:ext>
            </a:extLst>
          </p:cNvPr>
          <p:cNvSpPr/>
          <p:nvPr/>
        </p:nvSpPr>
        <p:spPr>
          <a:xfrm rot="5400000">
            <a:off x="2815827" y="4672066"/>
            <a:ext cx="398647" cy="17678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8AF690-4E0D-4351-BE96-3F85F9EDE687}"/>
              </a:ext>
            </a:extLst>
          </p:cNvPr>
          <p:cNvSpPr/>
          <p:nvPr/>
        </p:nvSpPr>
        <p:spPr>
          <a:xfrm>
            <a:off x="0" y="0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24FB53-285A-492A-B21C-3C3938240603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60E404-6A3F-428D-A72C-FEEAE51615AB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936C0C-74DB-4CF9-95B3-AB7AA3DA2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19C13A67-7177-4D40-B70C-60C5733D4DD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784" b="14379"/>
          <a:stretch/>
        </p:blipFill>
        <p:spPr>
          <a:xfrm>
            <a:off x="6403422" y="1295181"/>
            <a:ext cx="5565486" cy="308344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70D9A6C2-418E-4EE8-98BF-95E46F5345DE}"/>
              </a:ext>
            </a:extLst>
          </p:cNvPr>
          <p:cNvSpPr txBox="1"/>
          <p:nvPr/>
        </p:nvSpPr>
        <p:spPr>
          <a:xfrm>
            <a:off x="7689601" y="4414339"/>
            <a:ext cx="29931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Lake Balaton by Sentinel 2.</a:t>
            </a: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1398233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>
            <a:extLst>
              <a:ext uri="{FF2B5EF4-FFF2-40B4-BE49-F238E27FC236}">
                <a16:creationId xmlns:a16="http://schemas.microsoft.com/office/drawing/2014/main" id="{73A2F6A2-673E-46D6-8813-9DB837F4AA08}"/>
              </a:ext>
            </a:extLst>
          </p:cNvPr>
          <p:cNvSpPr/>
          <p:nvPr/>
        </p:nvSpPr>
        <p:spPr>
          <a:xfrm>
            <a:off x="0" y="-2389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E79B3A09-7612-4D04-BE04-B08EA6960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" t="11252" r="15811" b="28110"/>
          <a:stretch/>
        </p:blipFill>
        <p:spPr>
          <a:xfrm>
            <a:off x="204994" y="3191324"/>
            <a:ext cx="5738609" cy="3274444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EBA527-3D22-4B38-BED0-D764A3B7D8D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00" y="76633"/>
            <a:ext cx="1713155" cy="69108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1A47BD6-EEE0-4C26-ACC9-ECF2C4B5D521}"/>
              </a:ext>
            </a:extLst>
          </p:cNvPr>
          <p:cNvSpPr txBox="1"/>
          <p:nvPr/>
        </p:nvSpPr>
        <p:spPr>
          <a:xfrm>
            <a:off x="2163505" y="2679598"/>
            <a:ext cx="1909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Arial Nova" panose="020B0504020202020204" pitchFamily="34" charset="0"/>
                <a:cs typeface="Arial" panose="020B0604020202020204" pitchFamily="34" charset="0"/>
              </a:rPr>
              <a:t>Adriatic sea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FB09C63-3955-443E-9F82-B8BD7448C61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832" y="5107940"/>
            <a:ext cx="4760583" cy="1666204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F493984D-9590-4C6E-A39F-EF00DAAD125A}"/>
              </a:ext>
            </a:extLst>
          </p:cNvPr>
          <p:cNvSpPr/>
          <p:nvPr/>
        </p:nvSpPr>
        <p:spPr>
          <a:xfrm>
            <a:off x="6759530" y="6389275"/>
            <a:ext cx="4760583" cy="518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B5FB8460-12DC-4843-9FB8-682796E78F02}"/>
              </a:ext>
            </a:extLst>
          </p:cNvPr>
          <p:cNvSpPr txBox="1"/>
          <p:nvPr/>
        </p:nvSpPr>
        <p:spPr>
          <a:xfrm>
            <a:off x="8404826" y="6298821"/>
            <a:ext cx="202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rgbClr val="00B05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intermediate</a:t>
            </a:r>
            <a:endParaRPr lang="en-GB" sz="2400" dirty="0">
              <a:solidFill>
                <a:srgbClr val="00B050"/>
              </a:solidFill>
              <a:latin typeface="Arial Nova" panose="020B0504020202020204" pitchFamily="34" charset="0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4F93D4C-E214-43DD-A454-FA96233AC975}"/>
              </a:ext>
            </a:extLst>
          </p:cNvPr>
          <p:cNvSpPr txBox="1"/>
          <p:nvPr/>
        </p:nvSpPr>
        <p:spPr>
          <a:xfrm>
            <a:off x="10825895" y="6298820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bad</a:t>
            </a:r>
            <a:endParaRPr lang="en-GB" sz="2400" dirty="0">
              <a:solidFill>
                <a:srgbClr val="FF0000"/>
              </a:solidFill>
              <a:latin typeface="Arial Nova" panose="020B05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322878D0-DFD1-43CE-BD9A-33797A9D9263}"/>
              </a:ext>
            </a:extLst>
          </p:cNvPr>
          <p:cNvSpPr txBox="1"/>
          <p:nvPr/>
        </p:nvSpPr>
        <p:spPr>
          <a:xfrm>
            <a:off x="6585223" y="6301748"/>
            <a:ext cx="1502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chemeClr val="accent1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excellent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</a:endParaRP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33BD2336-32FC-4D27-BEAD-C536E566A0C3}"/>
              </a:ext>
            </a:extLst>
          </p:cNvPr>
          <p:cNvSpPr txBox="1"/>
          <p:nvPr/>
        </p:nvSpPr>
        <p:spPr>
          <a:xfrm>
            <a:off x="55916" y="1302126"/>
            <a:ext cx="520963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Chloroph</a:t>
            </a:r>
            <a:r>
              <a:rPr lang="en-US" sz="2000" dirty="0" err="1">
                <a:latin typeface="Arial Nova" panose="020B0504020202020204" pitchFamily="34" charset="0"/>
                <a:cs typeface="Arial" panose="020B0604020202020204" pitchFamily="34" charset="0"/>
              </a:rPr>
              <a:t>yll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a 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concentration on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25.12.2019. 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AB9EF5B-0F69-44C7-9177-CA23A63E00A1}"/>
              </a:ext>
            </a:extLst>
          </p:cNvPr>
          <p:cNvSpPr txBox="1"/>
          <p:nvPr/>
        </p:nvSpPr>
        <p:spPr>
          <a:xfrm>
            <a:off x="142827" y="6465767"/>
            <a:ext cx="3622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Sentinel 3, 300x300 resolution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44ABB35-417F-4200-BD94-B85ECE6F0FD9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27C453A0-6E3A-4CC8-A063-D53C68F0B9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01E51DBB-2291-42DD-924A-0F7E47564072}"/>
              </a:ext>
            </a:extLst>
          </p:cNvPr>
          <p:cNvSpPr txBox="1"/>
          <p:nvPr/>
        </p:nvSpPr>
        <p:spPr>
          <a:xfrm>
            <a:off x="6305750" y="5143781"/>
            <a:ext cx="561474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>
                <a:latin typeface="Arial Nova" panose="020B0504020202020204" pitchFamily="34" charset="0"/>
                <a:cs typeface="Arial" panose="020B0604020202020204" pitchFamily="34" charset="0"/>
              </a:rPr>
              <a:t>Eutrophication level – quality / mg m</a:t>
            </a:r>
            <a:r>
              <a:rPr lang="hr-HR" sz="2400" b="1" baseline="30000" dirty="0">
                <a:latin typeface="Arial Nova" panose="020B0504020202020204" pitchFamily="34" charset="0"/>
                <a:cs typeface="Arial" panose="020B0604020202020204" pitchFamily="34" charset="0"/>
              </a:rPr>
              <a:t>-3</a:t>
            </a:r>
            <a:endParaRPr lang="en-GB" sz="24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728918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668FB0F8-F190-4B7D-90BA-B79D70E83262}"/>
              </a:ext>
            </a:extLst>
          </p:cNvPr>
          <p:cNvSpPr/>
          <p:nvPr/>
        </p:nvSpPr>
        <p:spPr>
          <a:xfrm>
            <a:off x="0" y="-2389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E79B3A09-7612-4D04-BE04-B08EA6960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" t="11252" r="15811" b="28110"/>
          <a:stretch/>
        </p:blipFill>
        <p:spPr>
          <a:xfrm>
            <a:off x="204994" y="3191324"/>
            <a:ext cx="5738609" cy="327444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543CB64-C993-4F06-B2AD-063A10F009EE}"/>
              </a:ext>
            </a:extLst>
          </p:cNvPr>
          <p:cNvSpPr/>
          <p:nvPr/>
        </p:nvSpPr>
        <p:spPr>
          <a:xfrm>
            <a:off x="2864822" y="4445785"/>
            <a:ext cx="888524" cy="640006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EBF73BB-5A58-4992-9489-88FDE4A5ED83}"/>
              </a:ext>
            </a:extLst>
          </p:cNvPr>
          <p:cNvCxnSpPr>
            <a:cxnSpLocks/>
          </p:cNvCxnSpPr>
          <p:nvPr/>
        </p:nvCxnSpPr>
        <p:spPr>
          <a:xfrm flipV="1">
            <a:off x="3751900" y="4160188"/>
            <a:ext cx="659951" cy="285597"/>
          </a:xfrm>
          <a:prstGeom prst="straightConnector1">
            <a:avLst/>
          </a:prstGeom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1000">
                  <a:srgbClr val="00B0F0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3" name="Picture 52">
            <a:extLst>
              <a:ext uri="{FF2B5EF4-FFF2-40B4-BE49-F238E27FC236}">
                <a16:creationId xmlns:a16="http://schemas.microsoft.com/office/drawing/2014/main" id="{D45CA618-F50B-4E73-8A3E-C07AE8DBF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79" y="2611879"/>
            <a:ext cx="2392683" cy="1802687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CEBA527-3D22-4B38-BED0-D764A3B7D8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00" y="76633"/>
            <a:ext cx="1713155" cy="69108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D3D2F26-E4FC-4BCC-A255-5C12093B888C}"/>
              </a:ext>
            </a:extLst>
          </p:cNvPr>
          <p:cNvSpPr txBox="1"/>
          <p:nvPr/>
        </p:nvSpPr>
        <p:spPr>
          <a:xfrm>
            <a:off x="4917598" y="2112246"/>
            <a:ext cx="1453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Nova" panose="020B0504020202020204" pitchFamily="34" charset="0"/>
                <a:cs typeface="Arial" panose="020B0604020202020204" pitchFamily="34" charset="0"/>
              </a:rPr>
              <a:t>Regional</a:t>
            </a:r>
            <a:endParaRPr lang="en-GB" sz="2400" b="1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E92542-4A64-41D3-B6F2-7DC89CA949FF}"/>
              </a:ext>
            </a:extLst>
          </p:cNvPr>
          <p:cNvSpPr txBox="1"/>
          <p:nvPr/>
        </p:nvSpPr>
        <p:spPr>
          <a:xfrm>
            <a:off x="55916" y="1302126"/>
            <a:ext cx="5209631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Chloroph</a:t>
            </a:r>
            <a:r>
              <a:rPr lang="en-US" sz="2000" dirty="0" err="1">
                <a:latin typeface="Arial Nova" panose="020B0504020202020204" pitchFamily="34" charset="0"/>
                <a:cs typeface="Arial" panose="020B0604020202020204" pitchFamily="34" charset="0"/>
              </a:rPr>
              <a:t>yll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a 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concentration on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25.12.2019. 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(after the ecological </a:t>
            </a:r>
            <a:r>
              <a:rPr lang="en-US" sz="2000" b="1" dirty="0">
                <a:solidFill>
                  <a:srgbClr val="FF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catastrophe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) </a:t>
            </a:r>
            <a:endParaRPr lang="en-GB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7A8DFB-10FE-487B-B2A5-6130CA196952}"/>
              </a:ext>
            </a:extLst>
          </p:cNvPr>
          <p:cNvSpPr txBox="1"/>
          <p:nvPr/>
        </p:nvSpPr>
        <p:spPr>
          <a:xfrm>
            <a:off x="142827" y="6465767"/>
            <a:ext cx="3622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Sentinel 3, 300x300 resolution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80FDACF-9D1C-45E5-A32B-02624CD84DC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832" y="5107940"/>
            <a:ext cx="4760583" cy="166620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9E6BBBA-95FA-4BB3-B6AE-30149E7993CD}"/>
              </a:ext>
            </a:extLst>
          </p:cNvPr>
          <p:cNvSpPr/>
          <p:nvPr/>
        </p:nvSpPr>
        <p:spPr>
          <a:xfrm>
            <a:off x="6759530" y="6389275"/>
            <a:ext cx="4760583" cy="518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4AA11A-ECAE-445D-A21D-6D3BB8D474B1}"/>
              </a:ext>
            </a:extLst>
          </p:cNvPr>
          <p:cNvSpPr txBox="1"/>
          <p:nvPr/>
        </p:nvSpPr>
        <p:spPr>
          <a:xfrm>
            <a:off x="8404826" y="6298821"/>
            <a:ext cx="202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rgbClr val="00B05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intermediate</a:t>
            </a:r>
            <a:endParaRPr lang="en-GB" sz="2400" dirty="0">
              <a:solidFill>
                <a:srgbClr val="00B050"/>
              </a:solidFill>
              <a:latin typeface="Arial Nova" panose="020B05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BF13667-CDA7-4786-B753-370BE7B83AD7}"/>
              </a:ext>
            </a:extLst>
          </p:cNvPr>
          <p:cNvSpPr txBox="1"/>
          <p:nvPr/>
        </p:nvSpPr>
        <p:spPr>
          <a:xfrm>
            <a:off x="10825895" y="6298820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bad</a:t>
            </a:r>
            <a:endParaRPr lang="en-GB" sz="2400" dirty="0">
              <a:solidFill>
                <a:srgbClr val="FF0000"/>
              </a:solidFill>
              <a:latin typeface="Arial Nova" panose="020B05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D922AB-CF60-47A7-9210-FF0C66FFD991}"/>
              </a:ext>
            </a:extLst>
          </p:cNvPr>
          <p:cNvSpPr txBox="1"/>
          <p:nvPr/>
        </p:nvSpPr>
        <p:spPr>
          <a:xfrm>
            <a:off x="6585223" y="6301748"/>
            <a:ext cx="1502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chemeClr val="accent1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excellent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105C2227-9956-4D60-88FA-D71C9DF27609}"/>
              </a:ext>
            </a:extLst>
          </p:cNvPr>
          <p:cNvSpPr txBox="1"/>
          <p:nvPr/>
        </p:nvSpPr>
        <p:spPr>
          <a:xfrm>
            <a:off x="6305750" y="5143781"/>
            <a:ext cx="561474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>
                <a:latin typeface="Arial Nova" panose="020B0504020202020204" pitchFamily="34" charset="0"/>
                <a:cs typeface="Arial" panose="020B0604020202020204" pitchFamily="34" charset="0"/>
              </a:rPr>
              <a:t>Eutrophication level – quality / mg m</a:t>
            </a:r>
            <a:r>
              <a:rPr lang="hr-HR" sz="2400" b="1" baseline="30000" dirty="0">
                <a:latin typeface="Arial Nova" panose="020B0504020202020204" pitchFamily="34" charset="0"/>
                <a:cs typeface="Arial" panose="020B0604020202020204" pitchFamily="34" charset="0"/>
              </a:rPr>
              <a:t>-3</a:t>
            </a:r>
            <a:endParaRPr lang="en-GB" sz="2400" dirty="0">
              <a:latin typeface="Arial Nova" panose="020B0504020202020204" pitchFamily="34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AAD4CE4C-85EF-4F3F-BA43-A4E0052E0F5D}"/>
              </a:ext>
            </a:extLst>
          </p:cNvPr>
          <p:cNvSpPr txBox="1"/>
          <p:nvPr/>
        </p:nvSpPr>
        <p:spPr>
          <a:xfrm>
            <a:off x="2163505" y="2679598"/>
            <a:ext cx="1909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Arial Nova" panose="020B0504020202020204" pitchFamily="34" charset="0"/>
                <a:cs typeface="Arial" panose="020B0604020202020204" pitchFamily="34" charset="0"/>
              </a:rPr>
              <a:t>Adriatic sea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AB0590C-7ADD-4D94-873A-0CD1C81DB76D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2" name="Picture 41">
            <a:extLst>
              <a:ext uri="{FF2B5EF4-FFF2-40B4-BE49-F238E27FC236}">
                <a16:creationId xmlns:a16="http://schemas.microsoft.com/office/drawing/2014/main" id="{1CD7FAD9-D351-45B5-9056-240F59577D8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0510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6">
            <a:extLst>
              <a:ext uri="{FF2B5EF4-FFF2-40B4-BE49-F238E27FC236}">
                <a16:creationId xmlns:a16="http://schemas.microsoft.com/office/drawing/2014/main" id="{668FB0F8-F190-4B7D-90BA-B79D70E83262}"/>
              </a:ext>
            </a:extLst>
          </p:cNvPr>
          <p:cNvSpPr/>
          <p:nvPr/>
        </p:nvSpPr>
        <p:spPr>
          <a:xfrm>
            <a:off x="0" y="-2389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E79B3A09-7612-4D04-BE04-B08EA696094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23" t="11252" r="15811" b="28110"/>
          <a:stretch/>
        </p:blipFill>
        <p:spPr>
          <a:xfrm>
            <a:off x="204994" y="3191324"/>
            <a:ext cx="5738609" cy="3274444"/>
          </a:xfrm>
          <a:prstGeom prst="rect">
            <a:avLst/>
          </a:prstGeom>
        </p:spPr>
      </p:pic>
      <p:sp>
        <p:nvSpPr>
          <p:cNvPr id="20" name="Rectangle 19">
            <a:extLst>
              <a:ext uri="{FF2B5EF4-FFF2-40B4-BE49-F238E27FC236}">
                <a16:creationId xmlns:a16="http://schemas.microsoft.com/office/drawing/2014/main" id="{1543CB64-C993-4F06-B2AD-063A10F009EE}"/>
              </a:ext>
            </a:extLst>
          </p:cNvPr>
          <p:cNvSpPr/>
          <p:nvPr/>
        </p:nvSpPr>
        <p:spPr>
          <a:xfrm>
            <a:off x="2864822" y="4445785"/>
            <a:ext cx="888524" cy="640006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CEBF73BB-5A58-4992-9489-88FDE4A5ED83}"/>
              </a:ext>
            </a:extLst>
          </p:cNvPr>
          <p:cNvCxnSpPr>
            <a:cxnSpLocks/>
          </p:cNvCxnSpPr>
          <p:nvPr/>
        </p:nvCxnSpPr>
        <p:spPr>
          <a:xfrm flipV="1">
            <a:off x="3751900" y="4160188"/>
            <a:ext cx="659951" cy="285597"/>
          </a:xfrm>
          <a:prstGeom prst="straightConnector1">
            <a:avLst/>
          </a:prstGeom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81000">
                  <a:srgbClr val="00B0F0"/>
                </a:gs>
                <a:gs pos="83000">
                  <a:schemeClr val="accent4"/>
                </a:gs>
                <a:gs pos="100000">
                  <a:schemeClr val="accent4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516C5BF3-9741-4211-8DDF-79FA4977100E}"/>
              </a:ext>
            </a:extLst>
          </p:cNvPr>
          <p:cNvSpPr txBox="1"/>
          <p:nvPr/>
        </p:nvSpPr>
        <p:spPr>
          <a:xfrm>
            <a:off x="8421525" y="1165804"/>
            <a:ext cx="26107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 err="1">
                <a:latin typeface="Arial Nova" panose="020B0504020202020204" pitchFamily="34" charset="0"/>
                <a:cs typeface="Arial" panose="020B0604020202020204" pitchFamily="34" charset="0"/>
              </a:rPr>
              <a:t>Novigrad</a:t>
            </a:r>
            <a:r>
              <a:rPr lang="en-GB" sz="2400" b="1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GB" sz="2400" b="1" dirty="0" err="1">
                <a:latin typeface="Arial Nova" panose="020B0504020202020204" pitchFamily="34" charset="0"/>
                <a:cs typeface="Arial" panose="020B0604020202020204" pitchFamily="34" charset="0"/>
              </a:rPr>
              <a:t>seabay</a:t>
            </a:r>
            <a:endParaRPr lang="en-GB" sz="2400" b="1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3" name="Picture 52">
            <a:extLst>
              <a:ext uri="{FF2B5EF4-FFF2-40B4-BE49-F238E27FC236}">
                <a16:creationId xmlns:a16="http://schemas.microsoft.com/office/drawing/2014/main" id="{D45CA618-F50B-4E73-8A3E-C07AE8DBFD1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6579" y="2611879"/>
            <a:ext cx="2392683" cy="1802687"/>
          </a:xfrm>
          <a:prstGeom prst="rect">
            <a:avLst/>
          </a:prstGeom>
          <a:ln w="57150">
            <a:solidFill>
              <a:srgbClr val="00B0F0"/>
            </a:solidFill>
          </a:ln>
        </p:spPr>
      </p:pic>
      <p:sp>
        <p:nvSpPr>
          <p:cNvPr id="35" name="Rectangle 34">
            <a:extLst>
              <a:ext uri="{FF2B5EF4-FFF2-40B4-BE49-F238E27FC236}">
                <a16:creationId xmlns:a16="http://schemas.microsoft.com/office/drawing/2014/main" id="{89CB842B-49CC-4DD9-B5A6-595A9515034D}"/>
              </a:ext>
            </a:extLst>
          </p:cNvPr>
          <p:cNvSpPr/>
          <p:nvPr/>
        </p:nvSpPr>
        <p:spPr>
          <a:xfrm>
            <a:off x="6014005" y="3118537"/>
            <a:ext cx="591197" cy="422361"/>
          </a:xfrm>
          <a:prstGeom prst="rect">
            <a:avLst/>
          </a:prstGeom>
          <a:noFill/>
          <a:ln w="539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7" name="Picture 56">
            <a:extLst>
              <a:ext uri="{FF2B5EF4-FFF2-40B4-BE49-F238E27FC236}">
                <a16:creationId xmlns:a16="http://schemas.microsoft.com/office/drawing/2014/main" id="{1AE218F0-0F11-4018-BFDA-6C2AF84265D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74" r="13812" b="18359"/>
          <a:stretch/>
        </p:blipFill>
        <p:spPr>
          <a:xfrm>
            <a:off x="7792414" y="1677481"/>
            <a:ext cx="3764521" cy="2690046"/>
          </a:xfrm>
          <a:prstGeom prst="rect">
            <a:avLst/>
          </a:prstGeom>
          <a:noFill/>
          <a:ln w="63500">
            <a:solidFill>
              <a:srgbClr val="00B0F0"/>
            </a:solidFill>
          </a:ln>
        </p:spPr>
      </p:pic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0043C87-C775-4B59-AC6C-B2CCB7E55B9B}"/>
              </a:ext>
            </a:extLst>
          </p:cNvPr>
          <p:cNvCxnSpPr>
            <a:cxnSpLocks/>
          </p:cNvCxnSpPr>
          <p:nvPr/>
        </p:nvCxnSpPr>
        <p:spPr>
          <a:xfrm flipV="1">
            <a:off x="6608091" y="2876355"/>
            <a:ext cx="1107818" cy="393909"/>
          </a:xfrm>
          <a:prstGeom prst="straightConnector1">
            <a:avLst/>
          </a:prstGeom>
          <a:ln w="57150">
            <a:gradFill>
              <a:gsLst>
                <a:gs pos="0">
                  <a:schemeClr val="accent1">
                    <a:lumMod val="5000"/>
                    <a:lumOff val="95000"/>
                  </a:schemeClr>
                </a:gs>
                <a:gs pos="69000">
                  <a:srgbClr val="00B0F0"/>
                </a:gs>
                <a:gs pos="83000">
                  <a:srgbClr val="00B0F0"/>
                </a:gs>
                <a:gs pos="100000">
                  <a:srgbClr val="00B0F0"/>
                </a:gs>
              </a:gsLst>
              <a:lin ang="0" scaled="0"/>
            </a:gra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23">
            <a:extLst>
              <a:ext uri="{FF2B5EF4-FFF2-40B4-BE49-F238E27FC236}">
                <a16:creationId xmlns:a16="http://schemas.microsoft.com/office/drawing/2014/main" id="{ACEBA527-3D22-4B38-BED0-D764A3B7D8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30900" y="76633"/>
            <a:ext cx="1713155" cy="691087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7D3D2F26-E4FC-4BCC-A255-5C12093B888C}"/>
              </a:ext>
            </a:extLst>
          </p:cNvPr>
          <p:cNvSpPr txBox="1"/>
          <p:nvPr/>
        </p:nvSpPr>
        <p:spPr>
          <a:xfrm>
            <a:off x="4917598" y="2112246"/>
            <a:ext cx="14536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 Nova" panose="020B0504020202020204" pitchFamily="34" charset="0"/>
                <a:cs typeface="Arial" panose="020B0604020202020204" pitchFamily="34" charset="0"/>
              </a:rPr>
              <a:t>Regional</a:t>
            </a:r>
            <a:endParaRPr lang="en-GB" sz="2400" b="1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FE92542-4A64-41D3-B6F2-7DC89CA949FF}"/>
              </a:ext>
            </a:extLst>
          </p:cNvPr>
          <p:cNvSpPr txBox="1"/>
          <p:nvPr/>
        </p:nvSpPr>
        <p:spPr>
          <a:xfrm>
            <a:off x="55916" y="1302126"/>
            <a:ext cx="5139099" cy="7848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Chloroph</a:t>
            </a:r>
            <a:r>
              <a:rPr lang="en-US" sz="2000" dirty="0" err="1">
                <a:latin typeface="Arial Nova" panose="020B0504020202020204" pitchFamily="34" charset="0"/>
                <a:cs typeface="Arial" panose="020B0604020202020204" pitchFamily="34" charset="0"/>
              </a:rPr>
              <a:t>yll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a c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oncentration on 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25.12.2019. 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600"/>
              </a:spcBef>
            </a:pP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(after the ecological </a:t>
            </a:r>
            <a:r>
              <a:rPr lang="en-US" sz="2000" b="1" dirty="0">
                <a:solidFill>
                  <a:srgbClr val="FF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catastrophe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) </a:t>
            </a:r>
            <a:endParaRPr lang="en-GB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537A8DFB-10FE-487B-B2A5-6130CA196952}"/>
              </a:ext>
            </a:extLst>
          </p:cNvPr>
          <p:cNvSpPr txBox="1"/>
          <p:nvPr/>
        </p:nvSpPr>
        <p:spPr>
          <a:xfrm>
            <a:off x="142827" y="6465767"/>
            <a:ext cx="36222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Sentinel 3, 300x300 resolution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E054BF0-0E5C-4D30-A775-E4ED7B0DE576}"/>
              </a:ext>
            </a:extLst>
          </p:cNvPr>
          <p:cNvSpPr txBox="1"/>
          <p:nvPr/>
        </p:nvSpPr>
        <p:spPr>
          <a:xfrm>
            <a:off x="8027897" y="4428436"/>
            <a:ext cx="333693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Sentinel 2, 10x10 resolution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780FDACF-9D1C-45E5-A32B-02624CD84DC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832" y="5107940"/>
            <a:ext cx="4760583" cy="166620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A9E6BBBA-95FA-4BB3-B6AE-30149E7993CD}"/>
              </a:ext>
            </a:extLst>
          </p:cNvPr>
          <p:cNvSpPr/>
          <p:nvPr/>
        </p:nvSpPr>
        <p:spPr>
          <a:xfrm>
            <a:off x="6759530" y="6389275"/>
            <a:ext cx="4760583" cy="51874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A4AA11A-ECAE-445D-A21D-6D3BB8D474B1}"/>
              </a:ext>
            </a:extLst>
          </p:cNvPr>
          <p:cNvSpPr txBox="1"/>
          <p:nvPr/>
        </p:nvSpPr>
        <p:spPr>
          <a:xfrm>
            <a:off x="8404826" y="6298821"/>
            <a:ext cx="202818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rgbClr val="00B05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intermediate</a:t>
            </a:r>
            <a:endParaRPr lang="en-GB" sz="2400" dirty="0">
              <a:solidFill>
                <a:srgbClr val="00B050"/>
              </a:solidFill>
              <a:latin typeface="Arial Nova" panose="020B0504020202020204" pitchFamily="34" charset="0"/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BF13667-CDA7-4786-B753-370BE7B83AD7}"/>
              </a:ext>
            </a:extLst>
          </p:cNvPr>
          <p:cNvSpPr txBox="1"/>
          <p:nvPr/>
        </p:nvSpPr>
        <p:spPr>
          <a:xfrm>
            <a:off x="10825895" y="6298820"/>
            <a:ext cx="7296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bad</a:t>
            </a:r>
            <a:endParaRPr lang="en-GB" sz="2400" dirty="0">
              <a:solidFill>
                <a:srgbClr val="FF0000"/>
              </a:solidFill>
              <a:latin typeface="Arial Nova" panose="020B0504020202020204" pitchFamily="34" charset="0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ED922AB-CF60-47A7-9210-FF0C66FFD991}"/>
              </a:ext>
            </a:extLst>
          </p:cNvPr>
          <p:cNvSpPr txBox="1"/>
          <p:nvPr/>
        </p:nvSpPr>
        <p:spPr>
          <a:xfrm>
            <a:off x="6585223" y="6301748"/>
            <a:ext cx="150297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2400" b="1" dirty="0">
                <a:solidFill>
                  <a:schemeClr val="accent1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excellent</a:t>
            </a:r>
            <a:endParaRPr lang="en-GB" sz="2400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709255C8-CE33-482D-B56F-E13E2BE35FB1}"/>
              </a:ext>
            </a:extLst>
          </p:cNvPr>
          <p:cNvSpPr txBox="1"/>
          <p:nvPr/>
        </p:nvSpPr>
        <p:spPr>
          <a:xfrm>
            <a:off x="2163505" y="2679598"/>
            <a:ext cx="190917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b="1" dirty="0">
                <a:latin typeface="Arial Nova" panose="020B0504020202020204" pitchFamily="34" charset="0"/>
                <a:cs typeface="Arial" panose="020B0604020202020204" pitchFamily="34" charset="0"/>
              </a:rPr>
              <a:t>Adriatic sea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B21F80ED-FBF1-4CED-9B38-DFF6C01AD5A1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3" name="Picture 42">
            <a:extLst>
              <a:ext uri="{FF2B5EF4-FFF2-40B4-BE49-F238E27FC236}">
                <a16:creationId xmlns:a16="http://schemas.microsoft.com/office/drawing/2014/main" id="{5C6DED20-AA45-497A-8BC9-27BBD1B72AC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473A65C-7D73-4F92-A817-76EFD65FBDB2}"/>
              </a:ext>
            </a:extLst>
          </p:cNvPr>
          <p:cNvSpPr txBox="1"/>
          <p:nvPr/>
        </p:nvSpPr>
        <p:spPr>
          <a:xfrm>
            <a:off x="6305750" y="5143781"/>
            <a:ext cx="5614746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2400" b="1" dirty="0">
                <a:latin typeface="Arial Nova" panose="020B0504020202020204" pitchFamily="34" charset="0"/>
                <a:cs typeface="Arial" panose="020B0604020202020204" pitchFamily="34" charset="0"/>
              </a:rPr>
              <a:t>Eutrophication level – quality / mg m</a:t>
            </a:r>
            <a:r>
              <a:rPr lang="hr-HR" sz="2400" b="1" baseline="30000" dirty="0">
                <a:latin typeface="Arial Nova" panose="020B0504020202020204" pitchFamily="34" charset="0"/>
                <a:cs typeface="Arial" panose="020B0604020202020204" pitchFamily="34" charset="0"/>
              </a:rPr>
              <a:t>-3</a:t>
            </a:r>
            <a:endParaRPr lang="en-GB" sz="24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594849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1A057243-D048-4E4E-A5C7-E6E2CF03FADA}"/>
              </a:ext>
            </a:extLst>
          </p:cNvPr>
          <p:cNvSpPr txBox="1"/>
          <p:nvPr/>
        </p:nvSpPr>
        <p:spPr>
          <a:xfrm>
            <a:off x="762550" y="1212412"/>
            <a:ext cx="319831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Pollution of the river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 Zrmanj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59BC2DAD-3BA5-4F84-B755-289260D7A6AE}"/>
              </a:ext>
            </a:extLst>
          </p:cNvPr>
          <p:cNvSpPr txBox="1"/>
          <p:nvPr/>
        </p:nvSpPr>
        <p:spPr>
          <a:xfrm>
            <a:off x="143522" y="6002318"/>
            <a:ext cx="608371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Precipitation before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19.10.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2019.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Read about it soon on our blog - </a:t>
            </a: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https://seacras.com/en/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745D4D4-F0A6-4510-8F1C-5E09BF4D21B2}"/>
              </a:ext>
            </a:extLst>
          </p:cNvPr>
          <p:cNvCxnSpPr>
            <a:cxnSpLocks/>
          </p:cNvCxnSpPr>
          <p:nvPr/>
        </p:nvCxnSpPr>
        <p:spPr>
          <a:xfrm>
            <a:off x="8261918" y="716437"/>
            <a:ext cx="0" cy="5011906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5" name="Picture 34">
            <a:extLst>
              <a:ext uri="{FF2B5EF4-FFF2-40B4-BE49-F238E27FC236}">
                <a16:creationId xmlns:a16="http://schemas.microsoft.com/office/drawing/2014/main" id="{A680B18D-548E-4135-8E68-03C93A32F1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7" t="22561" r="2570" b="6448"/>
          <a:stretch/>
        </p:blipFill>
        <p:spPr>
          <a:xfrm>
            <a:off x="4614098" y="809927"/>
            <a:ext cx="3226282" cy="2417307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CAB3F1E4-ABBA-491A-B1FA-FB3E9F3CDD1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500" r="4449"/>
          <a:stretch/>
        </p:blipFill>
        <p:spPr>
          <a:xfrm>
            <a:off x="4619589" y="3300421"/>
            <a:ext cx="3226286" cy="2297492"/>
          </a:xfrm>
          <a:prstGeom prst="rect">
            <a:avLst/>
          </a:prstGeom>
        </p:spPr>
      </p:pic>
      <p:sp>
        <p:nvSpPr>
          <p:cNvPr id="41" name="TextBox 40">
            <a:extLst>
              <a:ext uri="{FF2B5EF4-FFF2-40B4-BE49-F238E27FC236}">
                <a16:creationId xmlns:a16="http://schemas.microsoft.com/office/drawing/2014/main" id="{890784DB-A578-4998-A7AE-B3E9360D74D4}"/>
              </a:ext>
            </a:extLst>
          </p:cNvPr>
          <p:cNvSpPr txBox="1"/>
          <p:nvPr/>
        </p:nvSpPr>
        <p:spPr>
          <a:xfrm>
            <a:off x="7162696" y="3441130"/>
            <a:ext cx="843039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22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218AE09E-A4CC-4201-AF7D-C2517647C08A}"/>
              </a:ext>
            </a:extLst>
          </p:cNvPr>
          <p:cNvSpPr txBox="1"/>
          <p:nvPr/>
        </p:nvSpPr>
        <p:spPr>
          <a:xfrm>
            <a:off x="7018189" y="1028333"/>
            <a:ext cx="1124026" cy="430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2200" b="1" dirty="0">
                <a:latin typeface="Arial" panose="020B0604020202020204" pitchFamily="34" charset="0"/>
                <a:cs typeface="Arial" panose="020B0604020202020204" pitchFamily="34" charset="0"/>
              </a:rPr>
              <a:t>Chl - a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4" name="Picture 43">
            <a:extLst>
              <a:ext uri="{FF2B5EF4-FFF2-40B4-BE49-F238E27FC236}">
                <a16:creationId xmlns:a16="http://schemas.microsoft.com/office/drawing/2014/main" id="{78892AE8-B8F6-492C-9560-257DDD9001B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19"/>
          <a:stretch/>
        </p:blipFill>
        <p:spPr>
          <a:xfrm>
            <a:off x="8773208" y="845564"/>
            <a:ext cx="3242315" cy="2250022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A43A5C06-16CB-4A91-8AFF-F3653E533C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824"/>
          <a:stretch/>
        </p:blipFill>
        <p:spPr>
          <a:xfrm>
            <a:off x="8766585" y="3242406"/>
            <a:ext cx="3244789" cy="2419949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0093E9CD-E96C-4C34-823E-FFB3B38E622A}"/>
              </a:ext>
            </a:extLst>
          </p:cNvPr>
          <p:cNvSpPr txBox="1"/>
          <p:nvPr/>
        </p:nvSpPr>
        <p:spPr>
          <a:xfrm>
            <a:off x="11313586" y="3479181"/>
            <a:ext cx="843039" cy="43088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22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FBA5E149-06FA-4D69-9E7E-4EC87B91FFF7}"/>
              </a:ext>
            </a:extLst>
          </p:cNvPr>
          <p:cNvSpPr txBox="1"/>
          <p:nvPr/>
        </p:nvSpPr>
        <p:spPr>
          <a:xfrm>
            <a:off x="11033618" y="905162"/>
            <a:ext cx="1124026" cy="430887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hr-HR" sz="2200" b="1" dirty="0">
                <a:latin typeface="Arial" panose="020B0604020202020204" pitchFamily="34" charset="0"/>
                <a:cs typeface="Arial" panose="020B0604020202020204" pitchFamily="34" charset="0"/>
              </a:rPr>
              <a:t>Chl - a</a:t>
            </a:r>
            <a:endParaRPr lang="en-US" sz="2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CFAAE3CB-E84F-4D6F-880D-F536AFD1AC66}"/>
              </a:ext>
            </a:extLst>
          </p:cNvPr>
          <p:cNvCxnSpPr>
            <a:cxnSpLocks/>
          </p:cNvCxnSpPr>
          <p:nvPr/>
        </p:nvCxnSpPr>
        <p:spPr>
          <a:xfrm flipH="1" flipV="1">
            <a:off x="34758" y="5801530"/>
            <a:ext cx="12229517" cy="31683"/>
          </a:xfrm>
          <a:prstGeom prst="line">
            <a:avLst/>
          </a:prstGeom>
          <a:ln w="38100">
            <a:solidFill>
              <a:schemeClr val="bg1">
                <a:lumMod val="50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>
            <a:extLst>
              <a:ext uri="{FF2B5EF4-FFF2-40B4-BE49-F238E27FC236}">
                <a16:creationId xmlns:a16="http://schemas.microsoft.com/office/drawing/2014/main" id="{D748EAC6-118C-463D-A926-698E0E49BFDF}"/>
              </a:ext>
            </a:extLst>
          </p:cNvPr>
          <p:cNvSpPr txBox="1"/>
          <p:nvPr/>
        </p:nvSpPr>
        <p:spPr>
          <a:xfrm>
            <a:off x="2730729" y="22982"/>
            <a:ext cx="656942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</a:t>
            </a:r>
            <a:r>
              <a:rPr lang="hr-HR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azut</a:t>
            </a:r>
            <a:r>
              <a:rPr lang="en-US" sz="2000" b="1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spill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from former </a:t>
            </a:r>
            <a:r>
              <a:rPr lang="en-GB" sz="2000" b="1" i="0" dirty="0">
                <a:solidFill>
                  <a:srgbClr val="202122"/>
                </a:solidFill>
                <a:effectLst/>
                <a:latin typeface="Arial" panose="020B0604020202020204" pitchFamily="34" charset="0"/>
              </a:rPr>
              <a:t>bauxite ore refining facility</a:t>
            </a:r>
            <a:r>
              <a:rPr lang="hr-HR" sz="2000" b="1" dirty="0">
                <a:latin typeface="Arial" panose="020B0604020202020204" pitchFamily="34" charset="0"/>
                <a:cs typeface="Arial" panose="020B0604020202020204" pitchFamily="34" charset="0"/>
              </a:rPr>
              <a:t>? </a:t>
            </a:r>
            <a:endParaRPr lang="en-US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2D500119-8E0E-4D58-AA6B-2EF0F78BD339}"/>
              </a:ext>
            </a:extLst>
          </p:cNvPr>
          <p:cNvSpPr txBox="1"/>
          <p:nvPr/>
        </p:nvSpPr>
        <p:spPr>
          <a:xfrm>
            <a:off x="8742360" y="481477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20.10.2020.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87E30EA7-1DED-4BEB-8AC3-CEAE73722DA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1251" t="27381" r="45573" b="47057"/>
          <a:stretch/>
        </p:blipFill>
        <p:spPr>
          <a:xfrm>
            <a:off x="9323" y="1640005"/>
            <a:ext cx="4495326" cy="309868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F3DFC03-2D36-419E-A5C5-38021A67906C}"/>
              </a:ext>
            </a:extLst>
          </p:cNvPr>
          <p:cNvSpPr txBox="1"/>
          <p:nvPr/>
        </p:nvSpPr>
        <p:spPr>
          <a:xfrm>
            <a:off x="4614098" y="459685"/>
            <a:ext cx="1467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19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.10.2020. 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01407377-B153-4FEF-B36A-15660E70E22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79451" y="6131683"/>
            <a:ext cx="2009528" cy="70333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2363065-FA8A-4CA5-B05B-EA85F266CF7C}"/>
              </a:ext>
            </a:extLst>
          </p:cNvPr>
          <p:cNvSpPr txBox="1"/>
          <p:nvPr/>
        </p:nvSpPr>
        <p:spPr>
          <a:xfrm>
            <a:off x="6492783" y="6022944"/>
            <a:ext cx="5614746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hr-HR" sz="1400" b="1" dirty="0">
                <a:latin typeface="Arial Nova" panose="020B0504020202020204" pitchFamily="34" charset="0"/>
                <a:cs typeface="Arial" panose="020B0604020202020204" pitchFamily="34" charset="0"/>
              </a:rPr>
              <a:t>Eutrophication level – quality / mg m</a:t>
            </a:r>
            <a:r>
              <a:rPr lang="hr-HR" sz="1400" b="1" baseline="30000" dirty="0">
                <a:latin typeface="Arial Nova" panose="020B0504020202020204" pitchFamily="34" charset="0"/>
                <a:cs typeface="Arial" panose="020B0604020202020204" pitchFamily="34" charset="0"/>
              </a:rPr>
              <a:t>-3</a:t>
            </a:r>
            <a:endParaRPr lang="en-GB" sz="1400" dirty="0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37999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068BC21-793F-4B7F-95E6-DB26FDDE7D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6599" y="1149273"/>
            <a:ext cx="8489889" cy="5626135"/>
          </a:xfrm>
          <a:prstGeom prst="rect">
            <a:avLst/>
          </a:prstGeom>
        </p:spPr>
      </p:pic>
      <p:sp>
        <p:nvSpPr>
          <p:cNvPr id="2" name="Oval 1">
            <a:extLst>
              <a:ext uri="{FF2B5EF4-FFF2-40B4-BE49-F238E27FC236}">
                <a16:creationId xmlns:a16="http://schemas.microsoft.com/office/drawing/2014/main" id="{D74D1AC2-5182-475C-8EF7-A080387237ED}"/>
              </a:ext>
            </a:extLst>
          </p:cNvPr>
          <p:cNvSpPr/>
          <p:nvPr/>
        </p:nvSpPr>
        <p:spPr>
          <a:xfrm>
            <a:off x="6942918" y="4194554"/>
            <a:ext cx="546764" cy="400110"/>
          </a:xfrm>
          <a:prstGeom prst="ellipse">
            <a:avLst/>
          </a:prstGeom>
          <a:noFill/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842113-5D94-4541-A2DD-6F255E434EDB}"/>
              </a:ext>
            </a:extLst>
          </p:cNvPr>
          <p:cNvSpPr txBox="1"/>
          <p:nvPr/>
        </p:nvSpPr>
        <p:spPr>
          <a:xfrm>
            <a:off x="3686329" y="82592"/>
            <a:ext cx="44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F8291-7F8A-49B9-A03D-25A4172BF539}"/>
              </a:ext>
            </a:extLst>
          </p:cNvPr>
          <p:cNvSpPr txBox="1"/>
          <p:nvPr/>
        </p:nvSpPr>
        <p:spPr>
          <a:xfrm>
            <a:off x="1854118" y="5708727"/>
            <a:ext cx="2970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Only 1% of all measurements</a:t>
            </a:r>
          </a:p>
          <a:p>
            <a:r>
              <a:rPr lang="en-US" b="1" dirty="0">
                <a:solidFill>
                  <a:srgbClr val="FF0000"/>
                </a:solidFill>
              </a:rPr>
              <a:t>spot the pollution.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2D80D1-055F-4E21-9090-42999E47742C}"/>
              </a:ext>
            </a:extLst>
          </p:cNvPr>
          <p:cNvSpPr/>
          <p:nvPr/>
        </p:nvSpPr>
        <p:spPr>
          <a:xfrm>
            <a:off x="0" y="152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FB75D0-D534-4130-8D9E-80F28721E721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0ACB45-B12C-4236-979A-473CD7B8DB6C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E26296-ADAF-400D-9D18-AD0CD804B1C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215821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>
            <a:extLst>
              <a:ext uri="{FF2B5EF4-FFF2-40B4-BE49-F238E27FC236}">
                <a16:creationId xmlns:a16="http://schemas.microsoft.com/office/drawing/2014/main" id="{D74D1AC2-5182-475C-8EF7-A080387237ED}"/>
              </a:ext>
            </a:extLst>
          </p:cNvPr>
          <p:cNvSpPr/>
          <p:nvPr/>
        </p:nvSpPr>
        <p:spPr>
          <a:xfrm>
            <a:off x="6942918" y="4194554"/>
            <a:ext cx="546764" cy="400110"/>
          </a:xfrm>
          <a:prstGeom prst="ellipse">
            <a:avLst/>
          </a:prstGeom>
          <a:noFill/>
          <a:ln w="698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8842113-5D94-4541-A2DD-6F255E434EDB}"/>
              </a:ext>
            </a:extLst>
          </p:cNvPr>
          <p:cNvSpPr txBox="1"/>
          <p:nvPr/>
        </p:nvSpPr>
        <p:spPr>
          <a:xfrm>
            <a:off x="3686329" y="82592"/>
            <a:ext cx="444333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8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00F8291-7F8A-49B9-A03D-25A4172BF539}"/>
              </a:ext>
            </a:extLst>
          </p:cNvPr>
          <p:cNvSpPr txBox="1"/>
          <p:nvPr/>
        </p:nvSpPr>
        <p:spPr>
          <a:xfrm>
            <a:off x="1854118" y="5708727"/>
            <a:ext cx="29708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rgbClr val="FF0000"/>
                </a:solidFill>
              </a:rPr>
              <a:t>Only 1% of all measurements</a:t>
            </a:r>
          </a:p>
          <a:p>
            <a:r>
              <a:rPr lang="en-US" b="1" dirty="0">
                <a:solidFill>
                  <a:srgbClr val="FF0000"/>
                </a:solidFill>
              </a:rPr>
              <a:t>spot the pollution.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62D80D1-055F-4E21-9090-42999E47742C}"/>
              </a:ext>
            </a:extLst>
          </p:cNvPr>
          <p:cNvSpPr/>
          <p:nvPr/>
        </p:nvSpPr>
        <p:spPr>
          <a:xfrm>
            <a:off x="0" y="152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3FB75D0-D534-4130-8D9E-80F28721E721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F0ACB45-B12C-4236-979A-473CD7B8DB6C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AE26296-ADAF-400D-9D18-AD0CD804B1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7F5DFBA8-8416-4FB9-A315-E4820C36D05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2915" t="6483" r="12355" b="8134"/>
          <a:stretch/>
        </p:blipFill>
        <p:spPr>
          <a:xfrm>
            <a:off x="1696599" y="1173987"/>
            <a:ext cx="8641283" cy="5553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77584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11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5A58A50C-D86B-4C5A-848F-B52A0054A76B}"/>
              </a:ext>
            </a:extLst>
          </p:cNvPr>
          <p:cNvSpPr txBox="1"/>
          <p:nvPr/>
        </p:nvSpPr>
        <p:spPr>
          <a:xfrm>
            <a:off x="1449082" y="2327829"/>
            <a:ext cx="8917826" cy="2939266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Huge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number of sampling/laboratory analysis</a:t>
            </a:r>
            <a:endParaRPr lang="hr-HR" sz="2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Still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insufficient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in both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temporal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US" sz="2000" b="1" dirty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spatial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domain</a:t>
            </a:r>
            <a:endParaRPr lang="hr-H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hr-HR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SeaCras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can provide 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larger spatial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coverage,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with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2-5 da</a:t>
            </a:r>
            <a:r>
              <a:rPr lang="en-US" sz="2000" b="1" dirty="0" err="1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ys</a:t>
            </a:r>
            <a:r>
              <a:rPr lang="en-US" sz="20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frequency</a:t>
            </a:r>
          </a:p>
          <a:p>
            <a:pPr marL="285750" indent="-285750">
              <a:lnSpc>
                <a:spcPct val="150000"/>
              </a:lnSpc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20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ALERT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notice system</a:t>
            </a:r>
            <a:endParaRPr lang="hr-HR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Possibility to include different data sets into our platform</a:t>
            </a:r>
          </a:p>
          <a:p>
            <a:pPr>
              <a:spcBef>
                <a:spcPts val="600"/>
              </a:spcBef>
            </a:pP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    (sensors, IoT, </a:t>
            </a:r>
            <a:r>
              <a:rPr lang="en-US" sz="2000" b="1" i="1" dirty="0">
                <a:latin typeface="Arial" panose="020B0604020202020204" pitchFamily="34" charset="0"/>
                <a:cs typeface="Arial" panose="020B0604020202020204" pitchFamily="34" charset="0"/>
              </a:rPr>
              <a:t>in-situ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, commercial satellites…)</a:t>
            </a:r>
            <a:endParaRPr lang="en-GB" sz="20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693C416-3B44-4DEF-9FAB-3FA86BCFF8E6}"/>
              </a:ext>
            </a:extLst>
          </p:cNvPr>
          <p:cNvSpPr/>
          <p:nvPr/>
        </p:nvSpPr>
        <p:spPr>
          <a:xfrm>
            <a:off x="3415230" y="109050"/>
            <a:ext cx="4737253" cy="17186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F467A88-C201-4D57-952F-E4BE818A7543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E122A0D3-64AE-4B9E-B1F8-106E921018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B2D205B5-BDFA-4E68-A1C9-64A4013BFD44}"/>
              </a:ext>
            </a:extLst>
          </p:cNvPr>
          <p:cNvSpPr/>
          <p:nvPr/>
        </p:nvSpPr>
        <p:spPr>
          <a:xfrm>
            <a:off x="0" y="0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6105E2B-CDFC-4FBA-A035-1365AA6C701F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1A1593-DFC3-4D7E-825B-8617078563B7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3293153-B88D-4FB4-8327-F41C2CD26F5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834248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56375F00-BFCD-48D9-8DA0-869A08731341}"/>
              </a:ext>
            </a:extLst>
          </p:cNvPr>
          <p:cNvSpPr txBox="1"/>
          <p:nvPr/>
        </p:nvSpPr>
        <p:spPr>
          <a:xfrm>
            <a:off x="6252734" y="1599072"/>
            <a:ext cx="5662354" cy="394979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GB" sz="20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SeaCras</a:t>
            </a:r>
            <a:r>
              <a:rPr lang="hr-HR" sz="20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000" b="1" dirty="0">
                <a:latin typeface="Arial" panose="020B0604020202020204" pitchFamily="34" charset="0"/>
                <a:cs typeface="Arial" panose="020B0604020202020204" pitchFamily="34" charset="0"/>
              </a:rPr>
              <a:t>tackles coastal water monitoring</a:t>
            </a:r>
            <a:endParaRPr lang="hr-HR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GB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Large spatial eutrophication variability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Salinity variations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Transparent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Abrupt topography 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Coastal shallow regions and bottom signal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Urbanization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Complex sea currents dynamics</a:t>
            </a:r>
          </a:p>
          <a:p>
            <a:pPr marL="342900" indent="-342900">
              <a:lnSpc>
                <a:spcPct val="150000"/>
              </a:lnSpc>
              <a:buAutoNum type="arabicPeriod"/>
            </a:pPr>
            <a:r>
              <a:rPr lang="en-GB" b="1" dirty="0"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1F2D1D3-8020-4792-8A1B-55B005F3A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" y="1155401"/>
            <a:ext cx="5662354" cy="48851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18BE98-7B99-48ED-9CB6-0E8D2E209F40}"/>
              </a:ext>
            </a:extLst>
          </p:cNvPr>
          <p:cNvSpPr txBox="1"/>
          <p:nvPr/>
        </p:nvSpPr>
        <p:spPr>
          <a:xfrm>
            <a:off x="0" y="6040557"/>
            <a:ext cx="8023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Demonstrator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- Dalma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Simoultaneous water quality monitoring of: river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Zrmanj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sea bays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Novigradsko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Karinsko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more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Vran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iver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Krk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 Prokljan, and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the bay of Š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iben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04FC30-C47A-4A0B-870D-940372851F72}"/>
              </a:ext>
            </a:extLst>
          </p:cNvPr>
          <p:cNvSpPr/>
          <p:nvPr/>
        </p:nvSpPr>
        <p:spPr>
          <a:xfrm>
            <a:off x="0" y="152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E8E2C-61E8-4FEB-B9DC-AE1A413F832A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703DAC-0C4C-4986-9609-BFA074DA28EF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B9E66A-A46A-45F2-AE34-EDB25D0C0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144861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1F2D1D3-8020-4792-8A1B-55B005F3A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" y="1155401"/>
            <a:ext cx="5662354" cy="48851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18BE98-7B99-48ED-9CB6-0E8D2E209F40}"/>
              </a:ext>
            </a:extLst>
          </p:cNvPr>
          <p:cNvSpPr txBox="1"/>
          <p:nvPr/>
        </p:nvSpPr>
        <p:spPr>
          <a:xfrm>
            <a:off x="0" y="6040557"/>
            <a:ext cx="8023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Demonstrator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- Dalma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Simoultaneous water quality monitoring of: river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Zrmanj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sea bays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Novigradsko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Karinsko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more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Vran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iver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Krk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 Prokljan, and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the bay of Š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iben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04FC30-C47A-4A0B-870D-940372851F72}"/>
              </a:ext>
            </a:extLst>
          </p:cNvPr>
          <p:cNvSpPr/>
          <p:nvPr/>
        </p:nvSpPr>
        <p:spPr>
          <a:xfrm>
            <a:off x="0" y="152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E8E2C-61E8-4FEB-B9DC-AE1A413F832A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703DAC-0C4C-4986-9609-BFA074DA28EF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B9E66A-A46A-45F2-AE34-EDB25D0C0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6E17F411-F38D-4683-9FF4-60C1005DA12F}"/>
              </a:ext>
            </a:extLst>
          </p:cNvPr>
          <p:cNvSpPr>
            <a:spLocks noChangeAspect="1"/>
          </p:cNvSpPr>
          <p:nvPr/>
        </p:nvSpPr>
        <p:spPr>
          <a:xfrm>
            <a:off x="450845" y="39748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6A6F8BB-61F4-4037-B2DB-B3292999B352}"/>
              </a:ext>
            </a:extLst>
          </p:cNvPr>
          <p:cNvSpPr>
            <a:spLocks noChangeAspect="1"/>
          </p:cNvSpPr>
          <p:nvPr/>
        </p:nvSpPr>
        <p:spPr>
          <a:xfrm>
            <a:off x="550835" y="34697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C3644DF-0AC7-409B-9635-3564B82F0C68}"/>
              </a:ext>
            </a:extLst>
          </p:cNvPr>
          <p:cNvSpPr>
            <a:spLocks noChangeAspect="1"/>
          </p:cNvSpPr>
          <p:nvPr/>
        </p:nvSpPr>
        <p:spPr>
          <a:xfrm>
            <a:off x="116386" y="34133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672A8E-9E1B-4614-B22E-AA1A20263C01}"/>
              </a:ext>
            </a:extLst>
          </p:cNvPr>
          <p:cNvSpPr>
            <a:spLocks noChangeAspect="1"/>
          </p:cNvSpPr>
          <p:nvPr/>
        </p:nvSpPr>
        <p:spPr>
          <a:xfrm>
            <a:off x="1183834" y="482837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6070A1B-C838-4F83-95AE-E6493741974B}"/>
              </a:ext>
            </a:extLst>
          </p:cNvPr>
          <p:cNvSpPr>
            <a:spLocks noChangeAspect="1"/>
          </p:cNvSpPr>
          <p:nvPr/>
        </p:nvSpPr>
        <p:spPr>
          <a:xfrm>
            <a:off x="825694" y="437438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8D6C6A5-7121-494D-A0BB-6B33DB316A7C}"/>
              </a:ext>
            </a:extLst>
          </p:cNvPr>
          <p:cNvSpPr>
            <a:spLocks noChangeAspect="1"/>
          </p:cNvSpPr>
          <p:nvPr/>
        </p:nvSpPr>
        <p:spPr>
          <a:xfrm>
            <a:off x="507748" y="14282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999B70C-F88E-426E-B52A-A3875D31793F}"/>
              </a:ext>
            </a:extLst>
          </p:cNvPr>
          <p:cNvSpPr>
            <a:spLocks noChangeAspect="1"/>
          </p:cNvSpPr>
          <p:nvPr/>
        </p:nvSpPr>
        <p:spPr>
          <a:xfrm>
            <a:off x="1272774" y="448927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12C25E-DD19-4C2C-AB39-6BFC2BFFF4BE}"/>
              </a:ext>
            </a:extLst>
          </p:cNvPr>
          <p:cNvSpPr>
            <a:spLocks noChangeAspect="1"/>
          </p:cNvSpPr>
          <p:nvPr/>
        </p:nvSpPr>
        <p:spPr>
          <a:xfrm>
            <a:off x="647303" y="178512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6365BEC-126D-436D-95BF-8EB577D7AFAF}"/>
              </a:ext>
            </a:extLst>
          </p:cNvPr>
          <p:cNvSpPr>
            <a:spLocks noChangeAspect="1"/>
          </p:cNvSpPr>
          <p:nvPr/>
        </p:nvSpPr>
        <p:spPr>
          <a:xfrm>
            <a:off x="2736122" y="141972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7A19090-D8CD-4932-9085-D9D337BF3A73}"/>
              </a:ext>
            </a:extLst>
          </p:cNvPr>
          <p:cNvSpPr>
            <a:spLocks noChangeAspect="1"/>
          </p:cNvSpPr>
          <p:nvPr/>
        </p:nvSpPr>
        <p:spPr>
          <a:xfrm>
            <a:off x="2095702" y="577516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633BC7E-B2D3-42CD-A1B9-B0CCFCCA6370}"/>
              </a:ext>
            </a:extLst>
          </p:cNvPr>
          <p:cNvSpPr>
            <a:spLocks noChangeAspect="1"/>
          </p:cNvSpPr>
          <p:nvPr/>
        </p:nvSpPr>
        <p:spPr>
          <a:xfrm>
            <a:off x="1466028" y="531356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1710B98-6077-435D-8A73-4BD1471A5848}"/>
              </a:ext>
            </a:extLst>
          </p:cNvPr>
          <p:cNvSpPr>
            <a:spLocks noChangeAspect="1"/>
          </p:cNvSpPr>
          <p:nvPr/>
        </p:nvSpPr>
        <p:spPr>
          <a:xfrm>
            <a:off x="809154" y="493418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863110F-62F7-40E5-A6EB-FD95229CBECA}"/>
              </a:ext>
            </a:extLst>
          </p:cNvPr>
          <p:cNvSpPr>
            <a:spLocks noChangeAspect="1"/>
          </p:cNvSpPr>
          <p:nvPr/>
        </p:nvSpPr>
        <p:spPr>
          <a:xfrm>
            <a:off x="436319" y="513963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9DF9A3D-D7D8-49AE-9110-513EE168A78D}"/>
              </a:ext>
            </a:extLst>
          </p:cNvPr>
          <p:cNvSpPr>
            <a:spLocks noChangeAspect="1"/>
          </p:cNvSpPr>
          <p:nvPr/>
        </p:nvSpPr>
        <p:spPr>
          <a:xfrm>
            <a:off x="404955" y="230733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BE5E445-1FE7-4367-97EE-26B11E6C0B92}"/>
              </a:ext>
            </a:extLst>
          </p:cNvPr>
          <p:cNvSpPr>
            <a:spLocks noChangeAspect="1"/>
          </p:cNvSpPr>
          <p:nvPr/>
        </p:nvSpPr>
        <p:spPr>
          <a:xfrm>
            <a:off x="4861229" y="444204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645BC8F-BDAB-4221-9A79-BD3AF46A7058}"/>
              </a:ext>
            </a:extLst>
          </p:cNvPr>
          <p:cNvSpPr>
            <a:spLocks noChangeAspect="1"/>
          </p:cNvSpPr>
          <p:nvPr/>
        </p:nvSpPr>
        <p:spPr>
          <a:xfrm>
            <a:off x="1075561" y="540551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5E76BC1-E784-4B14-B360-1AA68DC8B5EE}"/>
              </a:ext>
            </a:extLst>
          </p:cNvPr>
          <p:cNvSpPr>
            <a:spLocks noChangeAspect="1"/>
          </p:cNvSpPr>
          <p:nvPr/>
        </p:nvSpPr>
        <p:spPr>
          <a:xfrm>
            <a:off x="2824223" y="15011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870D932-B55E-4D46-9CFF-27C052CBC63A}"/>
              </a:ext>
            </a:extLst>
          </p:cNvPr>
          <p:cNvSpPr>
            <a:spLocks noChangeAspect="1"/>
          </p:cNvSpPr>
          <p:nvPr/>
        </p:nvSpPr>
        <p:spPr>
          <a:xfrm>
            <a:off x="93768" y="135696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F621175-F942-4E2B-BCD2-9CF109EDEC9F}"/>
              </a:ext>
            </a:extLst>
          </p:cNvPr>
          <p:cNvSpPr>
            <a:spLocks noChangeAspect="1"/>
          </p:cNvSpPr>
          <p:nvPr/>
        </p:nvSpPr>
        <p:spPr>
          <a:xfrm>
            <a:off x="2153362" y="543755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0DBD503-6AC2-48AE-9A11-34AE658BBB08}"/>
              </a:ext>
            </a:extLst>
          </p:cNvPr>
          <p:cNvSpPr>
            <a:spLocks noChangeAspect="1"/>
          </p:cNvSpPr>
          <p:nvPr/>
        </p:nvSpPr>
        <p:spPr>
          <a:xfrm>
            <a:off x="2136812" y="560561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A92A91A-EB0F-425D-843D-EC244ED35C4B}"/>
              </a:ext>
            </a:extLst>
          </p:cNvPr>
          <p:cNvSpPr>
            <a:spLocks noChangeAspect="1"/>
          </p:cNvSpPr>
          <p:nvPr/>
        </p:nvSpPr>
        <p:spPr>
          <a:xfrm>
            <a:off x="1675802" y="497244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BF6C10B-880E-4C43-83D5-ADEB8ABFB742}"/>
              </a:ext>
            </a:extLst>
          </p:cNvPr>
          <p:cNvSpPr>
            <a:spLocks noChangeAspect="1"/>
          </p:cNvSpPr>
          <p:nvPr/>
        </p:nvSpPr>
        <p:spPr>
          <a:xfrm>
            <a:off x="2583892" y="572051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7D76739-607A-4740-9CF6-88B2067091C1}"/>
              </a:ext>
            </a:extLst>
          </p:cNvPr>
          <p:cNvSpPr>
            <a:spLocks noChangeAspect="1"/>
          </p:cNvSpPr>
          <p:nvPr/>
        </p:nvSpPr>
        <p:spPr>
          <a:xfrm>
            <a:off x="1062850" y="577935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E4C5682-0631-4C74-8F94-DB40881F5EE2}"/>
              </a:ext>
            </a:extLst>
          </p:cNvPr>
          <p:cNvSpPr>
            <a:spLocks noChangeAspect="1"/>
          </p:cNvSpPr>
          <p:nvPr/>
        </p:nvSpPr>
        <p:spPr>
          <a:xfrm>
            <a:off x="515277" y="426264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C40AEC5-294B-481F-B316-EBF3E78A4819}"/>
              </a:ext>
            </a:extLst>
          </p:cNvPr>
          <p:cNvSpPr>
            <a:spLocks noChangeAspect="1"/>
          </p:cNvSpPr>
          <p:nvPr/>
        </p:nvSpPr>
        <p:spPr>
          <a:xfrm>
            <a:off x="625282" y="482918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E3216D1-5F6C-4C86-83BA-56F78AD58498}"/>
              </a:ext>
            </a:extLst>
          </p:cNvPr>
          <p:cNvSpPr>
            <a:spLocks noChangeAspect="1"/>
          </p:cNvSpPr>
          <p:nvPr/>
        </p:nvSpPr>
        <p:spPr>
          <a:xfrm>
            <a:off x="1602625" y="38938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2A19EC5-C39A-4ECE-8128-0DE054948D43}"/>
              </a:ext>
            </a:extLst>
          </p:cNvPr>
          <p:cNvSpPr>
            <a:spLocks noChangeAspect="1"/>
          </p:cNvSpPr>
          <p:nvPr/>
        </p:nvSpPr>
        <p:spPr>
          <a:xfrm>
            <a:off x="2200209" y="43873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D0DCA8D-E183-4587-BF9C-2E51CBBB3BFE}"/>
              </a:ext>
            </a:extLst>
          </p:cNvPr>
          <p:cNvSpPr>
            <a:spLocks noChangeAspect="1"/>
          </p:cNvSpPr>
          <p:nvPr/>
        </p:nvSpPr>
        <p:spPr>
          <a:xfrm>
            <a:off x="2104314" y="468728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BB72EA4-EB1D-4BC8-A0DA-43039AD63750}"/>
              </a:ext>
            </a:extLst>
          </p:cNvPr>
          <p:cNvSpPr>
            <a:spLocks noChangeAspect="1"/>
          </p:cNvSpPr>
          <p:nvPr/>
        </p:nvSpPr>
        <p:spPr>
          <a:xfrm>
            <a:off x="1760135" y="43630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8682C81-772B-4365-8B21-D8167FB6C7A7}"/>
              </a:ext>
            </a:extLst>
          </p:cNvPr>
          <p:cNvSpPr>
            <a:spLocks noChangeAspect="1"/>
          </p:cNvSpPr>
          <p:nvPr/>
        </p:nvSpPr>
        <p:spPr>
          <a:xfrm>
            <a:off x="1679195" y="549220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3A5B546-EA5D-4071-B852-B3B1CCB33851}"/>
              </a:ext>
            </a:extLst>
          </p:cNvPr>
          <p:cNvSpPr>
            <a:spLocks noChangeAspect="1"/>
          </p:cNvSpPr>
          <p:nvPr/>
        </p:nvSpPr>
        <p:spPr>
          <a:xfrm>
            <a:off x="2190665" y="40841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797F440-858C-40FF-AFAA-051FE0A5F04A}"/>
              </a:ext>
            </a:extLst>
          </p:cNvPr>
          <p:cNvSpPr>
            <a:spLocks noChangeAspect="1"/>
          </p:cNvSpPr>
          <p:nvPr/>
        </p:nvSpPr>
        <p:spPr>
          <a:xfrm>
            <a:off x="2955596" y="353513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EFCAB58-DE28-4AEF-8BE3-615174559D4D}"/>
              </a:ext>
            </a:extLst>
          </p:cNvPr>
          <p:cNvSpPr>
            <a:spLocks noChangeAspect="1"/>
          </p:cNvSpPr>
          <p:nvPr/>
        </p:nvSpPr>
        <p:spPr>
          <a:xfrm>
            <a:off x="3258839" y="482885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4035AC5-16A3-4CE8-AAEA-572AC9D3FFA5}"/>
              </a:ext>
            </a:extLst>
          </p:cNvPr>
          <p:cNvSpPr>
            <a:spLocks noChangeAspect="1"/>
          </p:cNvSpPr>
          <p:nvPr/>
        </p:nvSpPr>
        <p:spPr>
          <a:xfrm>
            <a:off x="2835545" y="36902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4207AA7-5590-494D-B311-8C0D100024AC}"/>
              </a:ext>
            </a:extLst>
          </p:cNvPr>
          <p:cNvSpPr>
            <a:spLocks noChangeAspect="1"/>
          </p:cNvSpPr>
          <p:nvPr/>
        </p:nvSpPr>
        <p:spPr>
          <a:xfrm>
            <a:off x="3743955" y="482212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2235EDB-BDFF-4A74-ABE6-EEBFB6D785A8}"/>
              </a:ext>
            </a:extLst>
          </p:cNvPr>
          <p:cNvSpPr>
            <a:spLocks noChangeAspect="1"/>
          </p:cNvSpPr>
          <p:nvPr/>
        </p:nvSpPr>
        <p:spPr>
          <a:xfrm>
            <a:off x="123809" y="216494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F5B1318-7641-407A-BE32-EC48CD32514C}"/>
              </a:ext>
            </a:extLst>
          </p:cNvPr>
          <p:cNvSpPr>
            <a:spLocks noChangeAspect="1"/>
          </p:cNvSpPr>
          <p:nvPr/>
        </p:nvSpPr>
        <p:spPr>
          <a:xfrm>
            <a:off x="3606030" y="513963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BFB04941-E2DD-49DA-A7C7-97E481B3F03A}"/>
              </a:ext>
            </a:extLst>
          </p:cNvPr>
          <p:cNvSpPr>
            <a:spLocks noChangeAspect="1"/>
          </p:cNvSpPr>
          <p:nvPr/>
        </p:nvSpPr>
        <p:spPr>
          <a:xfrm>
            <a:off x="3165504" y="568882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E4EE54B-6214-47C8-B419-1998945A7B82}"/>
              </a:ext>
            </a:extLst>
          </p:cNvPr>
          <p:cNvSpPr>
            <a:spLocks noChangeAspect="1"/>
          </p:cNvSpPr>
          <p:nvPr/>
        </p:nvSpPr>
        <p:spPr>
          <a:xfrm>
            <a:off x="3389061" y="411163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706223B6-9134-44BA-9094-CB0D14820BD6}"/>
              </a:ext>
            </a:extLst>
          </p:cNvPr>
          <p:cNvSpPr>
            <a:spLocks noChangeAspect="1"/>
          </p:cNvSpPr>
          <p:nvPr/>
        </p:nvSpPr>
        <p:spPr>
          <a:xfrm>
            <a:off x="2309874" y="48031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9DD2F20-8561-4E61-87E5-C42EA664EC17}"/>
              </a:ext>
            </a:extLst>
          </p:cNvPr>
          <p:cNvSpPr>
            <a:spLocks noChangeAspect="1"/>
          </p:cNvSpPr>
          <p:nvPr/>
        </p:nvSpPr>
        <p:spPr>
          <a:xfrm>
            <a:off x="1644074" y="47647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0D91C30E-D045-4FB2-9DB4-EA4541B5C425}"/>
              </a:ext>
            </a:extLst>
          </p:cNvPr>
          <p:cNvSpPr>
            <a:spLocks noChangeAspect="1"/>
          </p:cNvSpPr>
          <p:nvPr/>
        </p:nvSpPr>
        <p:spPr>
          <a:xfrm>
            <a:off x="3159786" y="37359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24E3A08-E88B-4CBB-9BAD-21B52F36410E}"/>
              </a:ext>
            </a:extLst>
          </p:cNvPr>
          <p:cNvSpPr>
            <a:spLocks noChangeAspect="1"/>
          </p:cNvSpPr>
          <p:nvPr/>
        </p:nvSpPr>
        <p:spPr>
          <a:xfrm>
            <a:off x="3530792" y="419509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87677F43-72FB-4BC9-84D7-1968953EC1BA}"/>
              </a:ext>
            </a:extLst>
          </p:cNvPr>
          <p:cNvSpPr>
            <a:spLocks noChangeAspect="1"/>
          </p:cNvSpPr>
          <p:nvPr/>
        </p:nvSpPr>
        <p:spPr>
          <a:xfrm>
            <a:off x="2790772" y="53847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22FE90B0-E3B7-4005-A0BF-47C00736C2E9}"/>
              </a:ext>
            </a:extLst>
          </p:cNvPr>
          <p:cNvSpPr>
            <a:spLocks noChangeAspect="1"/>
          </p:cNvSpPr>
          <p:nvPr/>
        </p:nvSpPr>
        <p:spPr>
          <a:xfrm>
            <a:off x="2995836" y="36902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C8D19D6-3CA6-4D89-B1CA-4E34AA6BB2B6}"/>
              </a:ext>
            </a:extLst>
          </p:cNvPr>
          <p:cNvSpPr>
            <a:spLocks noChangeAspect="1"/>
          </p:cNvSpPr>
          <p:nvPr/>
        </p:nvSpPr>
        <p:spPr>
          <a:xfrm>
            <a:off x="2299107" y="51046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57DBE4E-66C3-42B8-8AA9-FA7BE46CF1E5}"/>
              </a:ext>
            </a:extLst>
          </p:cNvPr>
          <p:cNvSpPr>
            <a:spLocks noChangeAspect="1"/>
          </p:cNvSpPr>
          <p:nvPr/>
        </p:nvSpPr>
        <p:spPr>
          <a:xfrm>
            <a:off x="1310296" y="522431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CD94D24-DEBB-44DD-92D0-C83C73CC7226}"/>
              </a:ext>
            </a:extLst>
          </p:cNvPr>
          <p:cNvSpPr>
            <a:spLocks noChangeAspect="1"/>
          </p:cNvSpPr>
          <p:nvPr/>
        </p:nvSpPr>
        <p:spPr>
          <a:xfrm>
            <a:off x="1244475" y="578736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FDF7A39-939E-4E6F-9722-92C41606E6EE}"/>
              </a:ext>
            </a:extLst>
          </p:cNvPr>
          <p:cNvSpPr>
            <a:spLocks noChangeAspect="1"/>
          </p:cNvSpPr>
          <p:nvPr/>
        </p:nvSpPr>
        <p:spPr>
          <a:xfrm>
            <a:off x="1117500" y="223638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81B85B4-71EE-4D10-BBB2-326063958F28}"/>
              </a:ext>
            </a:extLst>
          </p:cNvPr>
          <p:cNvSpPr>
            <a:spLocks noChangeAspect="1"/>
          </p:cNvSpPr>
          <p:nvPr/>
        </p:nvSpPr>
        <p:spPr>
          <a:xfrm>
            <a:off x="1497365" y="474264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C59DF859-F112-4673-B300-F68D63607823}"/>
              </a:ext>
            </a:extLst>
          </p:cNvPr>
          <p:cNvSpPr>
            <a:spLocks noChangeAspect="1"/>
          </p:cNvSpPr>
          <p:nvPr/>
        </p:nvSpPr>
        <p:spPr>
          <a:xfrm>
            <a:off x="3269086" y="39298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AC2D275-2339-47A5-9554-6222F9ADE8FD}"/>
              </a:ext>
            </a:extLst>
          </p:cNvPr>
          <p:cNvSpPr>
            <a:spLocks noChangeAspect="1"/>
          </p:cNvSpPr>
          <p:nvPr/>
        </p:nvSpPr>
        <p:spPr>
          <a:xfrm>
            <a:off x="2664248" y="441356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0E7D0451-A56E-4526-819B-510CA7084EC4}"/>
              </a:ext>
            </a:extLst>
          </p:cNvPr>
          <p:cNvSpPr>
            <a:spLocks noChangeAspect="1"/>
          </p:cNvSpPr>
          <p:nvPr/>
        </p:nvSpPr>
        <p:spPr>
          <a:xfrm>
            <a:off x="2712348" y="395255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39BAD48-735B-4686-99F4-C1673F372B0F}"/>
              </a:ext>
            </a:extLst>
          </p:cNvPr>
          <p:cNvSpPr>
            <a:spLocks noChangeAspect="1"/>
          </p:cNvSpPr>
          <p:nvPr/>
        </p:nvSpPr>
        <p:spPr>
          <a:xfrm>
            <a:off x="2872084" y="470057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FDE3747B-8203-42BA-8439-4B8A58F02E77}"/>
              </a:ext>
            </a:extLst>
          </p:cNvPr>
          <p:cNvSpPr>
            <a:spLocks noChangeAspect="1"/>
          </p:cNvSpPr>
          <p:nvPr/>
        </p:nvSpPr>
        <p:spPr>
          <a:xfrm>
            <a:off x="2383388" y="42258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8A7D9C8-2171-4EFE-A217-A5FF5E8457C5}"/>
              </a:ext>
            </a:extLst>
          </p:cNvPr>
          <p:cNvSpPr>
            <a:spLocks noChangeAspect="1"/>
          </p:cNvSpPr>
          <p:nvPr/>
        </p:nvSpPr>
        <p:spPr>
          <a:xfrm>
            <a:off x="4904881" y="457798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83AEDC1-103C-4E2C-8CC3-FFDABE38F8A6}"/>
              </a:ext>
            </a:extLst>
          </p:cNvPr>
          <p:cNvSpPr>
            <a:spLocks noChangeAspect="1"/>
          </p:cNvSpPr>
          <p:nvPr/>
        </p:nvSpPr>
        <p:spPr>
          <a:xfrm>
            <a:off x="3472031" y="43873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442A3730-D814-49B7-AA24-B8DEA6F59A8E}"/>
              </a:ext>
            </a:extLst>
          </p:cNvPr>
          <p:cNvSpPr>
            <a:spLocks noChangeAspect="1"/>
          </p:cNvSpPr>
          <p:nvPr/>
        </p:nvSpPr>
        <p:spPr>
          <a:xfrm>
            <a:off x="2588496" y="482212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F2B5D89-A1E9-4DF3-BE32-13D1257616AE}"/>
              </a:ext>
            </a:extLst>
          </p:cNvPr>
          <p:cNvSpPr>
            <a:spLocks noChangeAspect="1"/>
          </p:cNvSpPr>
          <p:nvPr/>
        </p:nvSpPr>
        <p:spPr>
          <a:xfrm>
            <a:off x="3035576" y="493702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F416A78-26F9-48B5-9C87-B87587496344}"/>
              </a:ext>
            </a:extLst>
          </p:cNvPr>
          <p:cNvSpPr>
            <a:spLocks noChangeAspect="1"/>
          </p:cNvSpPr>
          <p:nvPr/>
        </p:nvSpPr>
        <p:spPr>
          <a:xfrm>
            <a:off x="2971428" y="441618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3A3356F-B18D-4CE8-8636-AA41496FCA5B}"/>
              </a:ext>
            </a:extLst>
          </p:cNvPr>
          <p:cNvSpPr>
            <a:spLocks noChangeAspect="1"/>
          </p:cNvSpPr>
          <p:nvPr/>
        </p:nvSpPr>
        <p:spPr>
          <a:xfrm>
            <a:off x="2926734" y="136507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AA23DC5A-0680-4139-B19C-1F7275BA01EB}"/>
              </a:ext>
            </a:extLst>
          </p:cNvPr>
          <p:cNvSpPr>
            <a:spLocks noChangeAspect="1"/>
          </p:cNvSpPr>
          <p:nvPr/>
        </p:nvSpPr>
        <p:spPr>
          <a:xfrm>
            <a:off x="3492340" y="194848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1F0B5CF-D2CA-4AB7-B6BD-328525B3291F}"/>
              </a:ext>
            </a:extLst>
          </p:cNvPr>
          <p:cNvSpPr>
            <a:spLocks noChangeAspect="1"/>
          </p:cNvSpPr>
          <p:nvPr/>
        </p:nvSpPr>
        <p:spPr>
          <a:xfrm>
            <a:off x="2981786" y="148820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99D97E71-B991-446F-8695-5C6E879E168D}"/>
              </a:ext>
            </a:extLst>
          </p:cNvPr>
          <p:cNvSpPr>
            <a:spLocks noChangeAspect="1"/>
          </p:cNvSpPr>
          <p:nvPr/>
        </p:nvSpPr>
        <p:spPr>
          <a:xfrm>
            <a:off x="3130924" y="14216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5D84AF9-F6F5-41E9-B8C7-080BC8212ED5}"/>
              </a:ext>
            </a:extLst>
          </p:cNvPr>
          <p:cNvSpPr>
            <a:spLocks noChangeAspect="1"/>
          </p:cNvSpPr>
          <p:nvPr/>
        </p:nvSpPr>
        <p:spPr>
          <a:xfrm>
            <a:off x="4305875" y="506541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2D102BAF-BC0D-40AA-81BE-88B0C39435FF}"/>
              </a:ext>
            </a:extLst>
          </p:cNvPr>
          <p:cNvSpPr>
            <a:spLocks noChangeAspect="1"/>
          </p:cNvSpPr>
          <p:nvPr/>
        </p:nvSpPr>
        <p:spPr>
          <a:xfrm>
            <a:off x="4303226" y="584201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AE88E47F-7575-4862-AEAC-7C1E53FEF042}"/>
              </a:ext>
            </a:extLst>
          </p:cNvPr>
          <p:cNvSpPr>
            <a:spLocks noChangeAspect="1"/>
          </p:cNvSpPr>
          <p:nvPr/>
        </p:nvSpPr>
        <p:spPr>
          <a:xfrm>
            <a:off x="4128798" y="532269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02FFEA4-9AD0-4228-BB17-5A0593359A35}"/>
              </a:ext>
            </a:extLst>
          </p:cNvPr>
          <p:cNvSpPr>
            <a:spLocks noChangeAspect="1"/>
          </p:cNvSpPr>
          <p:nvPr/>
        </p:nvSpPr>
        <p:spPr>
          <a:xfrm>
            <a:off x="4463653" y="559997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D34101C4-2925-4419-9B59-F7D1A3E0F6C8}"/>
              </a:ext>
            </a:extLst>
          </p:cNvPr>
          <p:cNvSpPr>
            <a:spLocks noChangeAspect="1"/>
          </p:cNvSpPr>
          <p:nvPr/>
        </p:nvSpPr>
        <p:spPr>
          <a:xfrm>
            <a:off x="3939638" y="501880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2A79626-7CEF-41BB-A22B-BBDF2C80B88E}"/>
              </a:ext>
            </a:extLst>
          </p:cNvPr>
          <p:cNvSpPr>
            <a:spLocks noChangeAspect="1"/>
          </p:cNvSpPr>
          <p:nvPr/>
        </p:nvSpPr>
        <p:spPr>
          <a:xfrm>
            <a:off x="983582" y="212463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2947E1BE-EB57-475A-AD7C-478C068E5E9D}"/>
              </a:ext>
            </a:extLst>
          </p:cNvPr>
          <p:cNvSpPr>
            <a:spLocks noChangeAspect="1"/>
          </p:cNvSpPr>
          <p:nvPr/>
        </p:nvSpPr>
        <p:spPr>
          <a:xfrm flipV="1">
            <a:off x="592653" y="227977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48118E55-FA0E-4611-B208-5F159C11FB2E}"/>
              </a:ext>
            </a:extLst>
          </p:cNvPr>
          <p:cNvSpPr>
            <a:spLocks noChangeAspect="1"/>
          </p:cNvSpPr>
          <p:nvPr/>
        </p:nvSpPr>
        <p:spPr>
          <a:xfrm>
            <a:off x="303184" y="27627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C65509D1-57F9-4E68-8707-A2A11F328A9F}"/>
              </a:ext>
            </a:extLst>
          </p:cNvPr>
          <p:cNvSpPr>
            <a:spLocks noChangeAspect="1"/>
          </p:cNvSpPr>
          <p:nvPr/>
        </p:nvSpPr>
        <p:spPr>
          <a:xfrm>
            <a:off x="374079" y="21215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DB9ABA0-0173-43C1-8129-E03C05CEE044}"/>
              </a:ext>
            </a:extLst>
          </p:cNvPr>
          <p:cNvSpPr>
            <a:spLocks noChangeAspect="1"/>
          </p:cNvSpPr>
          <p:nvPr/>
        </p:nvSpPr>
        <p:spPr>
          <a:xfrm>
            <a:off x="404120" y="292951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6DC96251-F0C5-47B7-81D4-503C6A487438}"/>
              </a:ext>
            </a:extLst>
          </p:cNvPr>
          <p:cNvSpPr>
            <a:spLocks noChangeAspect="1"/>
          </p:cNvSpPr>
          <p:nvPr/>
        </p:nvSpPr>
        <p:spPr>
          <a:xfrm>
            <a:off x="474053" y="254746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ACEB0615-84F7-4630-A881-CC4A81EFAD84}"/>
              </a:ext>
            </a:extLst>
          </p:cNvPr>
          <p:cNvSpPr>
            <a:spLocks noChangeAspect="1"/>
          </p:cNvSpPr>
          <p:nvPr/>
        </p:nvSpPr>
        <p:spPr>
          <a:xfrm flipV="1">
            <a:off x="953550" y="19040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10F3FE5A-1030-450D-B3F2-9C31D8850A23}"/>
              </a:ext>
            </a:extLst>
          </p:cNvPr>
          <p:cNvSpPr>
            <a:spLocks noChangeAspect="1"/>
          </p:cNvSpPr>
          <p:nvPr/>
        </p:nvSpPr>
        <p:spPr>
          <a:xfrm flipV="1">
            <a:off x="1239664" y="241029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12F32F27-75A2-49BA-8342-DDA913E3F671}"/>
              </a:ext>
            </a:extLst>
          </p:cNvPr>
          <p:cNvSpPr>
            <a:spLocks noChangeAspect="1"/>
          </p:cNvSpPr>
          <p:nvPr/>
        </p:nvSpPr>
        <p:spPr>
          <a:xfrm flipV="1">
            <a:off x="1336100" y="258756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D1F51A08-80DC-4348-B510-D5E99B976796}"/>
              </a:ext>
            </a:extLst>
          </p:cNvPr>
          <p:cNvSpPr>
            <a:spLocks noChangeAspect="1"/>
          </p:cNvSpPr>
          <p:nvPr/>
        </p:nvSpPr>
        <p:spPr>
          <a:xfrm flipV="1">
            <a:off x="1011375" y="28696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F54246A-2ACC-41F4-9CF1-CF6EEC6BB19D}"/>
              </a:ext>
            </a:extLst>
          </p:cNvPr>
          <p:cNvSpPr>
            <a:spLocks noChangeAspect="1"/>
          </p:cNvSpPr>
          <p:nvPr/>
        </p:nvSpPr>
        <p:spPr>
          <a:xfrm flipV="1">
            <a:off x="1547062" y="27627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9DF45E3-ADCC-4C39-8366-1DF9711F33E1}"/>
              </a:ext>
            </a:extLst>
          </p:cNvPr>
          <p:cNvSpPr>
            <a:spLocks noChangeAspect="1"/>
          </p:cNvSpPr>
          <p:nvPr/>
        </p:nvSpPr>
        <p:spPr>
          <a:xfrm flipV="1">
            <a:off x="1254999" y="301681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623BC806-0346-4BC4-815C-AC3A7DF0972B}"/>
              </a:ext>
            </a:extLst>
          </p:cNvPr>
          <p:cNvSpPr>
            <a:spLocks noChangeAspect="1"/>
          </p:cNvSpPr>
          <p:nvPr/>
        </p:nvSpPr>
        <p:spPr>
          <a:xfrm flipV="1">
            <a:off x="1418904" y="320832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4AF3D6E8-FB27-480D-8B4F-D89D7637E786}"/>
              </a:ext>
            </a:extLst>
          </p:cNvPr>
          <p:cNvSpPr>
            <a:spLocks noChangeAspect="1"/>
          </p:cNvSpPr>
          <p:nvPr/>
        </p:nvSpPr>
        <p:spPr>
          <a:xfrm flipV="1">
            <a:off x="1566502" y="342583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4E87FAC-D985-4F36-9AD5-5839726B656A}"/>
              </a:ext>
            </a:extLst>
          </p:cNvPr>
          <p:cNvSpPr>
            <a:spLocks noChangeAspect="1"/>
          </p:cNvSpPr>
          <p:nvPr/>
        </p:nvSpPr>
        <p:spPr>
          <a:xfrm flipV="1">
            <a:off x="1820963" y="36266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61CC97ED-3C51-465A-8FF1-7A0CB7360901}"/>
              </a:ext>
            </a:extLst>
          </p:cNvPr>
          <p:cNvSpPr>
            <a:spLocks noChangeAspect="1"/>
          </p:cNvSpPr>
          <p:nvPr/>
        </p:nvSpPr>
        <p:spPr>
          <a:xfrm flipV="1">
            <a:off x="724254" y="311805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69DB661C-214B-4896-9218-AF2997D546D8}"/>
              </a:ext>
            </a:extLst>
          </p:cNvPr>
          <p:cNvSpPr>
            <a:spLocks noChangeAspect="1"/>
          </p:cNvSpPr>
          <p:nvPr/>
        </p:nvSpPr>
        <p:spPr>
          <a:xfrm flipV="1">
            <a:off x="863804" y="32271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39279887-1173-4539-8039-8774D74632CD}"/>
              </a:ext>
            </a:extLst>
          </p:cNvPr>
          <p:cNvSpPr>
            <a:spLocks noChangeAspect="1"/>
          </p:cNvSpPr>
          <p:nvPr/>
        </p:nvSpPr>
        <p:spPr>
          <a:xfrm flipV="1">
            <a:off x="1117500" y="341227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F216E264-856F-4EBD-AFB9-1B55DD71F3F9}"/>
              </a:ext>
            </a:extLst>
          </p:cNvPr>
          <p:cNvSpPr>
            <a:spLocks noChangeAspect="1"/>
          </p:cNvSpPr>
          <p:nvPr/>
        </p:nvSpPr>
        <p:spPr>
          <a:xfrm flipV="1">
            <a:off x="1226800" y="35978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3D8E9340-4460-4B69-BB97-02B408F4F2F2}"/>
              </a:ext>
            </a:extLst>
          </p:cNvPr>
          <p:cNvSpPr>
            <a:spLocks noChangeAspect="1"/>
          </p:cNvSpPr>
          <p:nvPr/>
        </p:nvSpPr>
        <p:spPr>
          <a:xfrm flipV="1">
            <a:off x="1360060" y="37855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E0AFB4FF-7F26-4B71-801E-EBE0ED1AE244}"/>
              </a:ext>
            </a:extLst>
          </p:cNvPr>
          <p:cNvSpPr>
            <a:spLocks noChangeAspect="1"/>
          </p:cNvSpPr>
          <p:nvPr/>
        </p:nvSpPr>
        <p:spPr>
          <a:xfrm>
            <a:off x="236252" y="541656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2E4E2B3-A952-4C12-AB24-9FD7AB59E1A3}"/>
              </a:ext>
            </a:extLst>
          </p:cNvPr>
          <p:cNvSpPr>
            <a:spLocks noChangeAspect="1"/>
          </p:cNvSpPr>
          <p:nvPr/>
        </p:nvSpPr>
        <p:spPr>
          <a:xfrm>
            <a:off x="107121" y="458998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308DF1BA-F0E5-4916-9778-FF924B59447D}"/>
              </a:ext>
            </a:extLst>
          </p:cNvPr>
          <p:cNvSpPr>
            <a:spLocks noChangeAspect="1"/>
          </p:cNvSpPr>
          <p:nvPr/>
        </p:nvSpPr>
        <p:spPr>
          <a:xfrm>
            <a:off x="151898" y="507296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0946254A-031B-4AFC-928F-2A9DBF78518F}"/>
              </a:ext>
            </a:extLst>
          </p:cNvPr>
          <p:cNvSpPr>
            <a:spLocks noChangeAspect="1"/>
          </p:cNvSpPr>
          <p:nvPr/>
        </p:nvSpPr>
        <p:spPr>
          <a:xfrm>
            <a:off x="797395" y="570927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04C58C8F-554E-4A6A-A4D4-54C8DCB884C8}"/>
              </a:ext>
            </a:extLst>
          </p:cNvPr>
          <p:cNvSpPr>
            <a:spLocks noChangeAspect="1"/>
          </p:cNvSpPr>
          <p:nvPr/>
        </p:nvSpPr>
        <p:spPr>
          <a:xfrm>
            <a:off x="74298" y="417655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3216177B-8DC8-429D-9A11-8F7CBB8B3F01}"/>
              </a:ext>
            </a:extLst>
          </p:cNvPr>
          <p:cNvSpPr>
            <a:spLocks noChangeAspect="1"/>
          </p:cNvSpPr>
          <p:nvPr/>
        </p:nvSpPr>
        <p:spPr>
          <a:xfrm>
            <a:off x="112091" y="576016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4984B11F-BFAB-4C0B-A66E-6660F9CE7974}"/>
              </a:ext>
            </a:extLst>
          </p:cNvPr>
          <p:cNvSpPr>
            <a:spLocks noChangeAspect="1"/>
          </p:cNvSpPr>
          <p:nvPr/>
        </p:nvSpPr>
        <p:spPr>
          <a:xfrm>
            <a:off x="3519946" y="548667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55539BD5-68E6-463D-B101-67D57A3C1001}"/>
              </a:ext>
            </a:extLst>
          </p:cNvPr>
          <p:cNvSpPr>
            <a:spLocks noChangeAspect="1"/>
          </p:cNvSpPr>
          <p:nvPr/>
        </p:nvSpPr>
        <p:spPr>
          <a:xfrm>
            <a:off x="6688133" y="2337066"/>
            <a:ext cx="309861" cy="309861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6CEEAE38-9459-4332-B15C-F80D2A19C950}"/>
              </a:ext>
            </a:extLst>
          </p:cNvPr>
          <p:cNvSpPr txBox="1"/>
          <p:nvPr/>
        </p:nvSpPr>
        <p:spPr>
          <a:xfrm>
            <a:off x="7031916" y="2307331"/>
            <a:ext cx="36343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Artistic view of the monitoring grid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33724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">
            <a:extLst>
              <a:ext uri="{FF2B5EF4-FFF2-40B4-BE49-F238E27FC236}">
                <a16:creationId xmlns:a16="http://schemas.microsoft.com/office/drawing/2014/main" id="{ABBA4E1C-3371-43E0-A186-749B64877F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66164" y="379863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GB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6AF390-DB1B-457F-81CE-303F3D82491F}"/>
              </a:ext>
            </a:extLst>
          </p:cNvPr>
          <p:cNvSpPr/>
          <p:nvPr/>
        </p:nvSpPr>
        <p:spPr>
          <a:xfrm>
            <a:off x="0" y="0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2820B152-66C6-4FDF-9C2B-ED246E81B70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364" y="79233"/>
            <a:ext cx="2506720" cy="846359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D3917CB7-DB1D-4F70-9D93-68337188C80E}"/>
              </a:ext>
            </a:extLst>
          </p:cNvPr>
          <p:cNvSpPr/>
          <p:nvPr/>
        </p:nvSpPr>
        <p:spPr>
          <a:xfrm>
            <a:off x="456537" y="5456556"/>
            <a:ext cx="6887936" cy="21005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17" name="Table 16">
            <a:extLst>
              <a:ext uri="{FF2B5EF4-FFF2-40B4-BE49-F238E27FC236}">
                <a16:creationId xmlns:a16="http://schemas.microsoft.com/office/drawing/2014/main" id="{0197E996-4188-487A-B7C9-7C73713F473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24409538"/>
              </p:ext>
            </p:extLst>
          </p:nvPr>
        </p:nvGraphicFramePr>
        <p:xfrm>
          <a:off x="525985" y="3754127"/>
          <a:ext cx="6796468" cy="348235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398234">
                  <a:extLst>
                    <a:ext uri="{9D8B030D-6E8A-4147-A177-3AD203B41FA5}">
                      <a16:colId xmlns:a16="http://schemas.microsoft.com/office/drawing/2014/main" val="2382898359"/>
                    </a:ext>
                  </a:extLst>
                </a:gridCol>
                <a:gridCol w="3398234">
                  <a:extLst>
                    <a:ext uri="{9D8B030D-6E8A-4147-A177-3AD203B41FA5}">
                      <a16:colId xmlns:a16="http://schemas.microsoft.com/office/drawing/2014/main" val="1300636920"/>
                    </a:ext>
                  </a:extLst>
                </a:gridCol>
              </a:tblGrid>
              <a:tr h="55570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800" b="0" noProof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SeaCras t</a:t>
                      </a:r>
                      <a:r>
                        <a:rPr lang="en-GB" sz="1800" b="0" noProof="0" dirty="0" err="1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ea</a:t>
                      </a:r>
                      <a:r>
                        <a:rPr lang="hr-HR" sz="1800" b="0" noProof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:</a:t>
                      </a:r>
                      <a:endParaRPr lang="en-GB" sz="1600" b="0" dirty="0">
                        <a:effectLst/>
                        <a:latin typeface="Arial Nova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800" b="0" noProof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Expertise and skills</a:t>
                      </a:r>
                      <a:endParaRPr lang="en-GB" sz="1600" b="0" dirty="0">
                        <a:effectLst/>
                        <a:latin typeface="Arial Nova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89102889"/>
                  </a:ext>
                </a:extLst>
              </a:tr>
              <a:tr h="10069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r.</a:t>
                      </a: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Mario</a:t>
                      </a: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Špadina</a:t>
                      </a:r>
                      <a:endParaRPr lang="en-GB" sz="1600" b="0" dirty="0">
                        <a:effectLst/>
                        <a:latin typeface="Arial Nova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statistical thermodynamics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remote sensing, spectroscopy,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50324615"/>
                  </a:ext>
                </a:extLst>
              </a:tr>
              <a:tr h="9630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D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r.</a:t>
                      </a: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Stipe Lukin</a:t>
                      </a:r>
                      <a:endParaRPr lang="en-GB" sz="1600" b="0" dirty="0">
                        <a:effectLst/>
                        <a:latin typeface="Arial Nova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spectroscopy, data analysis,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800" i="1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in-situ</a:t>
                      </a:r>
                      <a:r>
                        <a:rPr lang="en-US" sz="180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 monitoring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29828604"/>
                  </a:ext>
                </a:extLst>
              </a:tr>
              <a:tr h="95659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hr-HR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m</a:t>
                      </a:r>
                      <a:r>
                        <a:rPr lang="en-GB" sz="1800" b="0" dirty="0">
                          <a:effectLst/>
                          <a:latin typeface="Arial Nova" panose="020B0504020202020204" pitchFamily="34" charset="0"/>
                          <a:cs typeface="Arial" panose="020B0604020202020204" pitchFamily="34" charset="0"/>
                        </a:rPr>
                        <a:t>ag. chem. Tomislav Stolar</a:t>
                      </a:r>
                      <a:endParaRPr lang="en-GB" sz="1600" b="0" dirty="0">
                        <a:effectLst/>
                        <a:latin typeface="Arial Nova" panose="020B050402020202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800" dirty="0">
                          <a:effectLst/>
                          <a:latin typeface="Arial Nova" panose="020B0504020202020204" pitchFamily="34" charset="0"/>
                          <a:ea typeface="Calibri" panose="020F0502020204030204" pitchFamily="34" charset="0"/>
                          <a:cs typeface="Arial" panose="020B0604020202020204" pitchFamily="34" charset="0"/>
                        </a:rPr>
                        <a:t>green chemistry, data analysis, market analysis</a:t>
                      </a:r>
                    </a:p>
                  </a:txBody>
                  <a:tcPr marL="68580" marR="68580" marT="0" marB="0" anchor="ctr"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8061222"/>
                  </a:ext>
                </a:extLst>
              </a:tr>
            </a:tbl>
          </a:graphicData>
        </a:graphic>
      </p:graphicFrame>
      <p:sp>
        <p:nvSpPr>
          <p:cNvPr id="18" name="TextBox 17">
            <a:extLst>
              <a:ext uri="{FF2B5EF4-FFF2-40B4-BE49-F238E27FC236}">
                <a16:creationId xmlns:a16="http://schemas.microsoft.com/office/drawing/2014/main" id="{D7B0ACFD-220C-4DBB-96E1-AD92B4844D59}"/>
              </a:ext>
            </a:extLst>
          </p:cNvPr>
          <p:cNvSpPr txBox="1"/>
          <p:nvPr/>
        </p:nvSpPr>
        <p:spPr>
          <a:xfrm>
            <a:off x="508779" y="2628021"/>
            <a:ext cx="165789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The 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Tea</a:t>
            </a:r>
            <a:r>
              <a:rPr lang="en-US" sz="2000" dirty="0">
                <a:latin typeface="Arial Nova" panose="020B0504020202020204" pitchFamily="34" charset="0"/>
                <a:cs typeface="Arial" panose="020B0604020202020204" pitchFamily="34" charset="0"/>
              </a:rPr>
              <a:t>m:</a:t>
            </a:r>
            <a:endParaRPr lang="hr-HR" sz="20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A03AD9FA-3F6B-424D-94F8-577EDFE5B729}"/>
              </a:ext>
            </a:extLst>
          </p:cNvPr>
          <p:cNvSpPr txBox="1"/>
          <p:nvPr/>
        </p:nvSpPr>
        <p:spPr>
          <a:xfrm>
            <a:off x="320895" y="1226841"/>
            <a:ext cx="4286751" cy="9581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2000" dirty="0">
                <a:latin typeface="Arial Nova" panose="020B0504020202020204" pitchFamily="34" charset="0"/>
                <a:cs typeface="Arial" panose="020B0604020202020204" pitchFamily="34" charset="0"/>
              </a:rPr>
              <a:t>PARSEC 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accelerator</a:t>
            </a:r>
            <a:r>
              <a:rPr lang="en-GB" sz="2000" dirty="0">
                <a:latin typeface="Arial Nova" panose="020B0504020202020204" pitchFamily="34" charset="0"/>
                <a:cs typeface="Arial" panose="020B0604020202020204" pitchFamily="34" charset="0"/>
              </a:rPr>
              <a:t>, 2019</a:t>
            </a:r>
            <a:r>
              <a:rPr lang="hr-HR" sz="2000" dirty="0">
                <a:latin typeface="Arial Nova" panose="020B0504020202020204" pitchFamily="34" charset="0"/>
                <a:cs typeface="Arial" panose="020B0604020202020204" pitchFamily="34" charset="0"/>
              </a:rPr>
              <a:t>/</a:t>
            </a:r>
            <a:r>
              <a:rPr lang="en-GB" sz="2000" dirty="0">
                <a:latin typeface="Arial Nova" panose="020B0504020202020204" pitchFamily="34" charset="0"/>
                <a:cs typeface="Arial" panose="020B0604020202020204" pitchFamily="34" charset="0"/>
              </a:rPr>
              <a:t>2020.</a:t>
            </a:r>
          </a:p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US" sz="2000" dirty="0" err="1">
                <a:solidFill>
                  <a:srgbClr val="00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Zicer</a:t>
            </a:r>
            <a:r>
              <a:rPr lang="en-US" sz="2000" dirty="0">
                <a:solidFill>
                  <a:srgbClr val="00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Startup Factory, 2020</a:t>
            </a:r>
            <a:r>
              <a:rPr lang="hr-HR" sz="2000" dirty="0">
                <a:solidFill>
                  <a:srgbClr val="00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/2021</a:t>
            </a:r>
            <a:r>
              <a:rPr lang="en-US" sz="2000" dirty="0">
                <a:solidFill>
                  <a:srgbClr val="000000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.</a:t>
            </a:r>
            <a:endParaRPr lang="hr-HR" sz="2000" dirty="0">
              <a:solidFill>
                <a:srgbClr val="000000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D45EE19-A8EA-4FC5-B05F-340CDB85C71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84674" y="2983467"/>
            <a:ext cx="2277957" cy="165723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4CB6BCF-FBB2-47E6-8F77-5165185106C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93290" y="3798630"/>
            <a:ext cx="1344277" cy="2997211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536DE5CF-2A04-4CA7-BAC7-B12AC6920576}"/>
              </a:ext>
            </a:extLst>
          </p:cNvPr>
          <p:cNvSpPr/>
          <p:nvPr/>
        </p:nvSpPr>
        <p:spPr>
          <a:xfrm>
            <a:off x="219578" y="6284758"/>
            <a:ext cx="7361853" cy="10547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798971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D1F2D1D3-8020-4792-8A1B-55B005F3A15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2" y="1155401"/>
            <a:ext cx="5662354" cy="488515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918BE98-7B99-48ED-9CB6-0E8D2E209F40}"/>
              </a:ext>
            </a:extLst>
          </p:cNvPr>
          <p:cNvSpPr txBox="1"/>
          <p:nvPr/>
        </p:nvSpPr>
        <p:spPr>
          <a:xfrm>
            <a:off x="0" y="6040557"/>
            <a:ext cx="8023735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TRL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Demonstrator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- Dalma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tia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:  </a:t>
            </a:r>
          </a:p>
          <a:p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Simoultaneous water quality monitoring of: river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Zrmanj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sea bays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Novigradsko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and</a:t>
            </a:r>
            <a:endParaRPr lang="en-US" sz="16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Karinsko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 more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Vran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, r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iver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Krk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*,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lake Prokljan, and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the bay of Š</a:t>
            </a:r>
            <a:r>
              <a:rPr lang="en-US" sz="1600" dirty="0" err="1">
                <a:latin typeface="Arial" panose="020B0604020202020204" pitchFamily="34" charset="0"/>
                <a:cs typeface="Arial" panose="020B0604020202020204" pitchFamily="34" charset="0"/>
              </a:rPr>
              <a:t>iben</a:t>
            </a:r>
            <a:r>
              <a:rPr lang="hr-HR" sz="1600" dirty="0">
                <a:latin typeface="Arial" panose="020B0604020202020204" pitchFamily="34" charset="0"/>
                <a:cs typeface="Arial" panose="020B0604020202020204" pitchFamily="34" charset="0"/>
              </a:rPr>
              <a:t>ik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04FC30-C47A-4A0B-870D-940372851F72}"/>
              </a:ext>
            </a:extLst>
          </p:cNvPr>
          <p:cNvSpPr/>
          <p:nvPr/>
        </p:nvSpPr>
        <p:spPr>
          <a:xfrm>
            <a:off x="0" y="1529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8E8E2C-61E8-4FEB-B9DC-AE1A413F832A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A703DAC-0C4C-4986-9609-BFA074DA28EF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04B9E66A-A46A-45F2-AE34-EDB25D0C06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  <p:sp>
        <p:nvSpPr>
          <p:cNvPr id="16" name="Oval 15">
            <a:extLst>
              <a:ext uri="{FF2B5EF4-FFF2-40B4-BE49-F238E27FC236}">
                <a16:creationId xmlns:a16="http://schemas.microsoft.com/office/drawing/2014/main" id="{6E17F411-F38D-4683-9FF4-60C1005DA12F}"/>
              </a:ext>
            </a:extLst>
          </p:cNvPr>
          <p:cNvSpPr>
            <a:spLocks noChangeAspect="1"/>
          </p:cNvSpPr>
          <p:nvPr/>
        </p:nvSpPr>
        <p:spPr>
          <a:xfrm>
            <a:off x="450845" y="39748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26A6F8BB-61F4-4037-B2DB-B3292999B352}"/>
              </a:ext>
            </a:extLst>
          </p:cNvPr>
          <p:cNvSpPr>
            <a:spLocks noChangeAspect="1"/>
          </p:cNvSpPr>
          <p:nvPr/>
        </p:nvSpPr>
        <p:spPr>
          <a:xfrm>
            <a:off x="550835" y="34697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C3644DF-0AC7-409B-9635-3564B82F0C68}"/>
              </a:ext>
            </a:extLst>
          </p:cNvPr>
          <p:cNvSpPr>
            <a:spLocks noChangeAspect="1"/>
          </p:cNvSpPr>
          <p:nvPr/>
        </p:nvSpPr>
        <p:spPr>
          <a:xfrm>
            <a:off x="116386" y="34133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79672A8E-9E1B-4614-B22E-AA1A20263C01}"/>
              </a:ext>
            </a:extLst>
          </p:cNvPr>
          <p:cNvSpPr>
            <a:spLocks noChangeAspect="1"/>
          </p:cNvSpPr>
          <p:nvPr/>
        </p:nvSpPr>
        <p:spPr>
          <a:xfrm>
            <a:off x="1183834" y="482837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6070A1B-C838-4F83-95AE-E6493741974B}"/>
              </a:ext>
            </a:extLst>
          </p:cNvPr>
          <p:cNvSpPr>
            <a:spLocks noChangeAspect="1"/>
          </p:cNvSpPr>
          <p:nvPr/>
        </p:nvSpPr>
        <p:spPr>
          <a:xfrm>
            <a:off x="825694" y="437438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D8D6C6A5-7121-494D-A0BB-6B33DB316A7C}"/>
              </a:ext>
            </a:extLst>
          </p:cNvPr>
          <p:cNvSpPr>
            <a:spLocks noChangeAspect="1"/>
          </p:cNvSpPr>
          <p:nvPr/>
        </p:nvSpPr>
        <p:spPr>
          <a:xfrm>
            <a:off x="507748" y="14282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7999B70C-F88E-426E-B52A-A3875D31793F}"/>
              </a:ext>
            </a:extLst>
          </p:cNvPr>
          <p:cNvSpPr>
            <a:spLocks noChangeAspect="1"/>
          </p:cNvSpPr>
          <p:nvPr/>
        </p:nvSpPr>
        <p:spPr>
          <a:xfrm>
            <a:off x="1272774" y="448927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3" name="Oval 22">
            <a:extLst>
              <a:ext uri="{FF2B5EF4-FFF2-40B4-BE49-F238E27FC236}">
                <a16:creationId xmlns:a16="http://schemas.microsoft.com/office/drawing/2014/main" id="{D312C25E-DD19-4C2C-AB39-6BFC2BFFF4BE}"/>
              </a:ext>
            </a:extLst>
          </p:cNvPr>
          <p:cNvSpPr>
            <a:spLocks noChangeAspect="1"/>
          </p:cNvSpPr>
          <p:nvPr/>
        </p:nvSpPr>
        <p:spPr>
          <a:xfrm>
            <a:off x="647303" y="178512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66365BEC-126D-436D-95BF-8EB577D7AFAF}"/>
              </a:ext>
            </a:extLst>
          </p:cNvPr>
          <p:cNvSpPr>
            <a:spLocks noChangeAspect="1"/>
          </p:cNvSpPr>
          <p:nvPr/>
        </p:nvSpPr>
        <p:spPr>
          <a:xfrm>
            <a:off x="2736122" y="141972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07A19090-D8CD-4932-9085-D9D337BF3A73}"/>
              </a:ext>
            </a:extLst>
          </p:cNvPr>
          <p:cNvSpPr>
            <a:spLocks noChangeAspect="1"/>
          </p:cNvSpPr>
          <p:nvPr/>
        </p:nvSpPr>
        <p:spPr>
          <a:xfrm>
            <a:off x="2095702" y="577516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D633BC7E-B2D3-42CD-A1B9-B0CCFCCA6370}"/>
              </a:ext>
            </a:extLst>
          </p:cNvPr>
          <p:cNvSpPr>
            <a:spLocks noChangeAspect="1"/>
          </p:cNvSpPr>
          <p:nvPr/>
        </p:nvSpPr>
        <p:spPr>
          <a:xfrm>
            <a:off x="1466028" y="531356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91710B98-6077-435D-8A73-4BD1471A5848}"/>
              </a:ext>
            </a:extLst>
          </p:cNvPr>
          <p:cNvSpPr>
            <a:spLocks noChangeAspect="1"/>
          </p:cNvSpPr>
          <p:nvPr/>
        </p:nvSpPr>
        <p:spPr>
          <a:xfrm>
            <a:off x="809154" y="493418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863110F-62F7-40E5-A6EB-FD95229CBECA}"/>
              </a:ext>
            </a:extLst>
          </p:cNvPr>
          <p:cNvSpPr>
            <a:spLocks noChangeAspect="1"/>
          </p:cNvSpPr>
          <p:nvPr/>
        </p:nvSpPr>
        <p:spPr>
          <a:xfrm>
            <a:off x="436319" y="513963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A9DF9A3D-D7D8-49AE-9110-513EE168A78D}"/>
              </a:ext>
            </a:extLst>
          </p:cNvPr>
          <p:cNvSpPr>
            <a:spLocks noChangeAspect="1"/>
          </p:cNvSpPr>
          <p:nvPr/>
        </p:nvSpPr>
        <p:spPr>
          <a:xfrm>
            <a:off x="404955" y="230733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1BE5E445-1FE7-4367-97EE-26B11E6C0B92}"/>
              </a:ext>
            </a:extLst>
          </p:cNvPr>
          <p:cNvSpPr>
            <a:spLocks noChangeAspect="1"/>
          </p:cNvSpPr>
          <p:nvPr/>
        </p:nvSpPr>
        <p:spPr>
          <a:xfrm>
            <a:off x="4861229" y="444204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C645BC8F-BDAB-4221-9A79-BD3AF46A7058}"/>
              </a:ext>
            </a:extLst>
          </p:cNvPr>
          <p:cNvSpPr>
            <a:spLocks noChangeAspect="1"/>
          </p:cNvSpPr>
          <p:nvPr/>
        </p:nvSpPr>
        <p:spPr>
          <a:xfrm>
            <a:off x="1075561" y="540551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35E76BC1-E784-4B14-B360-1AA68DC8B5EE}"/>
              </a:ext>
            </a:extLst>
          </p:cNvPr>
          <p:cNvSpPr>
            <a:spLocks noChangeAspect="1"/>
          </p:cNvSpPr>
          <p:nvPr/>
        </p:nvSpPr>
        <p:spPr>
          <a:xfrm>
            <a:off x="2824223" y="15011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2870D932-B55E-4D46-9CFF-27C052CBC63A}"/>
              </a:ext>
            </a:extLst>
          </p:cNvPr>
          <p:cNvSpPr>
            <a:spLocks noChangeAspect="1"/>
          </p:cNvSpPr>
          <p:nvPr/>
        </p:nvSpPr>
        <p:spPr>
          <a:xfrm>
            <a:off x="93768" y="135696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5F621175-F942-4E2B-BCD2-9CF109EDEC9F}"/>
              </a:ext>
            </a:extLst>
          </p:cNvPr>
          <p:cNvSpPr>
            <a:spLocks noChangeAspect="1"/>
          </p:cNvSpPr>
          <p:nvPr/>
        </p:nvSpPr>
        <p:spPr>
          <a:xfrm>
            <a:off x="2153362" y="543755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30DBD503-6AC2-48AE-9A11-34AE658BBB08}"/>
              </a:ext>
            </a:extLst>
          </p:cNvPr>
          <p:cNvSpPr>
            <a:spLocks noChangeAspect="1"/>
          </p:cNvSpPr>
          <p:nvPr/>
        </p:nvSpPr>
        <p:spPr>
          <a:xfrm>
            <a:off x="2136812" y="560561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4A92A91A-EB0F-425D-843D-EC244ED35C4B}"/>
              </a:ext>
            </a:extLst>
          </p:cNvPr>
          <p:cNvSpPr>
            <a:spLocks noChangeAspect="1"/>
          </p:cNvSpPr>
          <p:nvPr/>
        </p:nvSpPr>
        <p:spPr>
          <a:xfrm>
            <a:off x="1675802" y="497244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BF6C10B-880E-4C43-83D5-ADEB8ABFB742}"/>
              </a:ext>
            </a:extLst>
          </p:cNvPr>
          <p:cNvSpPr>
            <a:spLocks noChangeAspect="1"/>
          </p:cNvSpPr>
          <p:nvPr/>
        </p:nvSpPr>
        <p:spPr>
          <a:xfrm>
            <a:off x="2583892" y="572051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77D76739-607A-4740-9CF6-88B2067091C1}"/>
              </a:ext>
            </a:extLst>
          </p:cNvPr>
          <p:cNvSpPr>
            <a:spLocks noChangeAspect="1"/>
          </p:cNvSpPr>
          <p:nvPr/>
        </p:nvSpPr>
        <p:spPr>
          <a:xfrm>
            <a:off x="1062850" y="577935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1E4C5682-0631-4C74-8F94-DB40881F5EE2}"/>
              </a:ext>
            </a:extLst>
          </p:cNvPr>
          <p:cNvSpPr>
            <a:spLocks noChangeAspect="1"/>
          </p:cNvSpPr>
          <p:nvPr/>
        </p:nvSpPr>
        <p:spPr>
          <a:xfrm>
            <a:off x="515277" y="426264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BC40AEC5-294B-481F-B316-EBF3E78A4819}"/>
              </a:ext>
            </a:extLst>
          </p:cNvPr>
          <p:cNvSpPr>
            <a:spLocks noChangeAspect="1"/>
          </p:cNvSpPr>
          <p:nvPr/>
        </p:nvSpPr>
        <p:spPr>
          <a:xfrm>
            <a:off x="625282" y="482918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E3216D1-5F6C-4C86-83BA-56F78AD58498}"/>
              </a:ext>
            </a:extLst>
          </p:cNvPr>
          <p:cNvSpPr>
            <a:spLocks noChangeAspect="1"/>
          </p:cNvSpPr>
          <p:nvPr/>
        </p:nvSpPr>
        <p:spPr>
          <a:xfrm>
            <a:off x="1602625" y="38938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22A19EC5-C39A-4ECE-8128-0DE054948D43}"/>
              </a:ext>
            </a:extLst>
          </p:cNvPr>
          <p:cNvSpPr>
            <a:spLocks noChangeAspect="1"/>
          </p:cNvSpPr>
          <p:nvPr/>
        </p:nvSpPr>
        <p:spPr>
          <a:xfrm>
            <a:off x="2200209" y="43873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7D0DCA8D-E183-4587-BF9C-2E51CBBB3BFE}"/>
              </a:ext>
            </a:extLst>
          </p:cNvPr>
          <p:cNvSpPr>
            <a:spLocks noChangeAspect="1"/>
          </p:cNvSpPr>
          <p:nvPr/>
        </p:nvSpPr>
        <p:spPr>
          <a:xfrm>
            <a:off x="2104314" y="468728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EBB72EA4-EB1D-4BC8-A0DA-43039AD63750}"/>
              </a:ext>
            </a:extLst>
          </p:cNvPr>
          <p:cNvSpPr>
            <a:spLocks noChangeAspect="1"/>
          </p:cNvSpPr>
          <p:nvPr/>
        </p:nvSpPr>
        <p:spPr>
          <a:xfrm>
            <a:off x="1760135" y="43630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18682C81-772B-4365-8B21-D8167FB6C7A7}"/>
              </a:ext>
            </a:extLst>
          </p:cNvPr>
          <p:cNvSpPr>
            <a:spLocks noChangeAspect="1"/>
          </p:cNvSpPr>
          <p:nvPr/>
        </p:nvSpPr>
        <p:spPr>
          <a:xfrm>
            <a:off x="1679195" y="549220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43A5B546-EA5D-4071-B852-B3B1CCB33851}"/>
              </a:ext>
            </a:extLst>
          </p:cNvPr>
          <p:cNvSpPr>
            <a:spLocks noChangeAspect="1"/>
          </p:cNvSpPr>
          <p:nvPr/>
        </p:nvSpPr>
        <p:spPr>
          <a:xfrm>
            <a:off x="2190665" y="40841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797F440-858C-40FF-AFAA-051FE0A5F04A}"/>
              </a:ext>
            </a:extLst>
          </p:cNvPr>
          <p:cNvSpPr>
            <a:spLocks noChangeAspect="1"/>
          </p:cNvSpPr>
          <p:nvPr/>
        </p:nvSpPr>
        <p:spPr>
          <a:xfrm>
            <a:off x="2955596" y="353513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8EFCAB58-DE28-4AEF-8BE3-615174559D4D}"/>
              </a:ext>
            </a:extLst>
          </p:cNvPr>
          <p:cNvSpPr>
            <a:spLocks noChangeAspect="1"/>
          </p:cNvSpPr>
          <p:nvPr/>
        </p:nvSpPr>
        <p:spPr>
          <a:xfrm>
            <a:off x="3258839" y="482885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4035AC5-16A3-4CE8-AAEA-572AC9D3FFA5}"/>
              </a:ext>
            </a:extLst>
          </p:cNvPr>
          <p:cNvSpPr>
            <a:spLocks noChangeAspect="1"/>
          </p:cNvSpPr>
          <p:nvPr/>
        </p:nvSpPr>
        <p:spPr>
          <a:xfrm>
            <a:off x="2835545" y="36902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4207AA7-5590-494D-B311-8C0D100024AC}"/>
              </a:ext>
            </a:extLst>
          </p:cNvPr>
          <p:cNvSpPr>
            <a:spLocks noChangeAspect="1"/>
          </p:cNvSpPr>
          <p:nvPr/>
        </p:nvSpPr>
        <p:spPr>
          <a:xfrm>
            <a:off x="3743955" y="482212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2235EDB-BDFF-4A74-ABE6-EEBFB6D785A8}"/>
              </a:ext>
            </a:extLst>
          </p:cNvPr>
          <p:cNvSpPr>
            <a:spLocks noChangeAspect="1"/>
          </p:cNvSpPr>
          <p:nvPr/>
        </p:nvSpPr>
        <p:spPr>
          <a:xfrm>
            <a:off x="123809" y="216494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DF5B1318-7641-407A-BE32-EC48CD32514C}"/>
              </a:ext>
            </a:extLst>
          </p:cNvPr>
          <p:cNvSpPr>
            <a:spLocks noChangeAspect="1"/>
          </p:cNvSpPr>
          <p:nvPr/>
        </p:nvSpPr>
        <p:spPr>
          <a:xfrm>
            <a:off x="3606030" y="513963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BFB04941-E2DD-49DA-A7C7-97E481B3F03A}"/>
              </a:ext>
            </a:extLst>
          </p:cNvPr>
          <p:cNvSpPr>
            <a:spLocks noChangeAspect="1"/>
          </p:cNvSpPr>
          <p:nvPr/>
        </p:nvSpPr>
        <p:spPr>
          <a:xfrm>
            <a:off x="3165504" y="568882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5E4EE54B-6214-47C8-B419-1998945A7B82}"/>
              </a:ext>
            </a:extLst>
          </p:cNvPr>
          <p:cNvSpPr>
            <a:spLocks noChangeAspect="1"/>
          </p:cNvSpPr>
          <p:nvPr/>
        </p:nvSpPr>
        <p:spPr>
          <a:xfrm>
            <a:off x="3389061" y="411163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706223B6-9134-44BA-9094-CB0D14820BD6}"/>
              </a:ext>
            </a:extLst>
          </p:cNvPr>
          <p:cNvSpPr>
            <a:spLocks noChangeAspect="1"/>
          </p:cNvSpPr>
          <p:nvPr/>
        </p:nvSpPr>
        <p:spPr>
          <a:xfrm>
            <a:off x="2309874" y="48031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E9DD2F20-8561-4E61-87E5-C42EA664EC17}"/>
              </a:ext>
            </a:extLst>
          </p:cNvPr>
          <p:cNvSpPr>
            <a:spLocks noChangeAspect="1"/>
          </p:cNvSpPr>
          <p:nvPr/>
        </p:nvSpPr>
        <p:spPr>
          <a:xfrm>
            <a:off x="1644074" y="47647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0D91C30E-D045-4FB2-9DB4-EA4541B5C425}"/>
              </a:ext>
            </a:extLst>
          </p:cNvPr>
          <p:cNvSpPr>
            <a:spLocks noChangeAspect="1"/>
          </p:cNvSpPr>
          <p:nvPr/>
        </p:nvSpPr>
        <p:spPr>
          <a:xfrm>
            <a:off x="3159786" y="37359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224E3A08-E88B-4CBB-9BAD-21B52F36410E}"/>
              </a:ext>
            </a:extLst>
          </p:cNvPr>
          <p:cNvSpPr>
            <a:spLocks noChangeAspect="1"/>
          </p:cNvSpPr>
          <p:nvPr/>
        </p:nvSpPr>
        <p:spPr>
          <a:xfrm>
            <a:off x="3530792" y="419509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87677F43-72FB-4BC9-84D7-1968953EC1BA}"/>
              </a:ext>
            </a:extLst>
          </p:cNvPr>
          <p:cNvSpPr>
            <a:spLocks noChangeAspect="1"/>
          </p:cNvSpPr>
          <p:nvPr/>
        </p:nvSpPr>
        <p:spPr>
          <a:xfrm>
            <a:off x="2790772" y="53847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22FE90B0-E3B7-4005-A0BF-47C00736C2E9}"/>
              </a:ext>
            </a:extLst>
          </p:cNvPr>
          <p:cNvSpPr>
            <a:spLocks noChangeAspect="1"/>
          </p:cNvSpPr>
          <p:nvPr/>
        </p:nvSpPr>
        <p:spPr>
          <a:xfrm>
            <a:off x="2995836" y="36902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1C8D19D6-3CA6-4D89-B1CA-4E34AA6BB2B6}"/>
              </a:ext>
            </a:extLst>
          </p:cNvPr>
          <p:cNvSpPr>
            <a:spLocks noChangeAspect="1"/>
          </p:cNvSpPr>
          <p:nvPr/>
        </p:nvSpPr>
        <p:spPr>
          <a:xfrm>
            <a:off x="2299107" y="51046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E57DBE4E-66C3-42B8-8AA9-FA7BE46CF1E5}"/>
              </a:ext>
            </a:extLst>
          </p:cNvPr>
          <p:cNvSpPr>
            <a:spLocks noChangeAspect="1"/>
          </p:cNvSpPr>
          <p:nvPr/>
        </p:nvSpPr>
        <p:spPr>
          <a:xfrm>
            <a:off x="1310296" y="522431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CCD94D24-DEBB-44DD-92D0-C83C73CC7226}"/>
              </a:ext>
            </a:extLst>
          </p:cNvPr>
          <p:cNvSpPr>
            <a:spLocks noChangeAspect="1"/>
          </p:cNvSpPr>
          <p:nvPr/>
        </p:nvSpPr>
        <p:spPr>
          <a:xfrm>
            <a:off x="1244475" y="578736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FDF7A39-939E-4E6F-9722-92C41606E6EE}"/>
              </a:ext>
            </a:extLst>
          </p:cNvPr>
          <p:cNvSpPr>
            <a:spLocks noChangeAspect="1"/>
          </p:cNvSpPr>
          <p:nvPr/>
        </p:nvSpPr>
        <p:spPr>
          <a:xfrm>
            <a:off x="1117500" y="223638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D81B85B4-71EE-4D10-BBB2-326063958F28}"/>
              </a:ext>
            </a:extLst>
          </p:cNvPr>
          <p:cNvSpPr>
            <a:spLocks noChangeAspect="1"/>
          </p:cNvSpPr>
          <p:nvPr/>
        </p:nvSpPr>
        <p:spPr>
          <a:xfrm>
            <a:off x="1497365" y="474264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C59DF859-F112-4673-B300-F68D63607823}"/>
              </a:ext>
            </a:extLst>
          </p:cNvPr>
          <p:cNvSpPr>
            <a:spLocks noChangeAspect="1"/>
          </p:cNvSpPr>
          <p:nvPr/>
        </p:nvSpPr>
        <p:spPr>
          <a:xfrm>
            <a:off x="3269086" y="39298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AC2D275-2339-47A5-9554-6222F9ADE8FD}"/>
              </a:ext>
            </a:extLst>
          </p:cNvPr>
          <p:cNvSpPr>
            <a:spLocks noChangeAspect="1"/>
          </p:cNvSpPr>
          <p:nvPr/>
        </p:nvSpPr>
        <p:spPr>
          <a:xfrm>
            <a:off x="2664248" y="441356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0E7D0451-A56E-4526-819B-510CA7084EC4}"/>
              </a:ext>
            </a:extLst>
          </p:cNvPr>
          <p:cNvSpPr>
            <a:spLocks noChangeAspect="1"/>
          </p:cNvSpPr>
          <p:nvPr/>
        </p:nvSpPr>
        <p:spPr>
          <a:xfrm>
            <a:off x="2712348" y="395255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639BAD48-735B-4686-99F4-C1673F372B0F}"/>
              </a:ext>
            </a:extLst>
          </p:cNvPr>
          <p:cNvSpPr>
            <a:spLocks noChangeAspect="1"/>
          </p:cNvSpPr>
          <p:nvPr/>
        </p:nvSpPr>
        <p:spPr>
          <a:xfrm>
            <a:off x="2872084" y="470057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FDE3747B-8203-42BA-8439-4B8A58F02E77}"/>
              </a:ext>
            </a:extLst>
          </p:cNvPr>
          <p:cNvSpPr>
            <a:spLocks noChangeAspect="1"/>
          </p:cNvSpPr>
          <p:nvPr/>
        </p:nvSpPr>
        <p:spPr>
          <a:xfrm>
            <a:off x="2383388" y="42258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8A7D9C8-2171-4EFE-A217-A5FF5E8457C5}"/>
              </a:ext>
            </a:extLst>
          </p:cNvPr>
          <p:cNvSpPr>
            <a:spLocks noChangeAspect="1"/>
          </p:cNvSpPr>
          <p:nvPr/>
        </p:nvSpPr>
        <p:spPr>
          <a:xfrm>
            <a:off x="4904881" y="457798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483AEDC1-103C-4E2C-8CC3-FFDABE38F8A6}"/>
              </a:ext>
            </a:extLst>
          </p:cNvPr>
          <p:cNvSpPr>
            <a:spLocks noChangeAspect="1"/>
          </p:cNvSpPr>
          <p:nvPr/>
        </p:nvSpPr>
        <p:spPr>
          <a:xfrm>
            <a:off x="3472031" y="438739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442A3730-D814-49B7-AA24-B8DEA6F59A8E}"/>
              </a:ext>
            </a:extLst>
          </p:cNvPr>
          <p:cNvSpPr>
            <a:spLocks noChangeAspect="1"/>
          </p:cNvSpPr>
          <p:nvPr/>
        </p:nvSpPr>
        <p:spPr>
          <a:xfrm>
            <a:off x="2588496" y="4822125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CF2B5D89-A1E9-4DF3-BE32-13D1257616AE}"/>
              </a:ext>
            </a:extLst>
          </p:cNvPr>
          <p:cNvSpPr>
            <a:spLocks noChangeAspect="1"/>
          </p:cNvSpPr>
          <p:nvPr/>
        </p:nvSpPr>
        <p:spPr>
          <a:xfrm>
            <a:off x="3035576" y="493702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2F416A78-26F9-48B5-9C87-B87587496344}"/>
              </a:ext>
            </a:extLst>
          </p:cNvPr>
          <p:cNvSpPr>
            <a:spLocks noChangeAspect="1"/>
          </p:cNvSpPr>
          <p:nvPr/>
        </p:nvSpPr>
        <p:spPr>
          <a:xfrm>
            <a:off x="2971428" y="441618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03A3356F-B18D-4CE8-8636-AA41496FCA5B}"/>
              </a:ext>
            </a:extLst>
          </p:cNvPr>
          <p:cNvSpPr>
            <a:spLocks noChangeAspect="1"/>
          </p:cNvSpPr>
          <p:nvPr/>
        </p:nvSpPr>
        <p:spPr>
          <a:xfrm>
            <a:off x="2926734" y="136507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AA23DC5A-0680-4139-B19C-1F7275BA01EB}"/>
              </a:ext>
            </a:extLst>
          </p:cNvPr>
          <p:cNvSpPr>
            <a:spLocks noChangeAspect="1"/>
          </p:cNvSpPr>
          <p:nvPr/>
        </p:nvSpPr>
        <p:spPr>
          <a:xfrm>
            <a:off x="3492340" y="194848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01F0B5CF-D2CA-4AB7-B6BD-328525B3291F}"/>
              </a:ext>
            </a:extLst>
          </p:cNvPr>
          <p:cNvSpPr>
            <a:spLocks noChangeAspect="1"/>
          </p:cNvSpPr>
          <p:nvPr/>
        </p:nvSpPr>
        <p:spPr>
          <a:xfrm>
            <a:off x="2981786" y="148820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99D97E71-B991-446F-8695-5C6E879E168D}"/>
              </a:ext>
            </a:extLst>
          </p:cNvPr>
          <p:cNvSpPr>
            <a:spLocks noChangeAspect="1"/>
          </p:cNvSpPr>
          <p:nvPr/>
        </p:nvSpPr>
        <p:spPr>
          <a:xfrm>
            <a:off x="3130924" y="14216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F5D84AF9-F6F5-41E9-B8C7-080BC8212ED5}"/>
              </a:ext>
            </a:extLst>
          </p:cNvPr>
          <p:cNvSpPr>
            <a:spLocks noChangeAspect="1"/>
          </p:cNvSpPr>
          <p:nvPr/>
        </p:nvSpPr>
        <p:spPr>
          <a:xfrm>
            <a:off x="4305875" y="506541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2D102BAF-BC0D-40AA-81BE-88B0C39435FF}"/>
              </a:ext>
            </a:extLst>
          </p:cNvPr>
          <p:cNvSpPr>
            <a:spLocks noChangeAspect="1"/>
          </p:cNvSpPr>
          <p:nvPr/>
        </p:nvSpPr>
        <p:spPr>
          <a:xfrm>
            <a:off x="4303226" y="584201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AE88E47F-7575-4862-AEAC-7C1E53FEF042}"/>
              </a:ext>
            </a:extLst>
          </p:cNvPr>
          <p:cNvSpPr>
            <a:spLocks noChangeAspect="1"/>
          </p:cNvSpPr>
          <p:nvPr/>
        </p:nvSpPr>
        <p:spPr>
          <a:xfrm>
            <a:off x="4128798" y="532269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302FFEA4-9AD0-4228-BB17-5A0593359A35}"/>
              </a:ext>
            </a:extLst>
          </p:cNvPr>
          <p:cNvSpPr>
            <a:spLocks noChangeAspect="1"/>
          </p:cNvSpPr>
          <p:nvPr/>
        </p:nvSpPr>
        <p:spPr>
          <a:xfrm>
            <a:off x="4463653" y="559997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D34101C4-2925-4419-9B59-F7D1A3E0F6C8}"/>
              </a:ext>
            </a:extLst>
          </p:cNvPr>
          <p:cNvSpPr>
            <a:spLocks noChangeAspect="1"/>
          </p:cNvSpPr>
          <p:nvPr/>
        </p:nvSpPr>
        <p:spPr>
          <a:xfrm>
            <a:off x="3939638" y="501880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02A79626-7CEF-41BB-A22B-BBDF2C80B88E}"/>
              </a:ext>
            </a:extLst>
          </p:cNvPr>
          <p:cNvSpPr>
            <a:spLocks noChangeAspect="1"/>
          </p:cNvSpPr>
          <p:nvPr/>
        </p:nvSpPr>
        <p:spPr>
          <a:xfrm>
            <a:off x="983582" y="212463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2947E1BE-EB57-475A-AD7C-478C068E5E9D}"/>
              </a:ext>
            </a:extLst>
          </p:cNvPr>
          <p:cNvSpPr>
            <a:spLocks noChangeAspect="1"/>
          </p:cNvSpPr>
          <p:nvPr/>
        </p:nvSpPr>
        <p:spPr>
          <a:xfrm flipV="1">
            <a:off x="592653" y="2279777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48118E55-FA0E-4611-B208-5F159C11FB2E}"/>
              </a:ext>
            </a:extLst>
          </p:cNvPr>
          <p:cNvSpPr>
            <a:spLocks noChangeAspect="1"/>
          </p:cNvSpPr>
          <p:nvPr/>
        </p:nvSpPr>
        <p:spPr>
          <a:xfrm>
            <a:off x="303184" y="27627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C65509D1-57F9-4E68-8707-A2A11F328A9F}"/>
              </a:ext>
            </a:extLst>
          </p:cNvPr>
          <p:cNvSpPr>
            <a:spLocks noChangeAspect="1"/>
          </p:cNvSpPr>
          <p:nvPr/>
        </p:nvSpPr>
        <p:spPr>
          <a:xfrm>
            <a:off x="374079" y="212153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BDB9ABA0-0173-43C1-8129-E03C05CEE044}"/>
              </a:ext>
            </a:extLst>
          </p:cNvPr>
          <p:cNvSpPr>
            <a:spLocks noChangeAspect="1"/>
          </p:cNvSpPr>
          <p:nvPr/>
        </p:nvSpPr>
        <p:spPr>
          <a:xfrm>
            <a:off x="404120" y="292951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6DC96251-F0C5-47B7-81D4-503C6A487438}"/>
              </a:ext>
            </a:extLst>
          </p:cNvPr>
          <p:cNvSpPr>
            <a:spLocks noChangeAspect="1"/>
          </p:cNvSpPr>
          <p:nvPr/>
        </p:nvSpPr>
        <p:spPr>
          <a:xfrm>
            <a:off x="474053" y="254746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ACEB0615-84F7-4630-A881-CC4A81EFAD84}"/>
              </a:ext>
            </a:extLst>
          </p:cNvPr>
          <p:cNvSpPr>
            <a:spLocks noChangeAspect="1"/>
          </p:cNvSpPr>
          <p:nvPr/>
        </p:nvSpPr>
        <p:spPr>
          <a:xfrm flipV="1">
            <a:off x="953550" y="190400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8" name="Oval 97">
            <a:extLst>
              <a:ext uri="{FF2B5EF4-FFF2-40B4-BE49-F238E27FC236}">
                <a16:creationId xmlns:a16="http://schemas.microsoft.com/office/drawing/2014/main" id="{10F3FE5A-1030-450D-B3F2-9C31D8850A23}"/>
              </a:ext>
            </a:extLst>
          </p:cNvPr>
          <p:cNvSpPr>
            <a:spLocks noChangeAspect="1"/>
          </p:cNvSpPr>
          <p:nvPr/>
        </p:nvSpPr>
        <p:spPr>
          <a:xfrm flipV="1">
            <a:off x="1239664" y="241029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12F32F27-75A2-49BA-8342-DDA913E3F671}"/>
              </a:ext>
            </a:extLst>
          </p:cNvPr>
          <p:cNvSpPr>
            <a:spLocks noChangeAspect="1"/>
          </p:cNvSpPr>
          <p:nvPr/>
        </p:nvSpPr>
        <p:spPr>
          <a:xfrm flipV="1">
            <a:off x="1336100" y="258756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D1F51A08-80DC-4348-B510-D5E99B976796}"/>
              </a:ext>
            </a:extLst>
          </p:cNvPr>
          <p:cNvSpPr>
            <a:spLocks noChangeAspect="1"/>
          </p:cNvSpPr>
          <p:nvPr/>
        </p:nvSpPr>
        <p:spPr>
          <a:xfrm flipV="1">
            <a:off x="1011375" y="28696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AF54246A-2ACC-41F4-9CF1-CF6EEC6BB19D}"/>
              </a:ext>
            </a:extLst>
          </p:cNvPr>
          <p:cNvSpPr>
            <a:spLocks noChangeAspect="1"/>
          </p:cNvSpPr>
          <p:nvPr/>
        </p:nvSpPr>
        <p:spPr>
          <a:xfrm flipV="1">
            <a:off x="1547062" y="276271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29DF45E3-ADCC-4C39-8366-1DF9711F33E1}"/>
              </a:ext>
            </a:extLst>
          </p:cNvPr>
          <p:cNvSpPr>
            <a:spLocks noChangeAspect="1"/>
          </p:cNvSpPr>
          <p:nvPr/>
        </p:nvSpPr>
        <p:spPr>
          <a:xfrm flipV="1">
            <a:off x="1254999" y="301681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623BC806-0346-4BC4-815C-AC3A7DF0972B}"/>
              </a:ext>
            </a:extLst>
          </p:cNvPr>
          <p:cNvSpPr>
            <a:spLocks noChangeAspect="1"/>
          </p:cNvSpPr>
          <p:nvPr/>
        </p:nvSpPr>
        <p:spPr>
          <a:xfrm flipV="1">
            <a:off x="1418904" y="320832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4AF3D6E8-FB27-480D-8B4F-D89D7637E786}"/>
              </a:ext>
            </a:extLst>
          </p:cNvPr>
          <p:cNvSpPr>
            <a:spLocks noChangeAspect="1"/>
          </p:cNvSpPr>
          <p:nvPr/>
        </p:nvSpPr>
        <p:spPr>
          <a:xfrm flipV="1">
            <a:off x="1566502" y="342583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94E87FAC-D985-4F36-9AD5-5839726B656A}"/>
              </a:ext>
            </a:extLst>
          </p:cNvPr>
          <p:cNvSpPr>
            <a:spLocks noChangeAspect="1"/>
          </p:cNvSpPr>
          <p:nvPr/>
        </p:nvSpPr>
        <p:spPr>
          <a:xfrm flipV="1">
            <a:off x="1820963" y="362667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61CC97ED-3C51-465A-8FF1-7A0CB7360901}"/>
              </a:ext>
            </a:extLst>
          </p:cNvPr>
          <p:cNvSpPr>
            <a:spLocks noChangeAspect="1"/>
          </p:cNvSpPr>
          <p:nvPr/>
        </p:nvSpPr>
        <p:spPr>
          <a:xfrm flipV="1">
            <a:off x="724254" y="311805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69DB661C-214B-4896-9218-AF2997D546D8}"/>
              </a:ext>
            </a:extLst>
          </p:cNvPr>
          <p:cNvSpPr>
            <a:spLocks noChangeAspect="1"/>
          </p:cNvSpPr>
          <p:nvPr/>
        </p:nvSpPr>
        <p:spPr>
          <a:xfrm flipV="1">
            <a:off x="863804" y="322711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39279887-1173-4539-8039-8774D74632CD}"/>
              </a:ext>
            </a:extLst>
          </p:cNvPr>
          <p:cNvSpPr>
            <a:spLocks noChangeAspect="1"/>
          </p:cNvSpPr>
          <p:nvPr/>
        </p:nvSpPr>
        <p:spPr>
          <a:xfrm flipV="1">
            <a:off x="1117500" y="3412273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F216E264-856F-4EBD-AFB9-1B55DD71F3F9}"/>
              </a:ext>
            </a:extLst>
          </p:cNvPr>
          <p:cNvSpPr>
            <a:spLocks noChangeAspect="1"/>
          </p:cNvSpPr>
          <p:nvPr/>
        </p:nvSpPr>
        <p:spPr>
          <a:xfrm flipV="1">
            <a:off x="1226800" y="359783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3D8E9340-4460-4B69-BB97-02B408F4F2F2}"/>
              </a:ext>
            </a:extLst>
          </p:cNvPr>
          <p:cNvSpPr>
            <a:spLocks noChangeAspect="1"/>
          </p:cNvSpPr>
          <p:nvPr/>
        </p:nvSpPr>
        <p:spPr>
          <a:xfrm flipV="1">
            <a:off x="1360060" y="3785589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E0AFB4FF-7F26-4B71-801E-EBE0ED1AE244}"/>
              </a:ext>
            </a:extLst>
          </p:cNvPr>
          <p:cNvSpPr>
            <a:spLocks noChangeAspect="1"/>
          </p:cNvSpPr>
          <p:nvPr/>
        </p:nvSpPr>
        <p:spPr>
          <a:xfrm>
            <a:off x="236252" y="5416561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52E4E2B3-A952-4C12-AB24-9FD7AB59E1A3}"/>
              </a:ext>
            </a:extLst>
          </p:cNvPr>
          <p:cNvSpPr>
            <a:spLocks noChangeAspect="1"/>
          </p:cNvSpPr>
          <p:nvPr/>
        </p:nvSpPr>
        <p:spPr>
          <a:xfrm>
            <a:off x="107121" y="4589984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308DF1BA-F0E5-4916-9778-FF924B59447D}"/>
              </a:ext>
            </a:extLst>
          </p:cNvPr>
          <p:cNvSpPr>
            <a:spLocks noChangeAspect="1"/>
          </p:cNvSpPr>
          <p:nvPr/>
        </p:nvSpPr>
        <p:spPr>
          <a:xfrm>
            <a:off x="151898" y="5072962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0946254A-031B-4AFC-928F-2A9DBF78518F}"/>
              </a:ext>
            </a:extLst>
          </p:cNvPr>
          <p:cNvSpPr>
            <a:spLocks noChangeAspect="1"/>
          </p:cNvSpPr>
          <p:nvPr/>
        </p:nvSpPr>
        <p:spPr>
          <a:xfrm>
            <a:off x="797395" y="5709278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04C58C8F-554E-4A6A-A4D4-54C8DCB884C8}"/>
              </a:ext>
            </a:extLst>
          </p:cNvPr>
          <p:cNvSpPr>
            <a:spLocks noChangeAspect="1"/>
          </p:cNvSpPr>
          <p:nvPr/>
        </p:nvSpPr>
        <p:spPr>
          <a:xfrm>
            <a:off x="74298" y="417655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3216177B-8DC8-429D-9A11-8F7CBB8B3F01}"/>
              </a:ext>
            </a:extLst>
          </p:cNvPr>
          <p:cNvSpPr>
            <a:spLocks noChangeAspect="1"/>
          </p:cNvSpPr>
          <p:nvPr/>
        </p:nvSpPr>
        <p:spPr>
          <a:xfrm>
            <a:off x="112091" y="5760160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4984B11F-BFAB-4C0B-A66E-6660F9CE7974}"/>
              </a:ext>
            </a:extLst>
          </p:cNvPr>
          <p:cNvSpPr>
            <a:spLocks noChangeAspect="1"/>
          </p:cNvSpPr>
          <p:nvPr/>
        </p:nvSpPr>
        <p:spPr>
          <a:xfrm>
            <a:off x="3519946" y="5486676"/>
            <a:ext cx="109300" cy="109300"/>
          </a:xfrm>
          <a:prstGeom prst="ellipse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graphicFrame>
        <p:nvGraphicFramePr>
          <p:cNvPr id="123" name="Diagram 122">
            <a:extLst>
              <a:ext uri="{FF2B5EF4-FFF2-40B4-BE49-F238E27FC236}">
                <a16:creationId xmlns:a16="http://schemas.microsoft.com/office/drawing/2014/main" id="{8ABE9277-C147-4A58-916B-983EA5B00D5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044004823"/>
              </p:ext>
            </p:extLst>
          </p:nvPr>
        </p:nvGraphicFramePr>
        <p:xfrm>
          <a:off x="5574371" y="1184479"/>
          <a:ext cx="8128000" cy="54186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223542616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92F6F1-068D-4460-94E4-EF6B24FD3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" y="-3048000"/>
            <a:ext cx="12279115" cy="18418673"/>
          </a:xfrm>
          <a:prstGeom prst="rect">
            <a:avLst/>
          </a:prstGeom>
        </p:spPr>
      </p:pic>
      <p:sp>
        <p:nvSpPr>
          <p:cNvPr id="65" name="TextBox 64">
            <a:extLst>
              <a:ext uri="{FF2B5EF4-FFF2-40B4-BE49-F238E27FC236}">
                <a16:creationId xmlns:a16="http://schemas.microsoft.com/office/drawing/2014/main" id="{88D7EE10-3AE5-417C-846B-22AD266AEBAA}"/>
              </a:ext>
            </a:extLst>
          </p:cNvPr>
          <p:cNvSpPr txBox="1"/>
          <p:nvPr/>
        </p:nvSpPr>
        <p:spPr>
          <a:xfrm>
            <a:off x="48005" y="123312"/>
            <a:ext cx="3466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SeaCras</a:t>
            </a:r>
            <a:r>
              <a:rPr lang="en-US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roadmap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B5986EC-6810-4ABD-B988-0A471326FB1F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5CF4D1-46E6-4D44-A1C7-AFD3DCFB3F58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0C1D6C65-1BF7-43DF-A996-8AD1D1D5D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261228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3099220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92F6F1-068D-4460-94E4-EF6B24FD3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" y="-3048000"/>
            <a:ext cx="12279115" cy="184186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B5986EC-6810-4ABD-B988-0A471326FB1F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5CF4D1-46E6-4D44-A1C7-AFD3DCFB3F58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0C1D6C65-1BF7-43DF-A996-8AD1D1D5D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261228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9B927F4-9616-4A2D-A234-5284938948A0}"/>
              </a:ext>
            </a:extLst>
          </p:cNvPr>
          <p:cNvSpPr txBox="1"/>
          <p:nvPr/>
        </p:nvSpPr>
        <p:spPr>
          <a:xfrm>
            <a:off x="5198601" y="2692497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1-2 years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23D6A459-95A6-49B2-9894-9487C963D7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3618" y="261228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9" name="TextBox 8">
            <a:extLst>
              <a:ext uri="{FF2B5EF4-FFF2-40B4-BE49-F238E27FC236}">
                <a16:creationId xmlns:a16="http://schemas.microsoft.com/office/drawing/2014/main" id="{F47C8DCF-3473-40CB-8FFB-42CAF4E24A87}"/>
              </a:ext>
            </a:extLst>
          </p:cNvPr>
          <p:cNvSpPr txBox="1"/>
          <p:nvPr/>
        </p:nvSpPr>
        <p:spPr>
          <a:xfrm>
            <a:off x="48005" y="123312"/>
            <a:ext cx="3466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SeaCras</a:t>
            </a:r>
            <a:r>
              <a:rPr lang="en-US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roadmap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277866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5E92F6F1-068D-4460-94E4-EF6B24FD39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" y="-3048000"/>
            <a:ext cx="12279115" cy="1841867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B5986EC-6810-4ABD-B988-0A471326FB1F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F5CF4D1-46E6-4D44-A1C7-AFD3DCFB3F58}"/>
              </a:ext>
            </a:extLst>
          </p:cNvPr>
          <p:cNvSpPr txBox="1"/>
          <p:nvPr/>
        </p:nvSpPr>
        <p:spPr>
          <a:xfrm>
            <a:off x="782252" y="2720450"/>
            <a:ext cx="155363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Currently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6" name="Diagram 15">
            <a:extLst>
              <a:ext uri="{FF2B5EF4-FFF2-40B4-BE49-F238E27FC236}">
                <a16:creationId xmlns:a16="http://schemas.microsoft.com/office/drawing/2014/main" id="{0C1D6C65-1BF7-43DF-A996-8AD1D1D5D48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0" y="261228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D9B927F4-9616-4A2D-A234-5284938948A0}"/>
              </a:ext>
            </a:extLst>
          </p:cNvPr>
          <p:cNvSpPr txBox="1"/>
          <p:nvPr/>
        </p:nvSpPr>
        <p:spPr>
          <a:xfrm>
            <a:off x="5198601" y="2692497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1-2 years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19" name="Diagram 18">
            <a:extLst>
              <a:ext uri="{FF2B5EF4-FFF2-40B4-BE49-F238E27FC236}">
                <a16:creationId xmlns:a16="http://schemas.microsoft.com/office/drawing/2014/main" id="{23D6A459-95A6-49B2-9894-9487C963D72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203618" y="261228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CA848B33-0296-40FF-9169-6B45FFBC5CF5}"/>
              </a:ext>
            </a:extLst>
          </p:cNvPr>
          <p:cNvSpPr txBox="1"/>
          <p:nvPr/>
        </p:nvSpPr>
        <p:spPr>
          <a:xfrm>
            <a:off x="9348826" y="2691919"/>
            <a:ext cx="152157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3-5 years</a:t>
            </a:r>
            <a:endParaRPr lang="en-GB" sz="2400" b="1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1" name="Diagram 20">
            <a:extLst>
              <a:ext uri="{FF2B5EF4-FFF2-40B4-BE49-F238E27FC236}">
                <a16:creationId xmlns:a16="http://schemas.microsoft.com/office/drawing/2014/main" id="{6CBDEC3C-DA2F-46BF-8407-D59CDE8A24E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8330161" y="2608277"/>
          <a:ext cx="3972924" cy="2734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13" r:lo="rId14" r:qs="rId15" r:cs="rId16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id="{6E54BEA5-B6A5-4C39-B300-CD2B5279E410}"/>
              </a:ext>
            </a:extLst>
          </p:cNvPr>
          <p:cNvSpPr txBox="1"/>
          <p:nvPr/>
        </p:nvSpPr>
        <p:spPr>
          <a:xfrm>
            <a:off x="48005" y="123312"/>
            <a:ext cx="346697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SeaCras</a:t>
            </a:r>
            <a:r>
              <a:rPr lang="en-US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roadmap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691574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6D210C-633F-4D10-9890-20DF6FA4B5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815974"/>
            <a:ext cx="10515600" cy="1325563"/>
          </a:xfrm>
        </p:spPr>
        <p:txBody>
          <a:bodyPr>
            <a:normAutofit/>
          </a:bodyPr>
          <a:lstStyle/>
          <a:p>
            <a:r>
              <a:rPr lang="en-US" sz="3600" dirty="0">
                <a:latin typeface="Arial" panose="020B0604020202020204" pitchFamily="34" charset="0"/>
                <a:cs typeface="Arial" panose="020B0604020202020204" pitchFamily="34" charset="0"/>
              </a:rPr>
              <a:t>In search for:</a:t>
            </a:r>
            <a:endParaRPr lang="en-GB" sz="3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37E8AE8-0C03-484A-9DC6-F964BDBB3D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141537"/>
            <a:ext cx="10515600" cy="4351338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Investment for automating the monitoring and the alert system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Investment for in-house data base </a:t>
            </a:r>
          </a:p>
          <a:p>
            <a:pPr>
              <a:lnSpc>
                <a:spcPct val="150000"/>
              </a:lnSpc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Partnerships: marine biologist, aquaculture, remote sensing, sensors, marine modelling, sampling, laboratory analysis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03914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>
            <a:extLst>
              <a:ext uri="{FF2B5EF4-FFF2-40B4-BE49-F238E27FC236}">
                <a16:creationId xmlns:a16="http://schemas.microsoft.com/office/drawing/2014/main" id="{8578A574-9C3B-4B5A-ABA1-ABA572752403}"/>
              </a:ext>
            </a:extLst>
          </p:cNvPr>
          <p:cNvSpPr/>
          <p:nvPr/>
        </p:nvSpPr>
        <p:spPr>
          <a:xfrm>
            <a:off x="6587544" y="4963217"/>
            <a:ext cx="5604456" cy="18947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 Nova" panose="020B05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CFEC3AB-958E-4C9A-BD49-84DEF94B4485}"/>
              </a:ext>
            </a:extLst>
          </p:cNvPr>
          <p:cNvSpPr/>
          <p:nvPr/>
        </p:nvSpPr>
        <p:spPr>
          <a:xfrm>
            <a:off x="3695095" y="3402912"/>
            <a:ext cx="4793029" cy="81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n-GB" sz="2100" b="1" dirty="0">
                <a:latin typeface="Arial Nova" panose="020B0504020202020204" pitchFamily="34" charset="0"/>
                <a:cs typeface="Arial" panose="020B0604020202020204" pitchFamily="34" charset="0"/>
              </a:rPr>
              <a:t>Visit our</a:t>
            </a:r>
            <a:r>
              <a:rPr lang="hr-HR" sz="2100" b="1" dirty="0">
                <a:latin typeface="Arial Nova" panose="020B0504020202020204" pitchFamily="34" charset="0"/>
                <a:cs typeface="Arial" panose="020B0604020202020204" pitchFamily="34" charset="0"/>
              </a:rPr>
              <a:t> web</a:t>
            </a:r>
            <a:r>
              <a:rPr lang="en-GB" sz="2100" b="1" dirty="0">
                <a:latin typeface="Arial Nova" panose="020B0504020202020204" pitchFamily="34" charset="0"/>
                <a:cs typeface="Arial" panose="020B0604020202020204" pitchFamily="34" charset="0"/>
              </a:rPr>
              <a:t>site</a:t>
            </a:r>
            <a:r>
              <a:rPr lang="en-US" sz="2100" b="1" dirty="0">
                <a:latin typeface="Arial Nova" panose="020B0504020202020204" pitchFamily="34" charset="0"/>
                <a:cs typeface="Arial" panose="020B0604020202020204" pitchFamily="34" charset="0"/>
              </a:rPr>
              <a:t>:</a:t>
            </a:r>
            <a:r>
              <a:rPr lang="hr-HR" sz="2100" b="1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seacras.com</a:t>
            </a:r>
          </a:p>
          <a:p>
            <a:pPr algn="ctr">
              <a:spcBef>
                <a:spcPts val="600"/>
              </a:spcBef>
            </a:pPr>
            <a:r>
              <a:rPr lang="en-US" sz="2100" b="1" dirty="0">
                <a:latin typeface="Arial Nova" panose="020B0504020202020204" pitchFamily="34" charset="0"/>
                <a:cs typeface="Arial" panose="020B0604020202020204" pitchFamily="34" charset="0"/>
              </a:rPr>
              <a:t>or write us at</a:t>
            </a:r>
            <a:r>
              <a:rPr lang="hr-HR" sz="2100" b="1" dirty="0">
                <a:latin typeface="Arial Nova" panose="020B0504020202020204" pitchFamily="34" charset="0"/>
                <a:cs typeface="Arial" panose="020B0604020202020204" pitchFamily="34" charset="0"/>
              </a:rPr>
              <a:t>: </a:t>
            </a:r>
            <a:r>
              <a:rPr lang="en-US" sz="2100" b="1" dirty="0">
                <a:solidFill>
                  <a:schemeClr val="accent1">
                    <a:lumMod val="7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info@seacras.com</a:t>
            </a:r>
            <a:endParaRPr lang="hr-HR" sz="2100" b="1" dirty="0">
              <a:solidFill>
                <a:schemeClr val="accent1">
                  <a:lumMod val="7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8FCB30F-3529-453A-A602-8850807308E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721" y="6000253"/>
            <a:ext cx="1238427" cy="78534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5BF758F1-22EF-4244-A0CC-5914CA63726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5457" y="5963617"/>
            <a:ext cx="1177517" cy="78534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F934A85E-8EFE-470E-959D-0620B1FBF7C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721" y="5107444"/>
            <a:ext cx="1433580" cy="74513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5F109BB4-D74C-4166-BC14-F880754881C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613" y="4989836"/>
            <a:ext cx="1713155" cy="73024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0BC00E87-5268-4969-9837-DA3FDB98996E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645"/>
          <a:stretch/>
        </p:blipFill>
        <p:spPr>
          <a:xfrm>
            <a:off x="94091" y="3887583"/>
            <a:ext cx="2919067" cy="2861377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0B57AA05-6E2F-461D-BC21-0CD9B290ECAA}"/>
              </a:ext>
            </a:extLst>
          </p:cNvPr>
          <p:cNvSpPr txBox="1"/>
          <p:nvPr/>
        </p:nvSpPr>
        <p:spPr>
          <a:xfrm>
            <a:off x="7474" y="2403348"/>
            <a:ext cx="3949736" cy="10311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 Nova" panose="020B0504020202020204" pitchFamily="34" charset="0"/>
                <a:cs typeface="Arial" panose="020B0604020202020204" pitchFamily="34" charset="0"/>
              </a:rPr>
              <a:t>Scientific advisory board:</a:t>
            </a:r>
          </a:p>
          <a:p>
            <a:pPr>
              <a:lnSpc>
                <a:spcPct val="150000"/>
              </a:lnSpc>
            </a:pP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Prof. Ernesto Lopez-</a:t>
            </a:r>
            <a:r>
              <a:rPr lang="en-GB" sz="1600" dirty="0" err="1">
                <a:latin typeface="Arial Nova" panose="020B0504020202020204" pitchFamily="34" charset="0"/>
                <a:cs typeface="Arial" panose="020B0604020202020204" pitchFamily="34" charset="0"/>
              </a:rPr>
              <a:t>Baeza</a:t>
            </a: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, Univ. Valencia</a:t>
            </a:r>
          </a:p>
          <a:p>
            <a:pPr>
              <a:lnSpc>
                <a:spcPct val="150000"/>
              </a:lnSpc>
            </a:pPr>
            <a:r>
              <a:rPr lang="en-GB" sz="1600" dirty="0" err="1">
                <a:latin typeface="Arial Nova" panose="020B0504020202020204" pitchFamily="34" charset="0"/>
                <a:cs typeface="Arial" panose="020B0604020202020204" pitchFamily="34" charset="0"/>
              </a:rPr>
              <a:t>Hrvoje</a:t>
            </a: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GB" sz="1600" dirty="0" err="1">
                <a:latin typeface="Arial Nova" panose="020B0504020202020204" pitchFamily="34" charset="0"/>
                <a:cs typeface="Arial" panose="020B0604020202020204" pitchFamily="34" charset="0"/>
              </a:rPr>
              <a:t>Buljan</a:t>
            </a: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, </a:t>
            </a:r>
            <a:r>
              <a:rPr lang="en-GB" sz="1600" dirty="0" err="1">
                <a:latin typeface="Arial Nova" panose="020B0504020202020204" pitchFamily="34" charset="0"/>
                <a:cs typeface="Arial" panose="020B0604020202020204" pitchFamily="34" charset="0"/>
              </a:rPr>
              <a:t>Ministarstvo</a:t>
            </a: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hr-HR" sz="1600" dirty="0">
                <a:latin typeface="Arial Nova" panose="020B0504020202020204" pitchFamily="34" charset="0"/>
                <a:cs typeface="Arial" panose="020B0604020202020204" pitchFamily="34" charset="0"/>
              </a:rPr>
              <a:t>z</a:t>
            </a:r>
            <a:r>
              <a:rPr lang="en-GB" sz="1600" dirty="0">
                <a:latin typeface="Arial Nova" panose="020B0504020202020204" pitchFamily="34" charset="0"/>
                <a:cs typeface="Arial" panose="020B0604020202020204" pitchFamily="34" charset="0"/>
              </a:rPr>
              <a:t>a</a:t>
            </a:r>
            <a:r>
              <a:rPr lang="hr-HR" sz="1600" dirty="0">
                <a:latin typeface="Arial Nova" panose="020B0504020202020204" pitchFamily="34" charset="0"/>
                <a:cs typeface="Arial" panose="020B0604020202020204" pitchFamily="34" charset="0"/>
              </a:rPr>
              <a:t>štite okoliša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1ABB6E16-9B04-43A4-9033-74127E7ACF53}"/>
              </a:ext>
            </a:extLst>
          </p:cNvPr>
          <p:cNvSpPr txBox="1"/>
          <p:nvPr/>
        </p:nvSpPr>
        <p:spPr>
          <a:xfrm>
            <a:off x="2941223" y="-3175233"/>
            <a:ext cx="63007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i="1" dirty="0">
                <a:latin typeface="Arial Nova" panose="020B0504020202020204" pitchFamily="34" charset="0"/>
                <a:cs typeface="Arial" panose="020B0604020202020204" pitchFamily="34" charset="0"/>
              </a:rPr>
              <a:t>Revise the past, observe today, and predict your tomorrow.</a:t>
            </a:r>
            <a:r>
              <a:rPr lang="en-US" sz="1600" dirty="0"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endParaRPr lang="en-GB" sz="1200" dirty="0"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C3CE61A-F855-4C84-ACC7-B56314CD800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806" y="4972727"/>
            <a:ext cx="1713155" cy="691087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CB4DA09-5C95-47B1-AC8D-FB9DBEA796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21613" y="5912521"/>
            <a:ext cx="2175466" cy="8158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30864DD-43F5-44E1-9539-3C21F3274986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0306" y="453287"/>
            <a:ext cx="4820204" cy="1497006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8955353E-6E5B-43F5-8416-D3A90DAC279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0412" y="5910608"/>
            <a:ext cx="2573725" cy="859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64129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6">
            <a:extLst>
              <a:ext uri="{FF2B5EF4-FFF2-40B4-BE49-F238E27FC236}">
                <a16:creationId xmlns:a16="http://schemas.microsoft.com/office/drawing/2014/main" id="{CFABC962-481D-4B27-B525-1E3AD551E6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4178" y="1161694"/>
            <a:ext cx="3221182" cy="2426892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03826C41-F05B-4CD5-ACC8-14759EB59B6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302" y="1215995"/>
            <a:ext cx="2533839" cy="886844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7E3DD08-9B02-47DB-96E8-40534330821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5201" y="5761383"/>
            <a:ext cx="3048000" cy="85344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EF82ADEE-7557-4C24-A26C-FAF05F051A9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0384" y="4294005"/>
            <a:ext cx="3221890" cy="2427425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3E17A90-74BF-4E53-B264-9310494A3AD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299" y="1070648"/>
            <a:ext cx="3414101" cy="2572240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13016E49-0C04-4ACC-AD98-6BF95886940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300" y="4256051"/>
            <a:ext cx="3414100" cy="2572803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28DA83-57C5-4388-90EA-D5BFC3A35BC5}"/>
              </a:ext>
            </a:extLst>
          </p:cNvPr>
          <p:cNvCxnSpPr/>
          <p:nvPr/>
        </p:nvCxnSpPr>
        <p:spPr>
          <a:xfrm>
            <a:off x="-19050" y="3829050"/>
            <a:ext cx="1219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F312682-0644-47BA-B6FA-9F2280ADFD7A}"/>
              </a:ext>
            </a:extLst>
          </p:cNvPr>
          <p:cNvSpPr txBox="1"/>
          <p:nvPr/>
        </p:nvSpPr>
        <p:spPr>
          <a:xfrm>
            <a:off x="548299" y="616489"/>
            <a:ext cx="258705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 (CHL / mg m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2924E0C-F59D-4ECC-88B6-DC592009030D}"/>
              </a:ext>
            </a:extLst>
          </p:cNvPr>
          <p:cNvSpPr txBox="1"/>
          <p:nvPr/>
        </p:nvSpPr>
        <p:spPr>
          <a:xfrm>
            <a:off x="8982268" y="4381455"/>
            <a:ext cx="3020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Umjerena koncentracija suspendirane tvari.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vrlo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dobra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kvaliteta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mora!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1AA95F-F079-4DAC-B92E-36314E0AA9A2}"/>
              </a:ext>
            </a:extLst>
          </p:cNvPr>
          <p:cNvSpPr txBox="1"/>
          <p:nvPr/>
        </p:nvSpPr>
        <p:spPr>
          <a:xfrm>
            <a:off x="8982268" y="2385132"/>
            <a:ext cx="3020904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Nije uočena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zna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č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ajn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eutrofikacij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vrlo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dobra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kvaliteta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mora!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B92D86-8BFE-4A0D-9308-7D36BD48EF76}"/>
              </a:ext>
            </a:extLst>
          </p:cNvPr>
          <p:cNvSpPr txBox="1"/>
          <p:nvPr/>
        </p:nvSpPr>
        <p:spPr>
          <a:xfrm>
            <a:off x="548299" y="3910581"/>
            <a:ext cx="790793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Suspendirana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tvar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(TSM / g m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-3 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plankton,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koloidi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suspendirani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sediment, </a:t>
            </a:r>
            <a:r>
              <a:rPr lang="en-US" sz="1600" b="1" i="1" dirty="0">
                <a:latin typeface="Arial" panose="020B0604020202020204" pitchFamily="34" charset="0"/>
                <a:cs typeface="Arial" panose="020B0604020202020204" pitchFamily="34" charset="0"/>
              </a:rPr>
              <a:t>etc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.)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8DC3864-92E5-40D5-AB23-F2DF0C05DC2A}"/>
              </a:ext>
            </a:extLst>
          </p:cNvPr>
          <p:cNvSpPr txBox="1"/>
          <p:nvPr/>
        </p:nvSpPr>
        <p:spPr>
          <a:xfrm>
            <a:off x="4385423" y="-26089"/>
            <a:ext cx="25282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Studija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SeaCras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11.11.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2020.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9356808-04F4-4D54-9AA1-20D7F304AFEB}"/>
              </a:ext>
            </a:extLst>
          </p:cNvPr>
          <p:cNvSpPr/>
          <p:nvPr/>
        </p:nvSpPr>
        <p:spPr>
          <a:xfrm>
            <a:off x="1739019" y="1647731"/>
            <a:ext cx="708595" cy="727409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71E466C-44A2-467B-B8CF-04A8FDAFE53E}"/>
              </a:ext>
            </a:extLst>
          </p:cNvPr>
          <p:cNvCxnSpPr>
            <a:cxnSpLocks/>
          </p:cNvCxnSpPr>
          <p:nvPr/>
        </p:nvCxnSpPr>
        <p:spPr>
          <a:xfrm flipV="1">
            <a:off x="2447614" y="1896718"/>
            <a:ext cx="2560421" cy="85992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179917B9-20F4-49E4-8381-CE58A026BE81}"/>
              </a:ext>
            </a:extLst>
          </p:cNvPr>
          <p:cNvSpPr/>
          <p:nvPr/>
        </p:nvSpPr>
        <p:spPr>
          <a:xfrm>
            <a:off x="1492598" y="4856716"/>
            <a:ext cx="708595" cy="727409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4AF0AD6-F278-4D54-A28C-513682C5E969}"/>
              </a:ext>
            </a:extLst>
          </p:cNvPr>
          <p:cNvCxnSpPr>
            <a:cxnSpLocks/>
          </p:cNvCxnSpPr>
          <p:nvPr/>
        </p:nvCxnSpPr>
        <p:spPr>
          <a:xfrm flipV="1">
            <a:off x="2201193" y="5106569"/>
            <a:ext cx="2806842" cy="85125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5F72C48-88D2-4A03-8C83-6328523E650D}"/>
              </a:ext>
            </a:extLst>
          </p:cNvPr>
          <p:cNvSpPr txBox="1"/>
          <p:nvPr/>
        </p:nvSpPr>
        <p:spPr>
          <a:xfrm>
            <a:off x="507756" y="220133"/>
            <a:ext cx="1747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pixel 300x300m 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1AB7F75-C87C-49CD-A9EF-77C9828DFFCB}"/>
              </a:ext>
            </a:extLst>
          </p:cNvPr>
          <p:cNvSpPr txBox="1"/>
          <p:nvPr/>
        </p:nvSpPr>
        <p:spPr>
          <a:xfrm>
            <a:off x="9528622" y="1872956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6.9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B3E3D5E-066C-4296-82A2-50F7F0C7E6FC}"/>
              </a:ext>
            </a:extLst>
          </p:cNvPr>
          <p:cNvSpPr txBox="1"/>
          <p:nvPr/>
        </p:nvSpPr>
        <p:spPr>
          <a:xfrm>
            <a:off x="11057572" y="1896718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24.0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5428965-A9AA-4F58-B457-B5F893FC3F65}"/>
              </a:ext>
            </a:extLst>
          </p:cNvPr>
          <p:cNvSpPr txBox="1"/>
          <p:nvPr/>
        </p:nvSpPr>
        <p:spPr>
          <a:xfrm>
            <a:off x="9167626" y="1873970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8DD2E756-22A1-41B7-A27D-6629F64E6A14}"/>
              </a:ext>
            </a:extLst>
          </p:cNvPr>
          <p:cNvSpPr txBox="1"/>
          <p:nvPr/>
        </p:nvSpPr>
        <p:spPr>
          <a:xfrm>
            <a:off x="8942529" y="1877124"/>
            <a:ext cx="25519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A16B4EB5-D52D-43D0-8276-4873EDEF5F7D}"/>
              </a:ext>
            </a:extLst>
          </p:cNvPr>
          <p:cNvSpPr txBox="1"/>
          <p:nvPr/>
        </p:nvSpPr>
        <p:spPr>
          <a:xfrm>
            <a:off x="10178590" y="6384588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49.6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B4429B9-3B30-4772-A6B1-F7BD293C219F}"/>
              </a:ext>
            </a:extLst>
          </p:cNvPr>
          <p:cNvSpPr txBox="1"/>
          <p:nvPr/>
        </p:nvSpPr>
        <p:spPr>
          <a:xfrm>
            <a:off x="11477023" y="6375090"/>
            <a:ext cx="50206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100.0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41F1E3B-F740-43B4-95A2-7AD22FDF487F}"/>
              </a:ext>
            </a:extLst>
          </p:cNvPr>
          <p:cNvSpPr txBox="1"/>
          <p:nvPr/>
        </p:nvSpPr>
        <p:spPr>
          <a:xfrm>
            <a:off x="9503222" y="6384587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23.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4470A8C6-5A57-42E1-A5C2-C43319F12594}"/>
              </a:ext>
            </a:extLst>
          </p:cNvPr>
          <p:cNvSpPr txBox="1"/>
          <p:nvPr/>
        </p:nvSpPr>
        <p:spPr>
          <a:xfrm>
            <a:off x="8781230" y="6366342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50979D2-1A97-40E7-A30C-1A4DA88B3388}"/>
              </a:ext>
            </a:extLst>
          </p:cNvPr>
          <p:cNvSpPr txBox="1"/>
          <p:nvPr/>
        </p:nvSpPr>
        <p:spPr>
          <a:xfrm>
            <a:off x="9142226" y="6384587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10.0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4140991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705FA3A3-FB96-420E-95F3-DF7D13592C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41" y="1157227"/>
            <a:ext cx="3413353" cy="257167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8AF966-4B76-4C98-B660-55029E684AF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941" y="4260183"/>
            <a:ext cx="3413353" cy="2572240"/>
          </a:xfrm>
          <a:prstGeom prst="rect">
            <a:avLst/>
          </a:prstGeom>
        </p:spPr>
      </p:pic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28DA83-57C5-4388-90EA-D5BFC3A35BC5}"/>
              </a:ext>
            </a:extLst>
          </p:cNvPr>
          <p:cNvCxnSpPr/>
          <p:nvPr/>
        </p:nvCxnSpPr>
        <p:spPr>
          <a:xfrm>
            <a:off x="-19050" y="3829050"/>
            <a:ext cx="121920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F312682-0644-47BA-B6FA-9F2280ADFD7A}"/>
              </a:ext>
            </a:extLst>
          </p:cNvPr>
          <p:cNvSpPr txBox="1"/>
          <p:nvPr/>
        </p:nvSpPr>
        <p:spPr>
          <a:xfrm>
            <a:off x="548299" y="769904"/>
            <a:ext cx="270728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 (CHL / mg m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)  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F2924E0C-F59D-4ECC-88B6-DC592009030D}"/>
              </a:ext>
            </a:extLst>
          </p:cNvPr>
          <p:cNvSpPr txBox="1"/>
          <p:nvPr/>
        </p:nvSpPr>
        <p:spPr>
          <a:xfrm>
            <a:off x="8909302" y="4047097"/>
            <a:ext cx="3020904" cy="17312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20.11. je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zabilje</a:t>
            </a:r>
            <a:r>
              <a:rPr lang="hr-HR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žena značajna količina padalina, nakon koje je nastupilo burno vrijeme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endParaRPr lang="en-US" sz="105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Padaline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uglavnom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zaslu</a:t>
            </a:r>
            <a:r>
              <a:rPr lang="hr-HR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ž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ne za </a:t>
            </a:r>
            <a:r>
              <a:rPr lang="hr-HR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visoke koncentracije TSM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-a. </a:t>
            </a:r>
          </a:p>
          <a:p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2) Bura ‘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tjera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’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sve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talijansku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stranu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050" b="1" dirty="0" err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Jadrana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en-US" sz="105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050" b="1" dirty="0" err="1">
                <a:latin typeface="Arial" panose="020B0604020202020204" pitchFamily="34" charset="0"/>
                <a:cs typeface="Arial" panose="020B0604020202020204" pitchFamily="34" charset="0"/>
              </a:rPr>
              <a:t>Rezultat</a:t>
            </a:r>
            <a:r>
              <a:rPr lang="en-US" sz="105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lang="en-US" sz="105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vrlo</a:t>
            </a:r>
            <a:r>
              <a:rPr lang="en-US" sz="1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dobra </a:t>
            </a:r>
            <a:r>
              <a:rPr lang="en-US" sz="1200" b="1" dirty="0" err="1">
                <a:latin typeface="Arial" panose="020B0604020202020204" pitchFamily="34" charset="0"/>
                <a:cs typeface="Arial" panose="020B0604020202020204" pitchFamily="34" charset="0"/>
              </a:rPr>
              <a:t>kvaliteta</a:t>
            </a:r>
            <a:r>
              <a:rPr lang="en-US" sz="1200" b="1" dirty="0">
                <a:latin typeface="Arial" panose="020B0604020202020204" pitchFamily="34" charset="0"/>
                <a:cs typeface="Arial" panose="020B0604020202020204" pitchFamily="34" charset="0"/>
              </a:rPr>
              <a:t> mora!</a:t>
            </a:r>
            <a:endParaRPr lang="en-GB" sz="12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A11AA95F-F079-4DAC-B92E-36314E0AA9A2}"/>
              </a:ext>
            </a:extLst>
          </p:cNvPr>
          <p:cNvSpPr txBox="1"/>
          <p:nvPr/>
        </p:nvSpPr>
        <p:spPr>
          <a:xfrm>
            <a:off x="8942529" y="2209317"/>
            <a:ext cx="302090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očena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je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zna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č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ajn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koncentracija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talijanskoj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strani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Jadranskog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mora.</a:t>
            </a:r>
          </a:p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Krčki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arhipelag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sz="1600" b="1" dirty="0" err="1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vrlo</a:t>
            </a:r>
            <a:r>
              <a:rPr lang="en-US" sz="16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dobra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kvaliteta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mora!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2AB92D86-8BFE-4A0D-9308-7D36BD48EF76}"/>
              </a:ext>
            </a:extLst>
          </p:cNvPr>
          <p:cNvSpPr txBox="1"/>
          <p:nvPr/>
        </p:nvSpPr>
        <p:spPr>
          <a:xfrm>
            <a:off x="548299" y="3910581"/>
            <a:ext cx="331853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Suspendirana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tvar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(TSM / g m</a:t>
            </a:r>
            <a:r>
              <a:rPr lang="en-US" sz="1600" b="1" baseline="30000" dirty="0">
                <a:latin typeface="Arial" panose="020B0604020202020204" pitchFamily="34" charset="0"/>
                <a:cs typeface="Arial" panose="020B0604020202020204" pitchFamily="34" charset="0"/>
              </a:rPr>
              <a:t>-3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F9356808-04F4-4D54-9AA1-20D7F304AFEB}"/>
              </a:ext>
            </a:extLst>
          </p:cNvPr>
          <p:cNvSpPr/>
          <p:nvPr/>
        </p:nvSpPr>
        <p:spPr>
          <a:xfrm>
            <a:off x="1739019" y="1647731"/>
            <a:ext cx="708595" cy="727409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971E466C-44A2-467B-B8CF-04A8FDAFE53E}"/>
              </a:ext>
            </a:extLst>
          </p:cNvPr>
          <p:cNvCxnSpPr>
            <a:cxnSpLocks/>
          </p:cNvCxnSpPr>
          <p:nvPr/>
        </p:nvCxnSpPr>
        <p:spPr>
          <a:xfrm flipV="1">
            <a:off x="2447614" y="1896718"/>
            <a:ext cx="2560421" cy="85992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179917B9-20F4-49E4-8381-CE58A026BE81}"/>
              </a:ext>
            </a:extLst>
          </p:cNvPr>
          <p:cNvSpPr/>
          <p:nvPr/>
        </p:nvSpPr>
        <p:spPr>
          <a:xfrm>
            <a:off x="1492598" y="4856716"/>
            <a:ext cx="708595" cy="727409"/>
          </a:xfrm>
          <a:prstGeom prst="rect">
            <a:avLst/>
          </a:prstGeom>
          <a:noFill/>
          <a:ln w="57150"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A4AF0AD6-F278-4D54-A28C-513682C5E969}"/>
              </a:ext>
            </a:extLst>
          </p:cNvPr>
          <p:cNvCxnSpPr>
            <a:cxnSpLocks/>
          </p:cNvCxnSpPr>
          <p:nvPr/>
        </p:nvCxnSpPr>
        <p:spPr>
          <a:xfrm flipV="1">
            <a:off x="2201193" y="5106569"/>
            <a:ext cx="2806842" cy="85125"/>
          </a:xfrm>
          <a:prstGeom prst="straightConnector1">
            <a:avLst/>
          </a:prstGeom>
          <a:ln w="50800">
            <a:solidFill>
              <a:schemeClr val="accent4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D5F72C48-88D2-4A03-8C83-6328523E650D}"/>
              </a:ext>
            </a:extLst>
          </p:cNvPr>
          <p:cNvSpPr txBox="1"/>
          <p:nvPr/>
        </p:nvSpPr>
        <p:spPr>
          <a:xfrm>
            <a:off x="507756" y="220133"/>
            <a:ext cx="174759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pixel 300x300m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C2C30E8-FB7F-4028-9194-77350E7232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8035" y="1178985"/>
            <a:ext cx="3175282" cy="2392310"/>
          </a:xfrm>
          <a:prstGeom prst="rect">
            <a:avLst/>
          </a:prstGeom>
          <a:noFill/>
          <a:ln w="38100">
            <a:solidFill>
              <a:schemeClr val="accent4">
                <a:lumMod val="75000"/>
              </a:schemeClr>
            </a:solidFill>
          </a:ln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770A9F-97E6-431A-AE43-8C0AA805AC6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0556" y="4300780"/>
            <a:ext cx="3205014" cy="2414711"/>
          </a:xfrm>
          <a:prstGeom prst="rect">
            <a:avLst/>
          </a:prstGeom>
          <a:ln w="38100">
            <a:solidFill>
              <a:schemeClr val="accent4">
                <a:lumMod val="75000"/>
              </a:schemeClr>
            </a:solidFill>
          </a:ln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8B133C35-5349-452A-9BCB-B686B461FC4F}"/>
              </a:ext>
            </a:extLst>
          </p:cNvPr>
          <p:cNvSpPr txBox="1"/>
          <p:nvPr/>
        </p:nvSpPr>
        <p:spPr>
          <a:xfrm>
            <a:off x="4385423" y="-26089"/>
            <a:ext cx="2528256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Studija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SeaCras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22.11. </a:t>
            </a:r>
            <a:r>
              <a:rPr lang="hr-HR" sz="2400" b="1" dirty="0">
                <a:latin typeface="Arial" panose="020B0604020202020204" pitchFamily="34" charset="0"/>
                <a:cs typeface="Arial" panose="020B0604020202020204" pitchFamily="34" charset="0"/>
              </a:rPr>
              <a:t>2020.</a:t>
            </a:r>
            <a:endParaRPr lang="en-US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61B4F567-058A-43D6-BD8F-A69C9212A4F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9302" y="1215995"/>
            <a:ext cx="2533839" cy="886844"/>
          </a:xfrm>
          <a:prstGeom prst="rect">
            <a:avLst/>
          </a:prstGeom>
        </p:spPr>
      </p:pic>
      <p:sp>
        <p:nvSpPr>
          <p:cNvPr id="34" name="Rectangle 33">
            <a:extLst>
              <a:ext uri="{FF2B5EF4-FFF2-40B4-BE49-F238E27FC236}">
                <a16:creationId xmlns:a16="http://schemas.microsoft.com/office/drawing/2014/main" id="{FD5E177E-57A8-485F-8850-DC6E47E2438D}"/>
              </a:ext>
            </a:extLst>
          </p:cNvPr>
          <p:cNvSpPr/>
          <p:nvPr/>
        </p:nvSpPr>
        <p:spPr>
          <a:xfrm>
            <a:off x="8622810" y="1087898"/>
            <a:ext cx="2912249" cy="2061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CEE07B1-8478-44F3-9EEC-44EB699601BD}"/>
              </a:ext>
            </a:extLst>
          </p:cNvPr>
          <p:cNvSpPr txBox="1"/>
          <p:nvPr/>
        </p:nvSpPr>
        <p:spPr>
          <a:xfrm>
            <a:off x="9528622" y="1872956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6.9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FA8CC6B0-2CDA-4407-AFDA-474125EC1A7F}"/>
              </a:ext>
            </a:extLst>
          </p:cNvPr>
          <p:cNvSpPr txBox="1"/>
          <p:nvPr/>
        </p:nvSpPr>
        <p:spPr>
          <a:xfrm>
            <a:off x="11057572" y="1896718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24.0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2C42D21B-CC75-4FCB-B4CA-D508BE6E2CFB}"/>
              </a:ext>
            </a:extLst>
          </p:cNvPr>
          <p:cNvSpPr txBox="1"/>
          <p:nvPr/>
        </p:nvSpPr>
        <p:spPr>
          <a:xfrm>
            <a:off x="9167626" y="1873970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AB7E36D-DC8C-48A0-B0E9-F633556368A2}"/>
              </a:ext>
            </a:extLst>
          </p:cNvPr>
          <p:cNvSpPr txBox="1"/>
          <p:nvPr/>
        </p:nvSpPr>
        <p:spPr>
          <a:xfrm>
            <a:off x="8942529" y="1877124"/>
            <a:ext cx="25519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0</a:t>
            </a:r>
          </a:p>
        </p:txBody>
      </p:sp>
      <p:pic>
        <p:nvPicPr>
          <p:cNvPr id="48" name="Picture 47">
            <a:extLst>
              <a:ext uri="{FF2B5EF4-FFF2-40B4-BE49-F238E27FC236}">
                <a16:creationId xmlns:a16="http://schemas.microsoft.com/office/drawing/2014/main" id="{83A0AB42-E32A-46FA-82E9-71E0FA49BA8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95754" y="5880578"/>
            <a:ext cx="3048000" cy="853440"/>
          </a:xfrm>
          <a:prstGeom prst="rect">
            <a:avLst/>
          </a:prstGeom>
        </p:spPr>
      </p:pic>
      <p:sp>
        <p:nvSpPr>
          <p:cNvPr id="51" name="TextBox 50">
            <a:extLst>
              <a:ext uri="{FF2B5EF4-FFF2-40B4-BE49-F238E27FC236}">
                <a16:creationId xmlns:a16="http://schemas.microsoft.com/office/drawing/2014/main" id="{D961F455-E101-4EBB-B2E5-2094C6F947F1}"/>
              </a:ext>
            </a:extLst>
          </p:cNvPr>
          <p:cNvSpPr txBox="1"/>
          <p:nvPr/>
        </p:nvSpPr>
        <p:spPr>
          <a:xfrm>
            <a:off x="10203990" y="6524288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49.6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51A1CACB-5699-4B72-A0C9-14BC4408640B}"/>
              </a:ext>
            </a:extLst>
          </p:cNvPr>
          <p:cNvSpPr txBox="1"/>
          <p:nvPr/>
        </p:nvSpPr>
        <p:spPr>
          <a:xfrm>
            <a:off x="11502423" y="6514790"/>
            <a:ext cx="502061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100.0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27214F7B-392D-4101-819D-C5B79EE7166D}"/>
              </a:ext>
            </a:extLst>
          </p:cNvPr>
          <p:cNvSpPr txBox="1"/>
          <p:nvPr/>
        </p:nvSpPr>
        <p:spPr>
          <a:xfrm>
            <a:off x="9528622" y="6524287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23.</a:t>
            </a:r>
            <a:r>
              <a:rPr lang="en-US" sz="10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9036A79-27FD-47A9-99B4-45F30413A571}"/>
              </a:ext>
            </a:extLst>
          </p:cNvPr>
          <p:cNvSpPr txBox="1"/>
          <p:nvPr/>
        </p:nvSpPr>
        <p:spPr>
          <a:xfrm>
            <a:off x="8806630" y="6506042"/>
            <a:ext cx="360996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0.1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A80221F4-408B-47FD-A198-07CFD8F2CB91}"/>
              </a:ext>
            </a:extLst>
          </p:cNvPr>
          <p:cNvSpPr txBox="1"/>
          <p:nvPr/>
        </p:nvSpPr>
        <p:spPr>
          <a:xfrm>
            <a:off x="9167626" y="6524287"/>
            <a:ext cx="431528" cy="24622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hr-HR" sz="1000" b="1" dirty="0">
                <a:latin typeface="Arial" panose="020B0604020202020204" pitchFamily="34" charset="0"/>
                <a:cs typeface="Arial" panose="020B0604020202020204" pitchFamily="34" charset="0"/>
              </a:rPr>
              <a:t>10.0</a:t>
            </a:r>
            <a:endParaRPr lang="en-GB" sz="1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6243052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28DA83-57C5-4388-90EA-D5BFC3A35BC5}"/>
              </a:ext>
            </a:extLst>
          </p:cNvPr>
          <p:cNvCxnSpPr>
            <a:cxnSpLocks/>
          </p:cNvCxnSpPr>
          <p:nvPr/>
        </p:nvCxnSpPr>
        <p:spPr>
          <a:xfrm>
            <a:off x="6082529" y="2739881"/>
            <a:ext cx="13471" cy="41181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F312682-0644-47BA-B6FA-9F2280ADFD7A}"/>
              </a:ext>
            </a:extLst>
          </p:cNvPr>
          <p:cNvSpPr txBox="1"/>
          <p:nvPr/>
        </p:nvSpPr>
        <p:spPr>
          <a:xfrm>
            <a:off x="544544" y="2461391"/>
            <a:ext cx="107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5F72C48-88D2-4A03-8C83-6328523E650D}"/>
              </a:ext>
            </a:extLst>
          </p:cNvPr>
          <p:cNvSpPr txBox="1"/>
          <p:nvPr/>
        </p:nvSpPr>
        <p:spPr>
          <a:xfrm>
            <a:off x="-23161" y="735631"/>
            <a:ext cx="4089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pixel 10x10m</a:t>
            </a:r>
          </a:p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mape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TSM-a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preklopljene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RGB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formatom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133C35-5349-452A-9BCB-B686B461FC4F}"/>
              </a:ext>
            </a:extLst>
          </p:cNvPr>
          <p:cNvSpPr txBox="1"/>
          <p:nvPr/>
        </p:nvSpPr>
        <p:spPr>
          <a:xfrm>
            <a:off x="3136141" y="-47838"/>
            <a:ext cx="6148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Studija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SeaCras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usporedba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11.11.2020.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21.11.2020. u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visokoj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rezoluciji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160F38-0997-4203-BA27-248792F34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30" y="2824513"/>
            <a:ext cx="2242825" cy="38856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5A4F68-5EF2-40D6-A189-1199C2F8C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521" y="2824511"/>
            <a:ext cx="2242826" cy="388569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8192D7F-D0B8-46D8-84D5-C03EBE4D9723}"/>
              </a:ext>
            </a:extLst>
          </p:cNvPr>
          <p:cNvSpPr txBox="1"/>
          <p:nvPr/>
        </p:nvSpPr>
        <p:spPr>
          <a:xfrm>
            <a:off x="3201481" y="2474891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F75A49D-0CA5-4202-8CC9-089DC9FA1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153" y="2844765"/>
            <a:ext cx="2256787" cy="390988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3858400-C6C7-4F72-8D1B-77222A952A58}"/>
              </a:ext>
            </a:extLst>
          </p:cNvPr>
          <p:cNvSpPr txBox="1"/>
          <p:nvPr/>
        </p:nvSpPr>
        <p:spPr>
          <a:xfrm>
            <a:off x="9386442" y="2474893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E55B29-FF6C-415C-B05B-F5BE4D2E3AE0}"/>
              </a:ext>
            </a:extLst>
          </p:cNvPr>
          <p:cNvSpPr txBox="1"/>
          <p:nvPr/>
        </p:nvSpPr>
        <p:spPr>
          <a:xfrm>
            <a:off x="8324606" y="2222523"/>
            <a:ext cx="12569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21.11.2020.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485FAC7-DCB0-4537-BB69-E279DF5B5AB5}"/>
              </a:ext>
            </a:extLst>
          </p:cNvPr>
          <p:cNvSpPr txBox="1"/>
          <p:nvPr/>
        </p:nvSpPr>
        <p:spPr>
          <a:xfrm>
            <a:off x="2244724" y="2222523"/>
            <a:ext cx="124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11.11.2020.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07FBD72-A2D3-48BD-963A-89D0FCA60B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293" y="2838014"/>
            <a:ext cx="2256787" cy="3909883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84D2FB0-11DA-4476-A0D0-48D732CF093E}"/>
              </a:ext>
            </a:extLst>
          </p:cNvPr>
          <p:cNvSpPr txBox="1"/>
          <p:nvPr/>
        </p:nvSpPr>
        <p:spPr>
          <a:xfrm>
            <a:off x="6773812" y="2447889"/>
            <a:ext cx="107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89E3CA-FBEA-4AD1-B7A3-827BA2C64A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000" y="1495540"/>
            <a:ext cx="2083395" cy="7291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D873B7-828F-4BA0-BC07-E8D8A5605A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93081"/>
            <a:ext cx="2395904" cy="729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0993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428DA83-57C5-4388-90EA-D5BFC3A35BC5}"/>
              </a:ext>
            </a:extLst>
          </p:cNvPr>
          <p:cNvCxnSpPr>
            <a:cxnSpLocks/>
          </p:cNvCxnSpPr>
          <p:nvPr/>
        </p:nvCxnSpPr>
        <p:spPr>
          <a:xfrm>
            <a:off x="6082529" y="2739881"/>
            <a:ext cx="13471" cy="41181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F312682-0644-47BA-B6FA-9F2280ADFD7A}"/>
              </a:ext>
            </a:extLst>
          </p:cNvPr>
          <p:cNvSpPr txBox="1"/>
          <p:nvPr/>
        </p:nvSpPr>
        <p:spPr>
          <a:xfrm>
            <a:off x="544544" y="2461391"/>
            <a:ext cx="107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D5F72C48-88D2-4A03-8C83-6328523E650D}"/>
              </a:ext>
            </a:extLst>
          </p:cNvPr>
          <p:cNvSpPr txBox="1"/>
          <p:nvPr/>
        </p:nvSpPr>
        <p:spPr>
          <a:xfrm>
            <a:off x="-23161" y="735631"/>
            <a:ext cx="40895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pixel 10x10m</a:t>
            </a:r>
          </a:p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mape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TSM-a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su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preklopljene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RGB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formatom</a:t>
            </a:r>
            <a:endParaRPr lang="en-US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B133C35-5349-452A-9BCB-B686B461FC4F}"/>
              </a:ext>
            </a:extLst>
          </p:cNvPr>
          <p:cNvSpPr txBox="1"/>
          <p:nvPr/>
        </p:nvSpPr>
        <p:spPr>
          <a:xfrm>
            <a:off x="3136141" y="-47838"/>
            <a:ext cx="614802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Studija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SeaCras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  <a:p>
            <a:pPr algn="ctr"/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usporedba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11.11.2020.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21.11.2020. u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visokoj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b="1" dirty="0" err="1">
                <a:latin typeface="Arial" panose="020B0604020202020204" pitchFamily="34" charset="0"/>
                <a:cs typeface="Arial" panose="020B0604020202020204" pitchFamily="34" charset="0"/>
              </a:rPr>
              <a:t>rezoluciji</a:t>
            </a:r>
            <a:endParaRPr lang="en-US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D160F38-0997-4203-BA27-248792F346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930" y="2824513"/>
            <a:ext cx="2242825" cy="3885694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E5A4F68-5EF2-40D6-A189-1199C2F8C7E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2521" y="2824511"/>
            <a:ext cx="2242826" cy="3885696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A8192D7F-D0B8-46D8-84D5-C03EBE4D9723}"/>
              </a:ext>
            </a:extLst>
          </p:cNvPr>
          <p:cNvSpPr txBox="1"/>
          <p:nvPr/>
        </p:nvSpPr>
        <p:spPr>
          <a:xfrm>
            <a:off x="3201481" y="2474891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DF75A49D-0CA5-4202-8CC9-089DC9FA132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1153" y="2844765"/>
            <a:ext cx="2256787" cy="3909883"/>
          </a:xfrm>
          <a:prstGeom prst="rect">
            <a:avLst/>
          </a:prstGeom>
        </p:spPr>
      </p:pic>
      <p:sp>
        <p:nvSpPr>
          <p:cNvPr id="42" name="TextBox 41">
            <a:extLst>
              <a:ext uri="{FF2B5EF4-FFF2-40B4-BE49-F238E27FC236}">
                <a16:creationId xmlns:a16="http://schemas.microsoft.com/office/drawing/2014/main" id="{93858400-C6C7-4F72-8D1B-77222A952A58}"/>
              </a:ext>
            </a:extLst>
          </p:cNvPr>
          <p:cNvSpPr txBox="1"/>
          <p:nvPr/>
        </p:nvSpPr>
        <p:spPr>
          <a:xfrm>
            <a:off x="9386442" y="2474893"/>
            <a:ext cx="61747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TSM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E55B29-FF6C-415C-B05B-F5BE4D2E3AE0}"/>
              </a:ext>
            </a:extLst>
          </p:cNvPr>
          <p:cNvSpPr txBox="1"/>
          <p:nvPr/>
        </p:nvSpPr>
        <p:spPr>
          <a:xfrm>
            <a:off x="8324606" y="2222523"/>
            <a:ext cx="125694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21.11.2020.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485FAC7-DCB0-4537-BB69-E279DF5B5AB5}"/>
              </a:ext>
            </a:extLst>
          </p:cNvPr>
          <p:cNvSpPr txBox="1"/>
          <p:nvPr/>
        </p:nvSpPr>
        <p:spPr>
          <a:xfrm>
            <a:off x="2244724" y="2222523"/>
            <a:ext cx="12455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11.11.2020.</a:t>
            </a:r>
          </a:p>
        </p:txBody>
      </p:sp>
      <p:pic>
        <p:nvPicPr>
          <p:cNvPr id="47" name="Picture 46">
            <a:extLst>
              <a:ext uri="{FF2B5EF4-FFF2-40B4-BE49-F238E27FC236}">
                <a16:creationId xmlns:a16="http://schemas.microsoft.com/office/drawing/2014/main" id="{E07FBD72-A2D3-48BD-963A-89D0FCA60B3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6293" y="2838014"/>
            <a:ext cx="2256787" cy="3909883"/>
          </a:xfrm>
          <a:prstGeom prst="rect">
            <a:avLst/>
          </a:prstGeom>
        </p:spPr>
      </p:pic>
      <p:sp>
        <p:nvSpPr>
          <p:cNvPr id="48" name="TextBox 47">
            <a:extLst>
              <a:ext uri="{FF2B5EF4-FFF2-40B4-BE49-F238E27FC236}">
                <a16:creationId xmlns:a16="http://schemas.microsoft.com/office/drawing/2014/main" id="{084D2FB0-11DA-4476-A0D0-48D732CF093E}"/>
              </a:ext>
            </a:extLst>
          </p:cNvPr>
          <p:cNvSpPr txBox="1"/>
          <p:nvPr/>
        </p:nvSpPr>
        <p:spPr>
          <a:xfrm>
            <a:off x="6773812" y="2447889"/>
            <a:ext cx="107593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Klorofil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C89E3CA-FBEA-4AD1-B7A3-827BA2C64A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000" y="1495540"/>
            <a:ext cx="2083395" cy="7291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9D873B7-828F-4BA0-BC07-E8D8A5605AE8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493081"/>
            <a:ext cx="2395904" cy="729188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11AA95F-F079-4DAC-B92E-36314E0AA9A2}"/>
              </a:ext>
            </a:extLst>
          </p:cNvPr>
          <p:cNvSpPr txBox="1"/>
          <p:nvPr/>
        </p:nvSpPr>
        <p:spPr>
          <a:xfrm>
            <a:off x="7126604" y="2975284"/>
            <a:ext cx="4075739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5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Značajna količina klorofila i suspendirane tvari. Međutim tok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tvari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povr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š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ini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prati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smjer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bure 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koja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osigurava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vrlo</a:t>
            </a:r>
            <a:r>
              <a:rPr lang="en-US" sz="1600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dobru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kvalitetu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mora u Kr</a:t>
            </a:r>
            <a:r>
              <a:rPr lang="hr-HR" sz="1600" b="1" dirty="0">
                <a:latin typeface="Arial" panose="020B0604020202020204" pitchFamily="34" charset="0"/>
                <a:cs typeface="Arial" panose="020B0604020202020204" pitchFamily="34" charset="0"/>
              </a:rPr>
              <a:t>čkom arhipelagu.</a:t>
            </a:r>
            <a:r>
              <a:rPr lang="en-US" sz="16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en-GB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99CE9D4F-0EF5-49AE-A2CC-7E769F376B83}"/>
              </a:ext>
            </a:extLst>
          </p:cNvPr>
          <p:cNvCxnSpPr>
            <a:cxnSpLocks/>
          </p:cNvCxnSpPr>
          <p:nvPr/>
        </p:nvCxnSpPr>
        <p:spPr>
          <a:xfrm flipH="1">
            <a:off x="9695180" y="4965932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3A193A24-39F8-4F79-A28C-315F391FD170}"/>
              </a:ext>
            </a:extLst>
          </p:cNvPr>
          <p:cNvCxnSpPr>
            <a:cxnSpLocks/>
          </p:cNvCxnSpPr>
          <p:nvPr/>
        </p:nvCxnSpPr>
        <p:spPr>
          <a:xfrm flipH="1">
            <a:off x="9442463" y="4897798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B0968EE-ACCA-4EB0-B687-E12A1DD43841}"/>
              </a:ext>
            </a:extLst>
          </p:cNvPr>
          <p:cNvCxnSpPr>
            <a:cxnSpLocks/>
          </p:cNvCxnSpPr>
          <p:nvPr/>
        </p:nvCxnSpPr>
        <p:spPr>
          <a:xfrm flipH="1">
            <a:off x="9386442" y="5317753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D14924F5-1D46-4EAD-B958-11821A5F74A6}"/>
              </a:ext>
            </a:extLst>
          </p:cNvPr>
          <p:cNvCxnSpPr>
            <a:cxnSpLocks/>
          </p:cNvCxnSpPr>
          <p:nvPr/>
        </p:nvCxnSpPr>
        <p:spPr>
          <a:xfrm flipH="1">
            <a:off x="10757116" y="5255086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E5FD005B-74D3-42E0-8381-1ADFAC67EAAA}"/>
              </a:ext>
            </a:extLst>
          </p:cNvPr>
          <p:cNvCxnSpPr>
            <a:cxnSpLocks/>
          </p:cNvCxnSpPr>
          <p:nvPr/>
        </p:nvCxnSpPr>
        <p:spPr>
          <a:xfrm flipH="1">
            <a:off x="10534279" y="5838266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8380EE2-5446-4BA5-87C1-36871378058B}"/>
              </a:ext>
            </a:extLst>
          </p:cNvPr>
          <p:cNvCxnSpPr>
            <a:cxnSpLocks/>
          </p:cNvCxnSpPr>
          <p:nvPr/>
        </p:nvCxnSpPr>
        <p:spPr>
          <a:xfrm flipH="1">
            <a:off x="9280723" y="5689956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1B3F4748-6904-4C9A-8214-ECDC99009EB5}"/>
              </a:ext>
            </a:extLst>
          </p:cNvPr>
          <p:cNvCxnSpPr>
            <a:cxnSpLocks/>
          </p:cNvCxnSpPr>
          <p:nvPr/>
        </p:nvCxnSpPr>
        <p:spPr>
          <a:xfrm flipH="1">
            <a:off x="8158454" y="5296785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F3482356-7952-4416-8936-6EC635A4E403}"/>
              </a:ext>
            </a:extLst>
          </p:cNvPr>
          <p:cNvCxnSpPr>
            <a:cxnSpLocks/>
          </p:cNvCxnSpPr>
          <p:nvPr/>
        </p:nvCxnSpPr>
        <p:spPr>
          <a:xfrm flipH="1">
            <a:off x="6935298" y="4853739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A3088CA4-8652-463F-B5D7-6C5EDABEE561}"/>
              </a:ext>
            </a:extLst>
          </p:cNvPr>
          <p:cNvCxnSpPr>
            <a:cxnSpLocks/>
          </p:cNvCxnSpPr>
          <p:nvPr/>
        </p:nvCxnSpPr>
        <p:spPr>
          <a:xfrm flipH="1">
            <a:off x="7088979" y="5160518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7512A3-3040-47F3-933E-4132A1428931}"/>
              </a:ext>
            </a:extLst>
          </p:cNvPr>
          <p:cNvCxnSpPr>
            <a:cxnSpLocks/>
          </p:cNvCxnSpPr>
          <p:nvPr/>
        </p:nvCxnSpPr>
        <p:spPr>
          <a:xfrm flipH="1">
            <a:off x="6935298" y="5579294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B3936806-06D7-42F1-AB95-3FDA5C66AC7F}"/>
              </a:ext>
            </a:extLst>
          </p:cNvPr>
          <p:cNvCxnSpPr>
            <a:cxnSpLocks/>
          </p:cNvCxnSpPr>
          <p:nvPr/>
        </p:nvCxnSpPr>
        <p:spPr>
          <a:xfrm flipH="1">
            <a:off x="6819242" y="6442991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716E18FC-8AF7-4B02-8B65-360E95E6041F}"/>
              </a:ext>
            </a:extLst>
          </p:cNvPr>
          <p:cNvCxnSpPr>
            <a:cxnSpLocks/>
          </p:cNvCxnSpPr>
          <p:nvPr/>
        </p:nvCxnSpPr>
        <p:spPr>
          <a:xfrm flipH="1">
            <a:off x="6781617" y="6100122"/>
            <a:ext cx="307362" cy="136267"/>
          </a:xfrm>
          <a:prstGeom prst="straightConnector1">
            <a:avLst/>
          </a:prstGeom>
          <a:ln w="3492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4337353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2E35BA0-4EAC-4DF8-BD28-EF413B8DA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" y="0"/>
            <a:ext cx="12189833" cy="6858000"/>
          </a:xfrm>
          <a:prstGeom prst="rect">
            <a:avLst/>
          </a:prstGeom>
        </p:spPr>
      </p:pic>
      <p:sp>
        <p:nvSpPr>
          <p:cNvPr id="24" name="Flowchart: Delay 23">
            <a:extLst>
              <a:ext uri="{FF2B5EF4-FFF2-40B4-BE49-F238E27FC236}">
                <a16:creationId xmlns:a16="http://schemas.microsoft.com/office/drawing/2014/main" id="{A1791622-A95E-404A-94BD-7E442DADA287}"/>
              </a:ext>
            </a:extLst>
          </p:cNvPr>
          <p:cNvSpPr/>
          <p:nvPr/>
        </p:nvSpPr>
        <p:spPr>
          <a:xfrm rot="16200000">
            <a:off x="-6654562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55D3B98-B8FA-46D0-AC2E-E44CC52DE9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2" b="9970"/>
          <a:stretch/>
        </p:blipFill>
        <p:spPr>
          <a:xfrm>
            <a:off x="2984796" y="4248247"/>
            <a:ext cx="1997725" cy="1607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F36E8B-C39D-4996-95EE-1F429CE19E6F}"/>
              </a:ext>
            </a:extLst>
          </p:cNvPr>
          <p:cNvSpPr txBox="1"/>
          <p:nvPr/>
        </p:nvSpPr>
        <p:spPr>
          <a:xfrm>
            <a:off x="1177104" y="4824320"/>
            <a:ext cx="180689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9571D0-5FCD-4253-9718-A7598EF98864}"/>
              </a:ext>
            </a:extLst>
          </p:cNvPr>
          <p:cNvSpPr txBox="1"/>
          <p:nvPr/>
        </p:nvSpPr>
        <p:spPr>
          <a:xfrm>
            <a:off x="131919" y="3647192"/>
            <a:ext cx="4787376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accent4"/>
                </a:solidFill>
                <a:latin typeface="Arial Nova" panose="020B0504020202020204" pitchFamily="34" charset="0"/>
                <a:cs typeface="Arial"/>
              </a:rPr>
              <a:t>Use of existing satellite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1EB0D3-B8AE-415F-B217-32B64E68C5C5}"/>
              </a:ext>
            </a:extLst>
          </p:cNvPr>
          <p:cNvSpPr txBox="1"/>
          <p:nvPr/>
        </p:nvSpPr>
        <p:spPr>
          <a:xfrm>
            <a:off x="566640" y="5905625"/>
            <a:ext cx="7874941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Provide monitoring service</a:t>
            </a:r>
          </a:p>
          <a:p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and expert reports</a:t>
            </a:r>
          </a:p>
        </p:txBody>
      </p:sp>
      <p:sp>
        <p:nvSpPr>
          <p:cNvPr id="26" name="Right Arrow 24">
            <a:extLst>
              <a:ext uri="{FF2B5EF4-FFF2-40B4-BE49-F238E27FC236}">
                <a16:creationId xmlns:a16="http://schemas.microsoft.com/office/drawing/2014/main" id="{AC4428C4-0E61-4575-A4F1-7BE202395C70}"/>
              </a:ext>
            </a:extLst>
          </p:cNvPr>
          <p:cNvSpPr/>
          <p:nvPr/>
        </p:nvSpPr>
        <p:spPr>
          <a:xfrm rot="5400000">
            <a:off x="1605054" y="4445345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  <p:sp>
        <p:nvSpPr>
          <p:cNvPr id="12" name="Right Arrow 24">
            <a:extLst>
              <a:ext uri="{FF2B5EF4-FFF2-40B4-BE49-F238E27FC236}">
                <a16:creationId xmlns:a16="http://schemas.microsoft.com/office/drawing/2014/main" id="{9A7F7CC0-B7A9-404B-810B-42FA686FB109}"/>
              </a:ext>
            </a:extLst>
          </p:cNvPr>
          <p:cNvSpPr/>
          <p:nvPr/>
        </p:nvSpPr>
        <p:spPr>
          <a:xfrm rot="5400000">
            <a:off x="1605054" y="5541209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C8526BB-1E22-43BB-95C8-7A7817CEF556}"/>
              </a:ext>
            </a:extLst>
          </p:cNvPr>
          <p:cNvSpPr txBox="1"/>
          <p:nvPr/>
        </p:nvSpPr>
        <p:spPr>
          <a:xfrm>
            <a:off x="185640" y="2961192"/>
            <a:ext cx="3110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What do we do?</a:t>
            </a:r>
            <a:endParaRPr lang="en-GB" sz="3200" dirty="0">
              <a:solidFill>
                <a:schemeClr val="bg1">
                  <a:lumMod val="9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20343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5177350" y="260648"/>
            <a:ext cx="180020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Satellite data (SeaCras)</a:t>
            </a:r>
          </a:p>
        </p:txBody>
      </p:sp>
      <p:sp>
        <p:nvSpPr>
          <p:cNvPr id="8" name="Rectangle 7"/>
          <p:cNvSpPr/>
          <p:nvPr/>
        </p:nvSpPr>
        <p:spPr>
          <a:xfrm>
            <a:off x="7832371" y="3000297"/>
            <a:ext cx="180020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Satellite data (User)</a:t>
            </a:r>
          </a:p>
        </p:txBody>
      </p:sp>
      <p:sp>
        <p:nvSpPr>
          <p:cNvPr id="9" name="Rectangle 8"/>
          <p:cNvSpPr/>
          <p:nvPr/>
        </p:nvSpPr>
        <p:spPr>
          <a:xfrm>
            <a:off x="5187172" y="1628468"/>
            <a:ext cx="1800200" cy="7920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Model building</a:t>
            </a:r>
          </a:p>
        </p:txBody>
      </p:sp>
      <p:sp>
        <p:nvSpPr>
          <p:cNvPr id="10" name="Rectangle 9"/>
          <p:cNvSpPr/>
          <p:nvPr/>
        </p:nvSpPr>
        <p:spPr>
          <a:xfrm>
            <a:off x="5187172" y="2988904"/>
            <a:ext cx="1800200" cy="792088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/>
              <a:t>Model</a:t>
            </a:r>
            <a:endParaRPr lang="hr-HR" dirty="0"/>
          </a:p>
        </p:txBody>
      </p:sp>
      <p:cxnSp>
        <p:nvCxnSpPr>
          <p:cNvPr id="12" name="Straight Arrow Connector 11"/>
          <p:cNvCxnSpPr>
            <a:stCxn id="6" idx="2"/>
            <a:endCxn id="9" idx="0"/>
          </p:cNvCxnSpPr>
          <p:nvPr/>
        </p:nvCxnSpPr>
        <p:spPr>
          <a:xfrm>
            <a:off x="6077450" y="1052736"/>
            <a:ext cx="9822" cy="5757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>
            <a:stCxn id="8" idx="1"/>
            <a:endCxn id="10" idx="3"/>
          </p:cNvCxnSpPr>
          <p:nvPr/>
        </p:nvCxnSpPr>
        <p:spPr>
          <a:xfrm flipH="1" flipV="1">
            <a:off x="6987373" y="3384949"/>
            <a:ext cx="844999" cy="113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>
            <a:stCxn id="9" idx="2"/>
          </p:cNvCxnSpPr>
          <p:nvPr/>
        </p:nvCxnSpPr>
        <p:spPr>
          <a:xfrm>
            <a:off x="6087272" y="2420557"/>
            <a:ext cx="0" cy="53055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5187172" y="4365104"/>
            <a:ext cx="180020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Layers (Our base/platform)</a:t>
            </a:r>
          </a:p>
        </p:txBody>
      </p:sp>
      <p:cxnSp>
        <p:nvCxnSpPr>
          <p:cNvPr id="19" name="Straight Arrow Connector 18"/>
          <p:cNvCxnSpPr>
            <a:stCxn id="10" idx="2"/>
            <a:endCxn id="17" idx="0"/>
          </p:cNvCxnSpPr>
          <p:nvPr/>
        </p:nvCxnSpPr>
        <p:spPr>
          <a:xfrm>
            <a:off x="6087272" y="3780992"/>
            <a:ext cx="0" cy="5841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7832371" y="4365104"/>
            <a:ext cx="180020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Direct to user GUI</a:t>
            </a:r>
          </a:p>
        </p:txBody>
      </p:sp>
      <p:sp>
        <p:nvSpPr>
          <p:cNvPr id="22" name="Rectangle 21"/>
          <p:cNvSpPr/>
          <p:nvPr/>
        </p:nvSpPr>
        <p:spPr>
          <a:xfrm>
            <a:off x="5187172" y="5661248"/>
            <a:ext cx="180020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API – access to our base</a:t>
            </a:r>
          </a:p>
        </p:txBody>
      </p:sp>
      <p:cxnSp>
        <p:nvCxnSpPr>
          <p:cNvPr id="28" name="Straight Arrow Connector 27"/>
          <p:cNvCxnSpPr>
            <a:stCxn id="17" idx="3"/>
            <a:endCxn id="21" idx="1"/>
          </p:cNvCxnSpPr>
          <p:nvPr/>
        </p:nvCxnSpPr>
        <p:spPr>
          <a:xfrm>
            <a:off x="6987373" y="4761148"/>
            <a:ext cx="84499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>
            <a:stCxn id="17" idx="2"/>
            <a:endCxn id="22" idx="0"/>
          </p:cNvCxnSpPr>
          <p:nvPr/>
        </p:nvCxnSpPr>
        <p:spPr>
          <a:xfrm>
            <a:off x="6087272" y="5157192"/>
            <a:ext cx="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Rectangle 28"/>
          <p:cNvSpPr/>
          <p:nvPr/>
        </p:nvSpPr>
        <p:spPr>
          <a:xfrm>
            <a:off x="2391901" y="1340602"/>
            <a:ext cx="1800200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Client</a:t>
            </a:r>
          </a:p>
        </p:txBody>
      </p:sp>
      <p:sp>
        <p:nvSpPr>
          <p:cNvPr id="31" name="Rectangle 30"/>
          <p:cNvSpPr/>
          <p:nvPr/>
        </p:nvSpPr>
        <p:spPr>
          <a:xfrm>
            <a:off x="2247885" y="2640257"/>
            <a:ext cx="2304256" cy="151216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>
                <a:solidFill>
                  <a:schemeClr val="bg1"/>
                </a:solidFill>
              </a:rPr>
              <a:t>Tailor-made solutions</a:t>
            </a:r>
          </a:p>
        </p:txBody>
      </p:sp>
      <p:cxnSp>
        <p:nvCxnSpPr>
          <p:cNvPr id="40" name="Straight Arrow Connector 39"/>
          <p:cNvCxnSpPr/>
          <p:nvPr/>
        </p:nvCxnSpPr>
        <p:spPr>
          <a:xfrm>
            <a:off x="3306772" y="1995531"/>
            <a:ext cx="0" cy="644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endCxn id="31" idx="3"/>
          </p:cNvCxnSpPr>
          <p:nvPr/>
        </p:nvCxnSpPr>
        <p:spPr>
          <a:xfrm flipH="1">
            <a:off x="4552141" y="3396341"/>
            <a:ext cx="855368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/>
          <p:cNvCxnSpPr/>
          <p:nvPr/>
        </p:nvCxnSpPr>
        <p:spPr>
          <a:xfrm flipH="1">
            <a:off x="4444130" y="4826875"/>
            <a:ext cx="1003799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Rectangle 52"/>
          <p:cNvSpPr/>
          <p:nvPr/>
        </p:nvSpPr>
        <p:spPr>
          <a:xfrm>
            <a:off x="2133385" y="4502839"/>
            <a:ext cx="2303619" cy="792088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/>
                </a:solidFill>
              </a:rPr>
              <a:t>Monitoring service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>
                <a:solidFill>
                  <a:schemeClr val="bg1"/>
                </a:solidFill>
              </a:rPr>
              <a:t>Expert reports</a:t>
            </a:r>
          </a:p>
        </p:txBody>
      </p:sp>
      <p:cxnSp>
        <p:nvCxnSpPr>
          <p:cNvPr id="56" name="Straight Arrow Connector 55"/>
          <p:cNvCxnSpPr/>
          <p:nvPr/>
        </p:nvCxnSpPr>
        <p:spPr>
          <a:xfrm>
            <a:off x="3400013" y="3939029"/>
            <a:ext cx="0" cy="64472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9093525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367808" y="3140968"/>
            <a:ext cx="314687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Data fitting 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Calibration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Multivariate analysis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NN model fit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Physical models pre-assessment </a:t>
            </a:r>
          </a:p>
        </p:txBody>
      </p:sp>
      <p:sp>
        <p:nvSpPr>
          <p:cNvPr id="5" name="Rectangle 4"/>
          <p:cNvSpPr/>
          <p:nvPr/>
        </p:nvSpPr>
        <p:spPr>
          <a:xfrm>
            <a:off x="2207568" y="908720"/>
            <a:ext cx="316835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C000"/>
                </a:solidFill>
              </a:rPr>
              <a:t>Satellite data pretreatment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Geolocation segmentation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Time-lapse segmenatation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Pixel truncation and masking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Matrix output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hr-HR" dirty="0"/>
          </a:p>
        </p:txBody>
      </p:sp>
      <p:sp>
        <p:nvSpPr>
          <p:cNvPr id="6" name="Rectangle 5"/>
          <p:cNvSpPr/>
          <p:nvPr/>
        </p:nvSpPr>
        <p:spPr>
          <a:xfrm>
            <a:off x="6096000" y="908720"/>
            <a:ext cx="3168352" cy="172819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FF00"/>
                </a:solidFill>
              </a:rPr>
              <a:t>In situ data pretreatment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Geolocation segmentation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Time-lapse segmenatation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Water column segmentation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Matrix output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endParaRPr lang="hr-HR" dirty="0"/>
          </a:p>
        </p:txBody>
      </p:sp>
      <p:cxnSp>
        <p:nvCxnSpPr>
          <p:cNvPr id="8" name="Straight Arrow Connector 7"/>
          <p:cNvCxnSpPr>
            <a:stCxn id="5" idx="2"/>
            <a:endCxn id="4" idx="0"/>
          </p:cNvCxnSpPr>
          <p:nvPr/>
        </p:nvCxnSpPr>
        <p:spPr>
          <a:xfrm>
            <a:off x="3791744" y="2636912"/>
            <a:ext cx="2149502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>
            <a:stCxn id="6" idx="2"/>
            <a:endCxn id="4" idx="0"/>
          </p:cNvCxnSpPr>
          <p:nvPr/>
        </p:nvCxnSpPr>
        <p:spPr>
          <a:xfrm flipH="1">
            <a:off x="5941246" y="2636912"/>
            <a:ext cx="1738930" cy="504056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4938504" y="0"/>
            <a:ext cx="1896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u="sng" dirty="0"/>
              <a:t>MODEL BUILDING</a:t>
            </a:r>
          </a:p>
        </p:txBody>
      </p:sp>
      <p:cxnSp>
        <p:nvCxnSpPr>
          <p:cNvPr id="17" name="Straight Arrow Connector 16"/>
          <p:cNvCxnSpPr>
            <a:endCxn id="5" idx="0"/>
          </p:cNvCxnSpPr>
          <p:nvPr/>
        </p:nvCxnSpPr>
        <p:spPr>
          <a:xfrm>
            <a:off x="3791744" y="548680"/>
            <a:ext cx="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367808" y="5136945"/>
            <a:ext cx="3146876" cy="165618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b="1" dirty="0">
                <a:solidFill>
                  <a:srgbClr val="FF0000"/>
                </a:solidFill>
              </a:rPr>
              <a:t>Model validation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LOO principle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Test and validation set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hr-HR" dirty="0"/>
              <a:t>Prediction accuraccy</a:t>
            </a:r>
          </a:p>
        </p:txBody>
      </p:sp>
      <p:cxnSp>
        <p:nvCxnSpPr>
          <p:cNvPr id="23" name="Straight Arrow Connector 22"/>
          <p:cNvCxnSpPr>
            <a:stCxn id="4" idx="2"/>
            <a:endCxn id="19" idx="0"/>
          </p:cNvCxnSpPr>
          <p:nvPr/>
        </p:nvCxnSpPr>
        <p:spPr>
          <a:xfrm>
            <a:off x="5941246" y="4797153"/>
            <a:ext cx="0" cy="33979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>
            <a:off x="6817517" y="5965037"/>
            <a:ext cx="189368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624392" y="5780371"/>
            <a:ext cx="8980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MODEL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3143672" y="202094"/>
            <a:ext cx="14389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b="1" dirty="0"/>
              <a:t>Satellite data</a:t>
            </a:r>
          </a:p>
        </p:txBody>
      </p:sp>
      <p:sp>
        <p:nvSpPr>
          <p:cNvPr id="34" name="Rectangle 33"/>
          <p:cNvSpPr/>
          <p:nvPr/>
        </p:nvSpPr>
        <p:spPr>
          <a:xfrm>
            <a:off x="8711201" y="5568993"/>
            <a:ext cx="1800200" cy="792088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hr-HR" dirty="0"/>
              <a:t>Model</a:t>
            </a:r>
          </a:p>
        </p:txBody>
      </p:sp>
    </p:spTree>
    <p:extLst>
      <p:ext uri="{BB962C8B-B14F-4D97-AF65-F5344CB8AC3E}">
        <p14:creationId xmlns:p14="http://schemas.microsoft.com/office/powerpoint/2010/main" val="38922685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2E35BA0-4EAC-4DF8-BD28-EF413B8DA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" y="0"/>
            <a:ext cx="12189833" cy="6858000"/>
          </a:xfrm>
          <a:prstGeom prst="rect">
            <a:avLst/>
          </a:prstGeom>
        </p:spPr>
      </p:pic>
      <p:sp>
        <p:nvSpPr>
          <p:cNvPr id="24" name="Flowchart: Delay 23">
            <a:extLst>
              <a:ext uri="{FF2B5EF4-FFF2-40B4-BE49-F238E27FC236}">
                <a16:creationId xmlns:a16="http://schemas.microsoft.com/office/drawing/2014/main" id="{A1791622-A95E-404A-94BD-7E442DADA287}"/>
              </a:ext>
            </a:extLst>
          </p:cNvPr>
          <p:cNvSpPr/>
          <p:nvPr/>
        </p:nvSpPr>
        <p:spPr>
          <a:xfrm rot="16200000">
            <a:off x="-6654562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55D3B98-B8FA-46D0-AC2E-E44CC52DE9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2" b="9970"/>
          <a:stretch/>
        </p:blipFill>
        <p:spPr>
          <a:xfrm>
            <a:off x="2984796" y="4248247"/>
            <a:ext cx="1997725" cy="1607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F36E8B-C39D-4996-95EE-1F429CE19E6F}"/>
              </a:ext>
            </a:extLst>
          </p:cNvPr>
          <p:cNvSpPr txBox="1"/>
          <p:nvPr/>
        </p:nvSpPr>
        <p:spPr>
          <a:xfrm>
            <a:off x="1177104" y="4824320"/>
            <a:ext cx="180689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Arial Nova" panose="020B0504020202020204" pitchFamily="34" charset="0"/>
                <a:cs typeface="Arial"/>
              </a:rPr>
              <a:t>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9571D0-5FCD-4253-9718-A7598EF98864}"/>
              </a:ext>
            </a:extLst>
          </p:cNvPr>
          <p:cNvSpPr txBox="1"/>
          <p:nvPr/>
        </p:nvSpPr>
        <p:spPr>
          <a:xfrm>
            <a:off x="131919" y="3647192"/>
            <a:ext cx="4787376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Use of existing satellite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1EB0D3-B8AE-415F-B217-32B64E68C5C5}"/>
              </a:ext>
            </a:extLst>
          </p:cNvPr>
          <p:cNvSpPr txBox="1"/>
          <p:nvPr/>
        </p:nvSpPr>
        <p:spPr>
          <a:xfrm>
            <a:off x="566640" y="5905625"/>
            <a:ext cx="7874941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Provide monitoring service</a:t>
            </a:r>
          </a:p>
          <a:p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and expert reports</a:t>
            </a:r>
          </a:p>
        </p:txBody>
      </p:sp>
      <p:sp>
        <p:nvSpPr>
          <p:cNvPr id="26" name="Right Arrow 24">
            <a:extLst>
              <a:ext uri="{FF2B5EF4-FFF2-40B4-BE49-F238E27FC236}">
                <a16:creationId xmlns:a16="http://schemas.microsoft.com/office/drawing/2014/main" id="{AC4428C4-0E61-4575-A4F1-7BE202395C70}"/>
              </a:ext>
            </a:extLst>
          </p:cNvPr>
          <p:cNvSpPr/>
          <p:nvPr/>
        </p:nvSpPr>
        <p:spPr>
          <a:xfrm rot="5400000">
            <a:off x="1605054" y="4445345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  <p:sp>
        <p:nvSpPr>
          <p:cNvPr id="12" name="Right Arrow 24">
            <a:extLst>
              <a:ext uri="{FF2B5EF4-FFF2-40B4-BE49-F238E27FC236}">
                <a16:creationId xmlns:a16="http://schemas.microsoft.com/office/drawing/2014/main" id="{9A7F7CC0-B7A9-404B-810B-42FA686FB109}"/>
              </a:ext>
            </a:extLst>
          </p:cNvPr>
          <p:cNvSpPr/>
          <p:nvPr/>
        </p:nvSpPr>
        <p:spPr>
          <a:xfrm rot="5400000">
            <a:off x="1605054" y="5541209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BE50136-0866-4CE6-9A23-7A271B67DF0D}"/>
              </a:ext>
            </a:extLst>
          </p:cNvPr>
          <p:cNvSpPr txBox="1"/>
          <p:nvPr/>
        </p:nvSpPr>
        <p:spPr>
          <a:xfrm>
            <a:off x="185640" y="2961192"/>
            <a:ext cx="3110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What do we do?</a:t>
            </a:r>
            <a:endParaRPr lang="en-GB" sz="3200" dirty="0">
              <a:solidFill>
                <a:schemeClr val="bg1">
                  <a:lumMod val="9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39120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>
            <a:extLst>
              <a:ext uri="{FF2B5EF4-FFF2-40B4-BE49-F238E27FC236}">
                <a16:creationId xmlns:a16="http://schemas.microsoft.com/office/drawing/2014/main" id="{22E35BA0-4EAC-4DF8-BD28-EF413B8DAA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67" y="0"/>
            <a:ext cx="12189833" cy="6858000"/>
          </a:xfrm>
          <a:prstGeom prst="rect">
            <a:avLst/>
          </a:prstGeom>
        </p:spPr>
      </p:pic>
      <p:sp>
        <p:nvSpPr>
          <p:cNvPr id="24" name="Flowchart: Delay 23">
            <a:extLst>
              <a:ext uri="{FF2B5EF4-FFF2-40B4-BE49-F238E27FC236}">
                <a16:creationId xmlns:a16="http://schemas.microsoft.com/office/drawing/2014/main" id="{A1791622-A95E-404A-94BD-7E442DADA287}"/>
              </a:ext>
            </a:extLst>
          </p:cNvPr>
          <p:cNvSpPr/>
          <p:nvPr/>
        </p:nvSpPr>
        <p:spPr>
          <a:xfrm rot="16200000">
            <a:off x="-6654562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655D3B98-B8FA-46D0-AC2E-E44CC52DE92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82" b="9970"/>
          <a:stretch/>
        </p:blipFill>
        <p:spPr>
          <a:xfrm>
            <a:off x="2984796" y="4248247"/>
            <a:ext cx="1997725" cy="1607127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E8F36E8B-C39D-4996-95EE-1F429CE19E6F}"/>
              </a:ext>
            </a:extLst>
          </p:cNvPr>
          <p:cNvSpPr txBox="1"/>
          <p:nvPr/>
        </p:nvSpPr>
        <p:spPr>
          <a:xfrm>
            <a:off x="1177104" y="4824320"/>
            <a:ext cx="1806892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/>
              </a:rPr>
              <a:t>Analysis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99571D0-5FCD-4253-9718-A7598EF98864}"/>
              </a:ext>
            </a:extLst>
          </p:cNvPr>
          <p:cNvSpPr txBox="1"/>
          <p:nvPr/>
        </p:nvSpPr>
        <p:spPr>
          <a:xfrm>
            <a:off x="131919" y="3647192"/>
            <a:ext cx="4787376" cy="461665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en-GB" sz="24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/>
              </a:rPr>
              <a:t>Use of existing satellite data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61EB0D3-B8AE-415F-B217-32B64E68C5C5}"/>
              </a:ext>
            </a:extLst>
          </p:cNvPr>
          <p:cNvSpPr txBox="1"/>
          <p:nvPr/>
        </p:nvSpPr>
        <p:spPr>
          <a:xfrm>
            <a:off x="566640" y="5905625"/>
            <a:ext cx="7874941" cy="830997"/>
          </a:xfrm>
          <a:prstGeom prst="rect">
            <a:avLst/>
          </a:prstGeom>
          <a:noFill/>
          <a:ln w="19050">
            <a:noFill/>
          </a:ln>
        </p:spPr>
        <p:txBody>
          <a:bodyPr wrap="square" rtlCol="0" anchor="t">
            <a:spAutoFit/>
          </a:bodyPr>
          <a:lstStyle/>
          <a:p>
            <a:r>
              <a:rPr lang="en-GB" sz="2400" dirty="0">
                <a:solidFill>
                  <a:schemeClr val="accent4"/>
                </a:solidFill>
                <a:latin typeface="Arial Nova" panose="020B0504020202020204" pitchFamily="34" charset="0"/>
                <a:cs typeface="Arial"/>
              </a:rPr>
              <a:t>Provide monitoring service</a:t>
            </a:r>
          </a:p>
          <a:p>
            <a:r>
              <a:rPr lang="en-GB" sz="2400" dirty="0">
                <a:solidFill>
                  <a:schemeClr val="accent4"/>
                </a:solidFill>
                <a:latin typeface="Arial Nova" panose="020B0504020202020204" pitchFamily="34" charset="0"/>
                <a:cs typeface="Arial"/>
              </a:rPr>
              <a:t>and expert reports</a:t>
            </a:r>
          </a:p>
        </p:txBody>
      </p:sp>
      <p:sp>
        <p:nvSpPr>
          <p:cNvPr id="26" name="Right Arrow 24">
            <a:extLst>
              <a:ext uri="{FF2B5EF4-FFF2-40B4-BE49-F238E27FC236}">
                <a16:creationId xmlns:a16="http://schemas.microsoft.com/office/drawing/2014/main" id="{AC4428C4-0E61-4575-A4F1-7BE202395C70}"/>
              </a:ext>
            </a:extLst>
          </p:cNvPr>
          <p:cNvSpPr/>
          <p:nvPr/>
        </p:nvSpPr>
        <p:spPr>
          <a:xfrm rot="5400000">
            <a:off x="1605054" y="4445345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7E8DB3F-5870-4524-82CD-2C3EE1A37217}"/>
              </a:ext>
            </a:extLst>
          </p:cNvPr>
          <p:cNvSpPr txBox="1"/>
          <p:nvPr/>
        </p:nvSpPr>
        <p:spPr>
          <a:xfrm>
            <a:off x="185640" y="2961192"/>
            <a:ext cx="31107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dirty="0">
                <a:solidFill>
                  <a:schemeClr val="bg1">
                    <a:lumMod val="95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What do we do?</a:t>
            </a:r>
            <a:endParaRPr lang="en-GB" sz="3200" dirty="0">
              <a:solidFill>
                <a:schemeClr val="bg1">
                  <a:lumMod val="95000"/>
                </a:schemeClr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ight Arrow 24">
            <a:extLst>
              <a:ext uri="{FF2B5EF4-FFF2-40B4-BE49-F238E27FC236}">
                <a16:creationId xmlns:a16="http://schemas.microsoft.com/office/drawing/2014/main" id="{9A7F7CC0-B7A9-404B-810B-42FA686FB109}"/>
              </a:ext>
            </a:extLst>
          </p:cNvPr>
          <p:cNvSpPr/>
          <p:nvPr/>
        </p:nvSpPr>
        <p:spPr>
          <a:xfrm rot="5400000">
            <a:off x="1605054" y="5541209"/>
            <a:ext cx="379195" cy="209774"/>
          </a:xfrm>
          <a:prstGeom prst="rightArrow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>
              <a:latin typeface="Arial Nova" panose="020B05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085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459D8442-007F-4A99-B9F6-CD543E983D2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87" t="37643" r="2451"/>
          <a:stretch/>
        </p:blipFill>
        <p:spPr>
          <a:xfrm rot="10800000">
            <a:off x="-2" y="0"/>
            <a:ext cx="12192002" cy="6857999"/>
          </a:xfrm>
          <a:prstGeom prst="rect">
            <a:avLst/>
          </a:prstGeom>
          <a:scene3d>
            <a:camera prst="orthographicFront">
              <a:rot lat="0" lon="10800000" rev="0"/>
            </a:camera>
            <a:lightRig rig="threePt" dir="t"/>
          </a:scene3d>
        </p:spPr>
      </p:pic>
      <p:sp>
        <p:nvSpPr>
          <p:cNvPr id="11" name="Flowchart: Delay 10">
            <a:extLst>
              <a:ext uri="{FF2B5EF4-FFF2-40B4-BE49-F238E27FC236}">
                <a16:creationId xmlns:a16="http://schemas.microsoft.com/office/drawing/2014/main" id="{D6EB916B-31FF-4B87-A9DD-8C6343C29A02}"/>
              </a:ext>
            </a:extLst>
          </p:cNvPr>
          <p:cNvSpPr/>
          <p:nvPr/>
        </p:nvSpPr>
        <p:spPr>
          <a:xfrm rot="16200000">
            <a:off x="-6654561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1E27B603-0595-4A95-8A83-E3A1BD889331}"/>
              </a:ext>
            </a:extLst>
          </p:cNvPr>
          <p:cNvSpPr txBox="1"/>
          <p:nvPr/>
        </p:nvSpPr>
        <p:spPr>
          <a:xfrm>
            <a:off x="178402" y="3529076"/>
            <a:ext cx="54128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Our monitoring service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E859D8F-7449-446E-9585-707892C55A28}"/>
              </a:ext>
            </a:extLst>
          </p:cNvPr>
          <p:cNvSpPr txBox="1"/>
          <p:nvPr/>
        </p:nvSpPr>
        <p:spPr>
          <a:xfrm>
            <a:off x="287497" y="4343400"/>
            <a:ext cx="5005088" cy="223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W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ater quality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onitoring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service:</a:t>
            </a:r>
            <a:endParaRPr lang="hr-HR" sz="24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Chlorophyll</a:t>
            </a:r>
            <a:r>
              <a:rPr lang="hr-HR" sz="2400" dirty="0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a (</a:t>
            </a:r>
            <a:r>
              <a:rPr lang="hr-HR" sz="2400" dirty="0" err="1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</a:t>
            </a:r>
            <a:r>
              <a:rPr lang="hr-HR" sz="2400" dirty="0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-a)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Dispersed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sediments</a:t>
            </a:r>
            <a:endParaRPr lang="en-GB" sz="24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Organic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matter concentration</a:t>
            </a:r>
          </a:p>
        </p:txBody>
      </p:sp>
    </p:spTree>
    <p:extLst>
      <p:ext uri="{BB962C8B-B14F-4D97-AF65-F5344CB8AC3E}">
        <p14:creationId xmlns:p14="http://schemas.microsoft.com/office/powerpoint/2010/main" val="24757214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AAECBA-B2FA-4698-A70A-458F3E921FB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186" r="29802" b="10388"/>
          <a:stretch/>
        </p:blipFill>
        <p:spPr>
          <a:xfrm>
            <a:off x="-18731" y="0"/>
            <a:ext cx="12210731" cy="6858000"/>
          </a:xfrm>
          <a:prstGeom prst="rect">
            <a:avLst/>
          </a:prstGeom>
        </p:spPr>
      </p:pic>
      <p:sp>
        <p:nvSpPr>
          <p:cNvPr id="6" name="Flowchart: Delay 5">
            <a:extLst>
              <a:ext uri="{FF2B5EF4-FFF2-40B4-BE49-F238E27FC236}">
                <a16:creationId xmlns:a16="http://schemas.microsoft.com/office/drawing/2014/main" id="{84C7231C-1E3E-4B8E-9930-FD45046E045D}"/>
              </a:ext>
            </a:extLst>
          </p:cNvPr>
          <p:cNvSpPr/>
          <p:nvPr/>
        </p:nvSpPr>
        <p:spPr>
          <a:xfrm rot="16200000">
            <a:off x="-6654561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2E4B3A9-8ABB-46AC-BF24-1B66850983CA}"/>
              </a:ext>
            </a:extLst>
          </p:cNvPr>
          <p:cNvSpPr txBox="1"/>
          <p:nvPr/>
        </p:nvSpPr>
        <p:spPr>
          <a:xfrm>
            <a:off x="178402" y="3529076"/>
            <a:ext cx="54128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Our monitoring service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161D733-6DAE-4232-B01A-BEF4C6F21FA7}"/>
              </a:ext>
            </a:extLst>
          </p:cNvPr>
          <p:cNvSpPr txBox="1"/>
          <p:nvPr/>
        </p:nvSpPr>
        <p:spPr>
          <a:xfrm>
            <a:off x="287497" y="4343400"/>
            <a:ext cx="5005088" cy="223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W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ater quality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onitoring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service:</a:t>
            </a:r>
            <a:endParaRPr lang="hr-HR" sz="24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Chlorophyll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a (</a:t>
            </a: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-a)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Dispersed</a:t>
            </a:r>
            <a:r>
              <a:rPr lang="hr-HR" sz="2400" dirty="0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err="1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sediments</a:t>
            </a:r>
            <a:endParaRPr lang="en-GB" sz="2400" dirty="0">
              <a:solidFill>
                <a:schemeClr val="accent4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Organic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matter concentration</a:t>
            </a:r>
          </a:p>
        </p:txBody>
      </p:sp>
    </p:spTree>
    <p:extLst>
      <p:ext uri="{BB962C8B-B14F-4D97-AF65-F5344CB8AC3E}">
        <p14:creationId xmlns:p14="http://schemas.microsoft.com/office/powerpoint/2010/main" val="21807942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7E9DA0-6514-4878-AC88-AEAF2666D7E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617" t="3298" r="7727"/>
          <a:stretch/>
        </p:blipFill>
        <p:spPr>
          <a:xfrm>
            <a:off x="-1" y="-1"/>
            <a:ext cx="12192001" cy="6858001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592D6428-B473-486B-A1EC-C83D298835A5}"/>
              </a:ext>
            </a:extLst>
          </p:cNvPr>
          <p:cNvSpPr txBox="1"/>
          <p:nvPr/>
        </p:nvSpPr>
        <p:spPr>
          <a:xfrm>
            <a:off x="14121830" y="3429000"/>
            <a:ext cx="5395836" cy="2035365"/>
          </a:xfrm>
          <a:prstGeom prst="rect">
            <a:avLst/>
          </a:prstGeom>
          <a:solidFill>
            <a:schemeClr val="tx2">
              <a:lumMod val="50000"/>
              <a:alpha val="93000"/>
            </a:schemeClr>
          </a:solidFill>
        </p:spPr>
        <p:txBody>
          <a:bodyPr wrap="non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hr-HR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Monitoring</a:t>
            </a:r>
            <a:r>
              <a:rPr lang="en-GB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service:</a:t>
            </a:r>
            <a:r>
              <a:rPr lang="hr-HR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water </a:t>
            </a:r>
            <a:r>
              <a:rPr lang="hr-HR" sz="20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qality</a:t>
            </a:r>
            <a:r>
              <a:rPr lang="en-GB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by satellites</a:t>
            </a:r>
            <a:endParaRPr lang="hr-HR" sz="20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endParaRPr lang="hr-HR" sz="20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Chlorophyll a (Chl-a)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0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Dispersed sediments</a:t>
            </a:r>
            <a:endParaRPr lang="en-GB" sz="20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000" dirty="0">
                <a:solidFill>
                  <a:schemeClr val="accent4">
                    <a:lumMod val="60000"/>
                    <a:lumOff val="40000"/>
                  </a:schemeClr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Organic matter concentration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2BB55A4-89A3-490E-A4A3-75C47736099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054733" y="275251"/>
            <a:ext cx="1821035" cy="614847"/>
          </a:xfrm>
          <a:prstGeom prst="rect">
            <a:avLst/>
          </a:prstGeom>
        </p:spPr>
      </p:pic>
      <p:sp>
        <p:nvSpPr>
          <p:cNvPr id="9" name="Flowchart: Delay 8">
            <a:extLst>
              <a:ext uri="{FF2B5EF4-FFF2-40B4-BE49-F238E27FC236}">
                <a16:creationId xmlns:a16="http://schemas.microsoft.com/office/drawing/2014/main" id="{4528EF90-4426-4AAE-95D2-3D76793DEB76}"/>
              </a:ext>
            </a:extLst>
          </p:cNvPr>
          <p:cNvSpPr/>
          <p:nvPr/>
        </p:nvSpPr>
        <p:spPr>
          <a:xfrm rot="16200000">
            <a:off x="-6654561" y="-2318286"/>
            <a:ext cx="10096996" cy="19671327"/>
          </a:xfrm>
          <a:prstGeom prst="flowChartDelay">
            <a:avLst/>
          </a:prstGeom>
          <a:solidFill>
            <a:schemeClr val="tx2">
              <a:lumMod val="75000"/>
              <a:alpha val="9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E3BD9F7-879B-4A3D-8B5B-51BF320CAEDB}"/>
              </a:ext>
            </a:extLst>
          </p:cNvPr>
          <p:cNvSpPr txBox="1"/>
          <p:nvPr/>
        </p:nvSpPr>
        <p:spPr>
          <a:xfrm>
            <a:off x="178402" y="3529076"/>
            <a:ext cx="5412817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hr-HR" sz="32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Our monitoring service</a:t>
            </a:r>
            <a:endParaRPr lang="en-GB" sz="3200" dirty="0">
              <a:solidFill>
                <a:schemeClr val="bg1"/>
              </a:solidFill>
              <a:latin typeface="Arial Nova" panose="020B05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FF40E42-DDF6-4694-A030-0DBE48AC0218}"/>
              </a:ext>
            </a:extLst>
          </p:cNvPr>
          <p:cNvSpPr txBox="1"/>
          <p:nvPr/>
        </p:nvSpPr>
        <p:spPr>
          <a:xfrm>
            <a:off x="287497" y="4343400"/>
            <a:ext cx="5005088" cy="2239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W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ater quality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onitoring</a:t>
            </a:r>
            <a:r>
              <a:rPr lang="en-GB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service:</a:t>
            </a:r>
            <a:endParaRPr lang="hr-HR" sz="24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Chlorophyll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a (</a:t>
            </a: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Chl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-a)</a:t>
            </a: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Dispersed</a:t>
            </a:r>
            <a:r>
              <a:rPr lang="hr-HR" sz="2400" dirty="0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</a:t>
            </a:r>
            <a:r>
              <a:rPr lang="hr-HR" sz="2400" dirty="0" err="1">
                <a:solidFill>
                  <a:schemeClr val="bg1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sediments</a:t>
            </a:r>
            <a:endParaRPr lang="en-GB" sz="2400" dirty="0">
              <a:solidFill>
                <a:schemeClr val="bg1"/>
              </a:solidFill>
              <a:latin typeface="Arial Nova" panose="020B05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lnSpc>
                <a:spcPct val="150000"/>
              </a:lnSpc>
              <a:buFont typeface="+mj-lt"/>
              <a:buAutoNum type="alphaLcParenR"/>
            </a:pPr>
            <a:r>
              <a:rPr lang="hr-HR" sz="2400" dirty="0" err="1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Organic</a:t>
            </a:r>
            <a:r>
              <a:rPr lang="hr-HR" sz="2400" dirty="0">
                <a:solidFill>
                  <a:schemeClr val="accent4"/>
                </a:solidFill>
                <a:latin typeface="Arial Nova" panose="020B0504020202020204" pitchFamily="34" charset="0"/>
                <a:cs typeface="Arial" panose="020B0604020202020204" pitchFamily="34" charset="0"/>
              </a:rPr>
              <a:t> matter concentration</a:t>
            </a:r>
          </a:p>
        </p:txBody>
      </p:sp>
    </p:spTree>
    <p:extLst>
      <p:ext uri="{BB962C8B-B14F-4D97-AF65-F5344CB8AC3E}">
        <p14:creationId xmlns:p14="http://schemas.microsoft.com/office/powerpoint/2010/main" val="20505141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8354E485-C389-4F00-B6F3-4E0712A8A0A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5025" y="1480719"/>
            <a:ext cx="2994027" cy="2592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E1D1A039-4836-4D15-93B3-1140CCB471F5}"/>
              </a:ext>
            </a:extLst>
          </p:cNvPr>
          <p:cNvSpPr txBox="1"/>
          <p:nvPr/>
        </p:nvSpPr>
        <p:spPr>
          <a:xfrm>
            <a:off x="645542" y="1040264"/>
            <a:ext cx="4626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b="1" dirty="0">
                <a:solidFill>
                  <a:schemeClr val="accent1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 directive: Water Framework Directive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801C4E4-3864-4C12-A672-AEB151DA2047}"/>
              </a:ext>
            </a:extLst>
          </p:cNvPr>
          <p:cNvSpPr txBox="1"/>
          <p:nvPr/>
        </p:nvSpPr>
        <p:spPr>
          <a:xfrm>
            <a:off x="645542" y="4229545"/>
            <a:ext cx="5840060" cy="13388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RH state-of-art: sampling and laboratory analysis</a:t>
            </a:r>
          </a:p>
          <a:p>
            <a:pPr>
              <a:lnSpc>
                <a:spcPct val="150000"/>
              </a:lnSpc>
            </a:pPr>
            <a:endParaRPr lang="hr-HR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complementary method: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hr-HR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remote sensing by satellites (and different sensors)</a:t>
            </a:r>
            <a:endParaRPr lang="en-GB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5CC08247-0ACA-4C7D-8777-B144959BB7D5}"/>
              </a:ext>
            </a:extLst>
          </p:cNvPr>
          <p:cNvSpPr txBox="1"/>
          <p:nvPr/>
        </p:nvSpPr>
        <p:spPr>
          <a:xfrm>
            <a:off x="3355506" y="5725199"/>
            <a:ext cx="5288807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EU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Member States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which are adopting the water quality 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monitoring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by satellites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: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Finland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Germany, Belgium</a:t>
            </a:r>
            <a:r>
              <a:rPr lang="hr-HR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hr-HR" i="1" dirty="0">
                <a:latin typeface="Arial" panose="020B0604020202020204" pitchFamily="34" charset="0"/>
                <a:cs typeface="Arial" panose="020B0604020202020204" pitchFamily="34" charset="0"/>
              </a:rPr>
              <a:t>etc.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3F5F6498-380D-43B5-AFD6-5B5DABD9C667}"/>
              </a:ext>
            </a:extLst>
          </p:cNvPr>
          <p:cNvSpPr/>
          <p:nvPr/>
        </p:nvSpPr>
        <p:spPr>
          <a:xfrm rot="5400000">
            <a:off x="2815827" y="4672066"/>
            <a:ext cx="398647" cy="176785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rgbClr val="FF0000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D8AF690-4E0D-4351-BE96-3F85F9EDE687}"/>
              </a:ext>
            </a:extLst>
          </p:cNvPr>
          <p:cNvSpPr/>
          <p:nvPr/>
        </p:nvSpPr>
        <p:spPr>
          <a:xfrm>
            <a:off x="0" y="0"/>
            <a:ext cx="12192000" cy="98414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20000"/>
                  <a:lumOff val="80000"/>
                </a:schemeClr>
              </a:gs>
              <a:gs pos="30000">
                <a:schemeClr val="accent1">
                  <a:lumMod val="40000"/>
                  <a:lumOff val="60000"/>
                </a:schemeClr>
              </a:gs>
              <a:gs pos="70000">
                <a:schemeClr val="accent1">
                  <a:lumMod val="60000"/>
                  <a:lumOff val="40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  <a:tileRect/>
          </a:gra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r-HR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24FB53-285A-492A-B21C-3C3938240603}"/>
              </a:ext>
            </a:extLst>
          </p:cNvPr>
          <p:cNvSpPr txBox="1"/>
          <p:nvPr/>
        </p:nvSpPr>
        <p:spPr>
          <a:xfrm>
            <a:off x="4189608" y="271579"/>
            <a:ext cx="38280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Water Quality Monitoring</a:t>
            </a:r>
            <a:endParaRPr lang="en-GB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C60E404-6A3F-428D-A72C-FEEAE51615AB}"/>
              </a:ext>
            </a:extLst>
          </p:cNvPr>
          <p:cNvSpPr/>
          <p:nvPr/>
        </p:nvSpPr>
        <p:spPr>
          <a:xfrm>
            <a:off x="154902" y="147303"/>
            <a:ext cx="1779785" cy="6586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2C936C0C-74DB-4CF9-95B3-AB7AA3DA2E2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7504" y="209413"/>
            <a:ext cx="1596614" cy="495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31795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3679</TotalTime>
  <Words>1292</Words>
  <Application>Microsoft Office PowerPoint</Application>
  <PresentationFormat>Widescreen</PresentationFormat>
  <Paragraphs>284</Paragraphs>
  <Slides>31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Arial Nova</vt:lpstr>
      <vt:lpstr>Calibri</vt:lpstr>
      <vt:lpstr>Calibri Light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In search for: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Dell</dc:creator>
  <cp:lastModifiedBy>Mario Špadina</cp:lastModifiedBy>
  <cp:revision>250</cp:revision>
  <dcterms:created xsi:type="dcterms:W3CDTF">2020-04-06T12:14:37Z</dcterms:created>
  <dcterms:modified xsi:type="dcterms:W3CDTF">2021-04-23T13:45:08Z</dcterms:modified>
</cp:coreProperties>
</file>