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</p:sldMasterIdLst>
  <p:notesMasterIdLst>
    <p:notesMasterId r:id="rId36"/>
  </p:notesMasterIdLst>
  <p:handoutMasterIdLst>
    <p:handoutMasterId r:id="rId37"/>
  </p:handoutMasterIdLst>
  <p:sldIdLst>
    <p:sldId id="256" r:id="rId2"/>
    <p:sldId id="262" r:id="rId3"/>
    <p:sldId id="263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65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61" r:id="rId3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3"/>
    <p:restoredTop sz="96405"/>
  </p:normalViewPr>
  <p:slideViewPr>
    <p:cSldViewPr snapToObjects="1">
      <p:cViewPr varScale="1">
        <p:scale>
          <a:sx n="104" d="100"/>
          <a:sy n="104" d="100"/>
        </p:scale>
        <p:origin x="1404" y="102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16723A7-A5B2-E44D-AB53-2544B46A3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CFFCC9F-B4E0-7543-A122-CC2D7E1D8B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F300-2C68-9943-A259-034508FDB5A0}" type="datetimeFigureOut">
              <a:rPr lang="it-IT" smtClean="0"/>
              <a:t>26/04/2021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A126BB1-1CCC-C743-8CCB-5FED2C5968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8A4D378-782D-C348-B929-E258AEEA25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8C5EC-5866-D54C-9E8A-397C5608A1C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9339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6786F-27FB-6644-8988-E31B5747AB79}" type="datetimeFigureOut">
              <a:rPr lang="it-IT" smtClean="0"/>
              <a:t>26/04/2021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9F22C-9CAA-1245-B8C8-09E55CFC6C0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9537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f th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>
            <a:extLst>
              <a:ext uri="{FF2B5EF4-FFF2-40B4-BE49-F238E27FC236}">
                <a16:creationId xmlns:a16="http://schemas.microsoft.com/office/drawing/2014/main" id="{68A9070D-07DD-0C43-B248-4C0D86A499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1349" b="-56"/>
          <a:stretch/>
        </p:blipFill>
        <p:spPr>
          <a:xfrm>
            <a:off x="0" y="3124200"/>
            <a:ext cx="10691813" cy="4435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222501"/>
            <a:ext cx="9088041" cy="1254346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36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9696" y="3614132"/>
            <a:ext cx="7921824" cy="937392"/>
          </a:xfrm>
          <a:noFill/>
          <a:ln w="9525">
            <a:noFill/>
            <a:miter lim="800000"/>
            <a:headEnd/>
            <a:tailEnd/>
          </a:ln>
        </p:spPr>
        <p:txBody>
          <a:bodyPr wrap="square" lIns="105366" tIns="52683" rIns="105366" bIns="52683" anchor="ctr">
            <a:spAutoFit/>
          </a:bodyPr>
          <a:lstStyle>
            <a:lvl1pPr algn="ctr">
              <a:defRPr lang="en-US" sz="3000" dirty="0">
                <a:latin typeface="+mj-lt"/>
                <a:cs typeface="Arial" panose="020B0604020202020204" pitchFamily="34" charset="0"/>
              </a:defRPr>
            </a:lvl1pPr>
          </a:lstStyle>
          <a:p>
            <a:pPr lvl="0" algn="ctr" defTabSz="457200"/>
            <a:r>
              <a:rPr lang="it-IT" dirty="0"/>
              <a:t>Fare clic per modificare lo stile del sottotitolo dello schema</a:t>
            </a:r>
            <a:endParaRPr lang="en-US" dirty="0"/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DFEE7EE7-E1D8-6447-8065-DE3C3ECD40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034" y="6793152"/>
            <a:ext cx="2064317" cy="68972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B670097-EB5C-904F-9A07-78C181B0FD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4833" y="430027"/>
            <a:ext cx="2726243" cy="91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5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3726" y="1763713"/>
            <a:ext cx="9357456" cy="36369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77349" y="6905626"/>
            <a:ext cx="679401" cy="503558"/>
          </a:xfrm>
          <a:prstGeom prst="rect">
            <a:avLst/>
          </a:prstGeo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702ED71-3BB2-7B4D-8315-1957E4AAE9C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061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74" userDrawn="1">
          <p15:clr>
            <a:srgbClr val="FBAE40"/>
          </p15:clr>
        </p15:guide>
        <p15:guide id="3" orient="horz" pos="385" userDrawn="1">
          <p15:clr>
            <a:srgbClr val="FBAE40"/>
          </p15:clr>
        </p15:guide>
        <p15:guide id="4" orient="horz" pos="3402" userDrawn="1">
          <p15:clr>
            <a:srgbClr val="FBAE40"/>
          </p15:clr>
        </p15:guide>
        <p15:guide id="5" pos="6271" userDrawn="1">
          <p15:clr>
            <a:srgbClr val="FBAE40"/>
          </p15:clr>
        </p15:guide>
        <p15:guide id="6" pos="3367" userDrawn="1">
          <p15:clr>
            <a:srgbClr val="FBAE40"/>
          </p15:clr>
        </p15:guide>
        <p15:guide id="7" orient="horz" pos="11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966FF127-F1E4-5649-AD9D-18F1C78079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0193"/>
            <a:ext cx="10691813" cy="12478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7188" y="1768509"/>
            <a:ext cx="9359563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DABCF91-B16B-9048-861F-D5DA29EF3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4967" y="6954205"/>
            <a:ext cx="611784" cy="402483"/>
          </a:xfrm>
          <a:prstGeom prst="rect">
            <a:avLst/>
          </a:prstGeom>
        </p:spPr>
        <p:txBody>
          <a:bodyPr/>
          <a:lstStyle>
            <a:lvl1pPr>
              <a:defRPr sz="1320"/>
            </a:lvl1pPr>
          </a:lstStyle>
          <a:p>
            <a:fld id="{6B669491-FD19-4448-A095-712FC87FC06A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6A3F33C-31D2-1F49-AFB6-81B93B881EC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01DFD8-2DE2-9841-A255-5E1FFC656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370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36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7D802826-244D-9E41-A366-EE3E7AA1C9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F5836D5-C58C-1241-A7AF-E0DD1715C9C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1974873-006A-4346-B21A-6E7994717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92DA83B-C78F-6941-B270-8C9DFC6E5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388678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2E20E0D-1F1C-A944-8067-3F21C13F170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57272" y="1768509"/>
            <a:ext cx="4388678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2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44" y="3228041"/>
            <a:ext cx="9221689" cy="1103591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56107A0-C797-FF4C-824F-534FDCB9349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7" name="Segnaposto numero diapositiva 7">
            <a:extLst>
              <a:ext uri="{FF2B5EF4-FFF2-40B4-BE49-F238E27FC236}">
                <a16:creationId xmlns:a16="http://schemas.microsoft.com/office/drawing/2014/main" id="{3143F7EC-FAF8-BA4D-896F-DD889417E4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368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796" y="499514"/>
            <a:ext cx="3589047" cy="1768388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796" y="2445198"/>
            <a:ext cx="3589047" cy="3062830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8931B8B-104D-7947-A9E1-FB1E6549E05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0" name="Segnaposto numero diapositiva 7">
            <a:extLst>
              <a:ext uri="{FF2B5EF4-FFF2-40B4-BE49-F238E27FC236}">
                <a16:creationId xmlns:a16="http://schemas.microsoft.com/office/drawing/2014/main" id="{4CA329AB-27ED-144B-8A86-B45170462D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976F5EC-8C41-9F49-9A03-B02333CF6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1810" y="499513"/>
            <a:ext cx="5474940" cy="5008515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90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499513"/>
            <a:ext cx="5412730" cy="5008515"/>
          </a:xfrm>
        </p:spPr>
        <p:txBody>
          <a:bodyPr anchor="t">
            <a:noAutofit/>
          </a:bodyPr>
          <a:lstStyle>
            <a:lvl1pPr marL="0" indent="0">
              <a:buNone/>
              <a:defRPr sz="2000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576D4BE-0032-3D4D-A36D-865E4FAFB45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Segnaposto numero diapositiva 7">
            <a:extLst>
              <a:ext uri="{FF2B5EF4-FFF2-40B4-BE49-F238E27FC236}">
                <a16:creationId xmlns:a16="http://schemas.microsoft.com/office/drawing/2014/main" id="{1EF8179B-7815-3B42-8C03-92F6394F56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EC45DCF-9C9C-1148-83BD-26A62659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796" y="499514"/>
            <a:ext cx="3589047" cy="1768388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66D053E-08AD-C844-99E1-5371B2035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5796" y="2445198"/>
            <a:ext cx="3589047" cy="3062830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1703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 - Italy-Croatia Pro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221FE90-DCA3-D546-9918-50014EB444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pic>
        <p:nvPicPr>
          <p:cNvPr id="5" name="Immagine 8" descr="indirizzo.jpg">
            <a:extLst>
              <a:ext uri="{FF2B5EF4-FFF2-40B4-BE49-F238E27FC236}">
                <a16:creationId xmlns:a16="http://schemas.microsoft.com/office/drawing/2014/main" id="{EBC745CB-39BF-DC4F-B472-5BCE7D05DC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7" y="3697304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9" descr="mail.jpg">
            <a:extLst>
              <a:ext uri="{FF2B5EF4-FFF2-40B4-BE49-F238E27FC236}">
                <a16:creationId xmlns:a16="http://schemas.microsoft.com/office/drawing/2014/main" id="{D0384BE9-159F-BB4E-950F-2A7AC80EAA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7" y="4200541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20" descr="indirizzo.jpg">
            <a:extLst>
              <a:ext uri="{FF2B5EF4-FFF2-40B4-BE49-F238E27FC236}">
                <a16:creationId xmlns:a16="http://schemas.microsoft.com/office/drawing/2014/main" id="{7E6B6083-E364-C74F-8DD5-DE86359A0F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5" y="4690622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21" descr="mail.jpg">
            <a:extLst>
              <a:ext uri="{FF2B5EF4-FFF2-40B4-BE49-F238E27FC236}">
                <a16:creationId xmlns:a16="http://schemas.microsoft.com/office/drawing/2014/main" id="{A9CC86EC-813A-514E-9124-CA96B7E49C5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6" y="5168627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9188DDC-F3F0-4744-BA11-A4064704DB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C574219-E3FB-874C-8238-FAE8B6C01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7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7188" y="559070"/>
            <a:ext cx="9221689" cy="99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ctr">
            <a:spAutoFit/>
          </a:bodyPr>
          <a:lstStyle/>
          <a:p>
            <a:pPr marL="0" lvl="0" defTabSz="457200"/>
            <a:r>
              <a:rPr lang="it-IT" dirty="0"/>
              <a:t>FARE CLIC PER MODIFICARE LO STILE DEL TITOLO DELLO SCHEMA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3415110"/>
            <a:ext cx="9221689" cy="52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66" tIns="52683" rIns="105366" bIns="52683" anchor="ctr">
            <a:spAutoFit/>
          </a:bodyPr>
          <a:lstStyle/>
          <a:p>
            <a:pPr marL="0" lvl="0" algn="ctr" defTabSz="45720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04773" y="7006700"/>
            <a:ext cx="65197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7F6CF022-771E-604E-969C-68E294B0707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390193"/>
            <a:ext cx="10691813" cy="124782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A7C7D0A-3A6A-1241-8BA0-9F6889FC89B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12638" y="6567786"/>
            <a:ext cx="2586161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2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90" r:id="rId5"/>
    <p:sldLayoutId id="2147483692" r:id="rId6"/>
    <p:sldLayoutId id="2147483693" r:id="rId7"/>
    <p:sldLayoutId id="2147483694" r:id="rId8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lang="en-US" sz="3200" kern="1200" dirty="0">
          <a:solidFill>
            <a:srgbClr val="1ABAE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Tx/>
        <a:buNone/>
        <a:defRPr lang="it-IT" sz="3000" kern="1200" dirty="0" smtClean="0">
          <a:solidFill>
            <a:srgbClr val="57585A"/>
          </a:solidFill>
          <a:latin typeface="+mj-lt"/>
          <a:ea typeface="+mn-ea"/>
          <a:cs typeface="Arial" pitchFamily="34" charset="0"/>
        </a:defRPr>
      </a:lvl1pPr>
      <a:lvl2pPr marL="2052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624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1196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5768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2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2632D6-F9CA-4841-B51D-0A40B67637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INOVACIJSKI EKOSUSTAV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3A4C8C2-4960-094A-955B-92A3186BB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696" y="3612850"/>
            <a:ext cx="7921824" cy="939956"/>
          </a:xfrm>
        </p:spPr>
        <p:txBody>
          <a:bodyPr/>
          <a:lstStyle/>
          <a:p>
            <a:pPr>
              <a:defRPr/>
            </a:pPr>
            <a:r>
              <a:rPr lang="hr-HR" dirty="0"/>
              <a:t>InnovaMare Project</a:t>
            </a:r>
          </a:p>
          <a:p>
            <a:pPr>
              <a:defRPr/>
            </a:pPr>
            <a:r>
              <a:rPr lang="hr-HR" sz="1800" dirty="0">
                <a:latin typeface="+mj-lt"/>
              </a:rPr>
              <a:t>Mag. </a:t>
            </a:r>
            <a:r>
              <a:rPr lang="hr-HR" sz="1800" dirty="0" err="1">
                <a:latin typeface="+mj-lt"/>
              </a:rPr>
              <a:t>oec</a:t>
            </a:r>
            <a:r>
              <a:rPr lang="hr-HR" sz="1800" dirty="0">
                <a:latin typeface="+mj-lt"/>
              </a:rPr>
              <a:t>. Mateo Ivanac, Voditelj projekta</a:t>
            </a:r>
          </a:p>
        </p:txBody>
      </p:sp>
      <p:sp>
        <p:nvSpPr>
          <p:cNvPr id="5" name="Rettangolo 3">
            <a:extLst>
              <a:ext uri="{FF2B5EF4-FFF2-40B4-BE49-F238E27FC236}">
                <a16:creationId xmlns:a16="http://schemas.microsoft.com/office/drawing/2014/main" id="{19D0FB15-79DA-1342-B0F4-BA6EBCEB3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4221" y="4688809"/>
            <a:ext cx="5763370" cy="38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5366" tIns="52683" rIns="105366" bIns="52683" anchor="ctr">
            <a:spAutoFit/>
          </a:bodyPr>
          <a:lstStyle/>
          <a:p>
            <a:pPr algn="ctr">
              <a:defRPr/>
            </a:pPr>
            <a:r>
              <a:rPr lang="hr-HR" dirty="0">
                <a:solidFill>
                  <a:srgbClr val="57585A"/>
                </a:solidFill>
                <a:latin typeface="+mj-lt"/>
                <a:cs typeface="Arial" pitchFamily="34" charset="0"/>
              </a:rPr>
              <a:t>Zadar</a:t>
            </a:r>
            <a:r>
              <a:rPr lang="it-IT" dirty="0">
                <a:solidFill>
                  <a:srgbClr val="57585A"/>
                </a:solidFill>
                <a:latin typeface="+mj-lt"/>
                <a:cs typeface="Arial" pitchFamily="34" charset="0"/>
              </a:rPr>
              <a:t>| </a:t>
            </a:r>
            <a:r>
              <a:rPr lang="hr-HR" dirty="0">
                <a:solidFill>
                  <a:srgbClr val="57585A"/>
                </a:solidFill>
                <a:latin typeface="+mj-lt"/>
                <a:cs typeface="Arial" pitchFamily="34" charset="0"/>
              </a:rPr>
              <a:t>travanj 2021.</a:t>
            </a:r>
            <a:endParaRPr lang="it-IT" dirty="0">
              <a:solidFill>
                <a:srgbClr val="57585A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43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43861-5674-439F-9354-BC580A09A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88773B4-6CC2-4F0C-A244-DF90B738B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US" dirty="0"/>
              <a:t> Tri </a:t>
            </a:r>
            <a:r>
              <a:rPr lang="en-US" dirty="0" err="1"/>
              <a:t>ključna</a:t>
            </a:r>
            <a:r>
              <a:rPr lang="en-US" dirty="0"/>
              <a:t> </a:t>
            </a:r>
            <a:r>
              <a:rPr lang="en-US" dirty="0" err="1"/>
              <a:t>dionika</a:t>
            </a:r>
            <a:r>
              <a:rPr lang="en-US" dirty="0"/>
              <a:t> </a:t>
            </a:r>
            <a:r>
              <a:rPr lang="en-US" dirty="0" err="1"/>
              <a:t>inovacijskog</a:t>
            </a:r>
            <a:r>
              <a:rPr lang="en-US" dirty="0"/>
              <a:t> </a:t>
            </a:r>
            <a:r>
              <a:rPr lang="en-US" dirty="0" err="1"/>
              <a:t>ekosustava</a:t>
            </a:r>
            <a:endParaRPr lang="en-US" dirty="0"/>
          </a:p>
        </p:txBody>
      </p:sp>
      <p:pic>
        <p:nvPicPr>
          <p:cNvPr id="6" name="Content Placeholder 11">
            <a:extLst>
              <a:ext uri="{FF2B5EF4-FFF2-40B4-BE49-F238E27FC236}">
                <a16:creationId xmlns:a16="http://schemas.microsoft.com/office/drawing/2014/main" id="{6E2044EE-5BC5-4034-AC90-4E0DEDB91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4" y="1537294"/>
            <a:ext cx="1247733" cy="106513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9304A3-3ECE-4C0E-980E-D404DABEB629}"/>
              </a:ext>
            </a:extLst>
          </p:cNvPr>
          <p:cNvSpPr/>
          <p:nvPr/>
        </p:nvSpPr>
        <p:spPr>
          <a:xfrm>
            <a:off x="2516361" y="1795382"/>
            <a:ext cx="70060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1400" dirty="0"/>
              <a:t>U inovacijskim ekosustavima ističu se određene vrste poduzetnika koje iskorištavaju inovacije koje osnivaju i razvijaju poseban tip start-</a:t>
            </a:r>
            <a:r>
              <a:rPr lang="hr-HR" sz="1400" dirty="0" err="1"/>
              <a:t>up</a:t>
            </a:r>
            <a:r>
              <a:rPr lang="hr-HR" sz="1400" dirty="0"/>
              <a:t> poduzeća - </a:t>
            </a:r>
            <a:r>
              <a:rPr lang="hr-HR" sz="1400" dirty="0">
                <a:solidFill>
                  <a:srgbClr val="0070C0"/>
                </a:solidFill>
              </a:rPr>
              <a:t>poduzeće vođeno inovacijama </a:t>
            </a:r>
            <a:r>
              <a:rPr lang="hr-HR" sz="1400" dirty="0"/>
              <a:t>(IDE – </a:t>
            </a:r>
            <a:r>
              <a:rPr lang="hr-HR" sz="1400" dirty="0" err="1"/>
              <a:t>innovation-driven</a:t>
            </a:r>
            <a:r>
              <a:rPr lang="hr-HR" sz="1400" dirty="0"/>
              <a:t> </a:t>
            </a:r>
            <a:r>
              <a:rPr lang="hr-HR" sz="1400" dirty="0" err="1"/>
              <a:t>enterprise</a:t>
            </a:r>
            <a:r>
              <a:rPr lang="hr-HR" sz="1400" dirty="0"/>
              <a:t>).</a:t>
            </a:r>
          </a:p>
        </p:txBody>
      </p:sp>
      <p:pic>
        <p:nvPicPr>
          <p:cNvPr id="8" name="Content Placeholder 16">
            <a:extLst>
              <a:ext uri="{FF2B5EF4-FFF2-40B4-BE49-F238E27FC236}">
                <a16:creationId xmlns:a16="http://schemas.microsoft.com/office/drawing/2014/main" id="{20BCE9FA-68B3-421D-8BFA-2CBA575214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4" y="2973114"/>
            <a:ext cx="1394117" cy="101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66566C1-1CF7-4AFE-8508-2B9D27B99D6A}"/>
              </a:ext>
            </a:extLst>
          </p:cNvPr>
          <p:cNvSpPr/>
          <p:nvPr/>
        </p:nvSpPr>
        <p:spPr>
          <a:xfrm>
            <a:off x="2516361" y="3129202"/>
            <a:ext cx="70060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dirty="0"/>
              <a:t>Znanstvene zajednice i sveučilišta se uvelike razlikuju i pružaju niz različitih aktivnosti i uvida za inovacijski ekosustav te obnašaju višeznačnu ulogu koja pruža: nove ideje utemeljene na znanosti, tehničke i znanstveno usavršavanje, obrazovanje za poduzetništvo, sofisticirani objekti itd.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3450FB-83FF-4BCA-8C25-881D2017DA07}"/>
              </a:ext>
            </a:extLst>
          </p:cNvPr>
          <p:cNvCxnSpPr>
            <a:cxnSpLocks/>
          </p:cNvCxnSpPr>
          <p:nvPr/>
        </p:nvCxnSpPr>
        <p:spPr>
          <a:xfrm>
            <a:off x="532909" y="2699717"/>
            <a:ext cx="96259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2" descr="Lecturer Icon 27740">
            <a:extLst>
              <a:ext uri="{FF2B5EF4-FFF2-40B4-BE49-F238E27FC236}">
                <a16:creationId xmlns:a16="http://schemas.microsoft.com/office/drawing/2014/main" id="{0984C53C-81A9-4F66-8676-DAF142E11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10" y="4555905"/>
            <a:ext cx="989143" cy="98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BF47BE-1CA9-43CE-86D5-DB5B40683F5F}"/>
              </a:ext>
            </a:extLst>
          </p:cNvPr>
          <p:cNvSpPr txBox="1"/>
          <p:nvPr/>
        </p:nvSpPr>
        <p:spPr>
          <a:xfrm>
            <a:off x="2516361" y="4681144"/>
            <a:ext cx="7006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/>
              <a:t>Facilitator koji upravlja inovacijskim sustavom predstavlja ključnog motivatora da informacije, resurse, dionike što bolje umreži, poveže i osigura okvir za njihovo stvaranje dodane vrijednosti kroz suradnju na razvoju inovacija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DF1CE71-1E4F-440D-A9AE-B2F8410202EF}"/>
              </a:ext>
            </a:extLst>
          </p:cNvPr>
          <p:cNvCxnSpPr>
            <a:cxnSpLocks/>
          </p:cNvCxnSpPr>
          <p:nvPr/>
        </p:nvCxnSpPr>
        <p:spPr>
          <a:xfrm>
            <a:off x="532909" y="4211885"/>
            <a:ext cx="96259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532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85C5A-30F2-4EBC-A261-4B0D8A444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1" y="2555701"/>
            <a:ext cx="9221689" cy="1103591"/>
          </a:xfrm>
        </p:spPr>
        <p:txBody>
          <a:bodyPr/>
          <a:lstStyle/>
          <a:p>
            <a:r>
              <a:rPr lang="en-US" dirty="0"/>
              <a:t>PRIMJERI DOBRE POSLOVNE PRAKSE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9F1DAB-4C15-4368-A805-921B9C9D1C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2412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5A6882-BDE4-4B4C-A7C0-6BC773DC3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Najveći</a:t>
            </a:r>
            <a:r>
              <a:rPr lang="en-US" dirty="0"/>
              <a:t> </a:t>
            </a:r>
            <a:r>
              <a:rPr lang="en-US" dirty="0" err="1"/>
              <a:t>svjetski</a:t>
            </a:r>
            <a:r>
              <a:rPr lang="en-US" dirty="0"/>
              <a:t> </a:t>
            </a:r>
            <a:r>
              <a:rPr lang="en-US" dirty="0" err="1"/>
              <a:t>inovacijski</a:t>
            </a:r>
            <a:r>
              <a:rPr lang="en-US" dirty="0"/>
              <a:t> </a:t>
            </a:r>
            <a:r>
              <a:rPr lang="en-US" dirty="0" err="1"/>
              <a:t>ekosustav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2,9 </a:t>
            </a:r>
            <a:r>
              <a:rPr lang="en-US" dirty="0" err="1"/>
              <a:t>miliona</a:t>
            </a:r>
            <a:r>
              <a:rPr lang="en-US" dirty="0"/>
              <a:t> </a:t>
            </a:r>
            <a:r>
              <a:rPr lang="en-US" dirty="0" err="1"/>
              <a:t>stanovnika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1,4 </a:t>
            </a:r>
            <a:r>
              <a:rPr lang="en-US" dirty="0" err="1"/>
              <a:t>miliona</a:t>
            </a:r>
            <a:r>
              <a:rPr lang="en-US" dirty="0"/>
              <a:t> </a:t>
            </a:r>
            <a:r>
              <a:rPr lang="en-US" dirty="0" err="1"/>
              <a:t>zaposlenih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Sjedište</a:t>
            </a:r>
            <a:r>
              <a:rPr lang="en-US" dirty="0"/>
              <a:t> </a:t>
            </a:r>
            <a:r>
              <a:rPr lang="en-US" dirty="0" err="1"/>
              <a:t>globalnih</a:t>
            </a:r>
            <a:r>
              <a:rPr lang="en-US" dirty="0"/>
              <a:t> </a:t>
            </a:r>
            <a:r>
              <a:rPr lang="en-US" dirty="0" err="1"/>
              <a:t>inovacijskih</a:t>
            </a:r>
            <a:r>
              <a:rPr lang="en-US" dirty="0"/>
              <a:t> </a:t>
            </a:r>
            <a:r>
              <a:rPr lang="en-US" dirty="0" err="1"/>
              <a:t>korporacija</a:t>
            </a:r>
            <a:r>
              <a:rPr lang="en-US" dirty="0"/>
              <a:t>: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Google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HP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Yahoo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Intel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Apple</a:t>
            </a:r>
          </a:p>
          <a:p>
            <a:pPr marL="490964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Facebook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CCB06C-7F8F-49C5-95B9-CA76AFA1B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42BB1B9-0392-45E0-97FA-0BFDFE60A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7706613" cy="992791"/>
          </a:xfrm>
        </p:spPr>
        <p:txBody>
          <a:bodyPr/>
          <a:lstStyle/>
          <a:p>
            <a:r>
              <a:rPr lang="en-US" dirty="0"/>
              <a:t>SAD – Silicon Valley/Bay Area</a:t>
            </a:r>
            <a:r>
              <a:rPr lang="hr-HR" dirty="0"/>
              <a:t> – no.1 u svijetu</a:t>
            </a:r>
            <a:br>
              <a:rPr lang="it-IT" dirty="0"/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E5422F-DD59-4E39-A537-9E0872329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297" y="638518"/>
            <a:ext cx="1353571" cy="711717"/>
          </a:xfrm>
          <a:prstGeom prst="rect">
            <a:avLst/>
          </a:prstGeom>
        </p:spPr>
      </p:pic>
      <p:pic>
        <p:nvPicPr>
          <p:cNvPr id="7" name="Content Placeholder 18" descr="Map&#10;&#10;Description automatically generated">
            <a:extLst>
              <a:ext uri="{FF2B5EF4-FFF2-40B4-BE49-F238E27FC236}">
                <a16:creationId xmlns:a16="http://schemas.microsoft.com/office/drawing/2014/main" id="{AECC8B9B-FD05-4984-B6A9-47A986E4F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002" y="2123653"/>
            <a:ext cx="4389438" cy="239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60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137BFE-AAD8-41A2-AEE7-981119B26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b="1" dirty="0" err="1"/>
              <a:t>Najveći</a:t>
            </a:r>
            <a:r>
              <a:rPr lang="en-US" b="1" dirty="0"/>
              <a:t> </a:t>
            </a:r>
            <a:r>
              <a:rPr lang="en-US" b="1" dirty="0" err="1"/>
              <a:t>svjetski</a:t>
            </a:r>
            <a:r>
              <a:rPr lang="en-US" b="1" dirty="0"/>
              <a:t> </a:t>
            </a:r>
            <a:r>
              <a:rPr lang="en-US" b="1" dirty="0" err="1"/>
              <a:t>skup</a:t>
            </a:r>
            <a:r>
              <a:rPr lang="en-US" b="1" dirty="0"/>
              <a:t> </a:t>
            </a:r>
            <a:r>
              <a:rPr lang="en-US" b="1" dirty="0" err="1"/>
              <a:t>znanstveno-istraživačkih</a:t>
            </a:r>
            <a:r>
              <a:rPr lang="en-US" b="1" dirty="0"/>
              <a:t> </a:t>
            </a:r>
            <a:r>
              <a:rPr lang="en-US" b="1" dirty="0" err="1"/>
              <a:t>kapaciteta</a:t>
            </a:r>
            <a:endParaRPr lang="en-US" b="1" dirty="0"/>
          </a:p>
          <a:p>
            <a:pPr marL="548114" lvl="1" indent="-342900">
              <a:buFont typeface="Arial" panose="020B0604020202020204" pitchFamily="34" charset="0"/>
              <a:buChar char="•"/>
            </a:pPr>
            <a:r>
              <a:rPr lang="en-US" u="sng" dirty="0"/>
              <a:t>Pet </a:t>
            </a:r>
            <a:r>
              <a:rPr lang="en-US" u="sng" dirty="0" err="1"/>
              <a:t>svjetski</a:t>
            </a:r>
            <a:r>
              <a:rPr lang="en-US" u="sng" dirty="0"/>
              <a:t> </a:t>
            </a:r>
            <a:r>
              <a:rPr lang="en-US" u="sng" dirty="0" err="1"/>
              <a:t>poznatih</a:t>
            </a:r>
            <a:r>
              <a:rPr lang="en-US" u="sng" dirty="0"/>
              <a:t> </a:t>
            </a:r>
            <a:r>
              <a:rPr lang="en-US" u="sng" dirty="0" err="1"/>
              <a:t>sveučilišta</a:t>
            </a:r>
            <a:endParaRPr lang="en-US" u="sng" dirty="0"/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en-US" dirty="0"/>
              <a:t>UC </a:t>
            </a:r>
            <a:r>
              <a:rPr lang="en-US" dirty="0" err="1"/>
              <a:t>Barkeley</a:t>
            </a:r>
            <a:r>
              <a:rPr lang="en-US" dirty="0"/>
              <a:t>, Stanford, UC Davis, UC Santa Cruz, UC San Francisco</a:t>
            </a:r>
          </a:p>
          <a:p>
            <a:pPr marL="548114" lvl="1" indent="-342900">
              <a:buFont typeface="Arial" panose="020B0604020202020204" pitchFamily="34" charset="0"/>
              <a:buChar char="•"/>
            </a:pPr>
            <a:r>
              <a:rPr lang="en-US" u="sng" dirty="0"/>
              <a:t>Pet </a:t>
            </a:r>
            <a:r>
              <a:rPr lang="en-US" u="sng" dirty="0" err="1"/>
              <a:t>nacionalnih</a:t>
            </a:r>
            <a:r>
              <a:rPr lang="en-US" u="sng" dirty="0"/>
              <a:t> </a:t>
            </a:r>
            <a:r>
              <a:rPr lang="en-US" u="sng" dirty="0" err="1"/>
              <a:t>laboratorija</a:t>
            </a:r>
            <a:endParaRPr lang="en-US" u="sng" dirty="0"/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en-US" dirty="0"/>
              <a:t>Lawrence Berkeley, Lawrence Livermore, Sandia, NASA Ames, Stanford Linear Accelerator (SLAC)</a:t>
            </a:r>
          </a:p>
          <a:p>
            <a:pPr marL="548114" lvl="1" indent="-342900">
              <a:buFont typeface="Arial" panose="020B0604020202020204" pitchFamily="34" charset="0"/>
              <a:buChar char="•"/>
            </a:pPr>
            <a:r>
              <a:rPr lang="en-US" u="sng" dirty="0" err="1"/>
              <a:t>Brojne</a:t>
            </a:r>
            <a:r>
              <a:rPr lang="en-US" u="sng" dirty="0"/>
              <a:t> </a:t>
            </a:r>
            <a:r>
              <a:rPr lang="en-US" u="sng" dirty="0" err="1"/>
              <a:t>svjetski</a:t>
            </a:r>
            <a:r>
              <a:rPr lang="en-US" u="sng" dirty="0"/>
              <a:t> </a:t>
            </a:r>
            <a:r>
              <a:rPr lang="en-US" u="sng" dirty="0" err="1"/>
              <a:t>poznate</a:t>
            </a:r>
            <a:r>
              <a:rPr lang="en-US" u="sng" dirty="0"/>
              <a:t> </a:t>
            </a:r>
            <a:r>
              <a:rPr lang="en-US" u="sng" dirty="0" err="1"/>
              <a:t>istraživačke</a:t>
            </a:r>
            <a:r>
              <a:rPr lang="en-US" u="sng" dirty="0"/>
              <a:t> </a:t>
            </a:r>
            <a:r>
              <a:rPr lang="en-US" u="sng" dirty="0" err="1"/>
              <a:t>institucije</a:t>
            </a:r>
            <a:endParaRPr lang="en-US" u="sng" dirty="0"/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en-US" dirty="0"/>
              <a:t>Xerox PARC, SRI, CITRIS, IFTF, JBEI, Buck Center on Aging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en-US" dirty="0" err="1"/>
              <a:t>Korporativni</a:t>
            </a:r>
            <a:r>
              <a:rPr lang="en-US" dirty="0"/>
              <a:t> </a:t>
            </a:r>
            <a:r>
              <a:rPr lang="en-US" dirty="0" err="1"/>
              <a:t>istraživački</a:t>
            </a:r>
            <a:r>
              <a:rPr lang="en-US" dirty="0"/>
              <a:t> </a:t>
            </a:r>
            <a:r>
              <a:rPr lang="en-US" dirty="0" err="1"/>
              <a:t>laboratoriji</a:t>
            </a:r>
            <a:r>
              <a:rPr lang="en-US" dirty="0"/>
              <a:t>: HP, Google, Agilent, Intel, Genentech, IBM</a:t>
            </a:r>
            <a:endParaRPr lang="hr-HR" dirty="0"/>
          </a:p>
          <a:p>
            <a:pPr marL="342900" indent="-342900">
              <a:buFont typeface="+mj-lt"/>
              <a:buAutoNum type="arabicPeriod"/>
            </a:pPr>
            <a:r>
              <a:rPr lang="en-US" b="1" dirty="0" err="1"/>
              <a:t>Sedam</a:t>
            </a:r>
            <a:r>
              <a:rPr lang="en-US" b="1" dirty="0"/>
              <a:t> </a:t>
            </a:r>
            <a:r>
              <a:rPr lang="en-US" b="1" dirty="0" err="1"/>
              <a:t>desetljeća</a:t>
            </a:r>
            <a:r>
              <a:rPr lang="en-US" b="1" dirty="0"/>
              <a:t> </a:t>
            </a:r>
            <a:r>
              <a:rPr lang="en-US" b="1" dirty="0" err="1"/>
              <a:t>intenzivnih</a:t>
            </a:r>
            <a:r>
              <a:rPr lang="en-US" b="1" dirty="0"/>
              <a:t> </a:t>
            </a:r>
            <a:r>
              <a:rPr lang="en-US" b="1" dirty="0" err="1"/>
              <a:t>federalnih</a:t>
            </a:r>
            <a:r>
              <a:rPr lang="en-US" b="1" dirty="0"/>
              <a:t> R&amp;D </a:t>
            </a:r>
            <a:r>
              <a:rPr lang="en-US" b="1" dirty="0" err="1"/>
              <a:t>aktivnosti</a:t>
            </a:r>
            <a:endParaRPr lang="en-US" b="1" dirty="0"/>
          </a:p>
          <a:p>
            <a:pPr marL="490964" lvl="1" indent="-285750">
              <a:buFont typeface="Arial" panose="020B0604020202020204" pitchFamily="34" charset="0"/>
              <a:buChar char="•"/>
            </a:pPr>
            <a:r>
              <a:rPr lang="en-US" dirty="0" err="1"/>
              <a:t>Ministarstvo</a:t>
            </a:r>
            <a:r>
              <a:rPr lang="en-US" dirty="0"/>
              <a:t> </a:t>
            </a:r>
            <a:r>
              <a:rPr lang="en-US" dirty="0" err="1"/>
              <a:t>obrane</a:t>
            </a:r>
            <a:r>
              <a:rPr lang="en-US" dirty="0"/>
              <a:t>/DARPA </a:t>
            </a:r>
            <a:r>
              <a:rPr lang="en-US" dirty="0" err="1"/>
              <a:t>glavni</a:t>
            </a:r>
            <a:r>
              <a:rPr lang="en-US" dirty="0"/>
              <a:t> je </a:t>
            </a:r>
            <a:r>
              <a:rPr lang="en-US" dirty="0" err="1"/>
              <a:t>pokretač</a:t>
            </a:r>
            <a:r>
              <a:rPr lang="en-US" dirty="0"/>
              <a:t> </a:t>
            </a:r>
            <a:r>
              <a:rPr lang="en-US" dirty="0" err="1"/>
              <a:t>investicija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inovacija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E91092-DBDE-4FD9-AFE0-05A66056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243A0F-FA3D-4F30-B7E4-D7C18CDDD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</p:spPr>
        <p:txBody>
          <a:bodyPr/>
          <a:lstStyle/>
          <a:p>
            <a:r>
              <a:rPr lang="en-US" dirty="0" err="1"/>
              <a:t>Zašto</a:t>
            </a:r>
            <a:r>
              <a:rPr lang="en-US" dirty="0"/>
              <a:t> je no.1 u </a:t>
            </a:r>
            <a:r>
              <a:rPr lang="en-US" dirty="0" err="1"/>
              <a:t>svijetu</a:t>
            </a:r>
            <a:r>
              <a:rPr lang="en-US" dirty="0"/>
              <a:t> SAD – Silicon Valley/Bay Area?</a:t>
            </a:r>
          </a:p>
        </p:txBody>
      </p:sp>
    </p:spTree>
    <p:extLst>
      <p:ext uri="{BB962C8B-B14F-4D97-AF65-F5344CB8AC3E}">
        <p14:creationId xmlns:p14="http://schemas.microsoft.com/office/powerpoint/2010/main" val="3125650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137BFE-AAD8-41A2-AEE7-981119B26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3"/>
            </a:pPr>
            <a:r>
              <a:rPr lang="hr-HR" b="1" dirty="0"/>
              <a:t>Pristup rizičnom kapitalu vodeći u svijetu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40 posto američkog rizičnog kapitala uloženo u područje SV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7 od 10 najboljih američkih VC-a u pogledu financiranja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hr-HR" b="1" dirty="0"/>
              <a:t>Mnoštvo najinovativnijih svjetskih tvrtki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6 od 10 najboljih svjetskih tehnoloških tvrtki, s kombiniranom tržišnom kapitalizacijom od 1,8 bilijuna dolara, smješteno je u krugu od 10 kvadratnih milja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Inovacijski ekosustav SV je 3x veći od New Yorka, 4,5x veći od Londona te 12,5x veći od Berlina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hr-HR" b="1" dirty="0"/>
              <a:t>Pozivno mjesto za visokokvalificirane talente, posebno strane imigrante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% prvostupnika, magistara i doktora znanosti dvostruko veći od nacionalnog prosjeka</a:t>
            </a:r>
          </a:p>
          <a:p>
            <a:pPr marL="1005314" lvl="2" indent="-342900">
              <a:buFont typeface="Arial" panose="020B0604020202020204" pitchFamily="34" charset="0"/>
              <a:buChar char="•"/>
            </a:pPr>
            <a:r>
              <a:rPr lang="hr-HR" dirty="0"/>
              <a:t>Više od polovice </a:t>
            </a:r>
            <a:r>
              <a:rPr lang="hr-HR" dirty="0" err="1"/>
              <a:t>startupova</a:t>
            </a:r>
            <a:r>
              <a:rPr lang="hr-HR" dirty="0"/>
              <a:t> ima najmanje jednog osnivača stranog porijekla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sv-SE" b="1" dirty="0"/>
              <a:t>Prepoznatljiva poduzetnička, inovativna i suradnička kultura</a:t>
            </a:r>
            <a:endParaRPr lang="hr-HR" b="1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E91092-DBDE-4FD9-AFE0-05A66056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243A0F-FA3D-4F30-B7E4-D7C18CDDD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</p:spPr>
        <p:txBody>
          <a:bodyPr/>
          <a:lstStyle/>
          <a:p>
            <a:r>
              <a:rPr lang="en-US" dirty="0" err="1"/>
              <a:t>Zašto</a:t>
            </a:r>
            <a:r>
              <a:rPr lang="en-US" dirty="0"/>
              <a:t> je no.1 u </a:t>
            </a:r>
            <a:r>
              <a:rPr lang="en-US" dirty="0" err="1"/>
              <a:t>svijetu</a:t>
            </a:r>
            <a:r>
              <a:rPr lang="en-US" dirty="0"/>
              <a:t> SAD – Silicon Valley/Bay Area?</a:t>
            </a:r>
          </a:p>
        </p:txBody>
      </p:sp>
    </p:spTree>
    <p:extLst>
      <p:ext uri="{BB962C8B-B14F-4D97-AF65-F5344CB8AC3E}">
        <p14:creationId xmlns:p14="http://schemas.microsoft.com/office/powerpoint/2010/main" val="2513449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5B9C7E-B941-42EB-8653-122BB006F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899" y="1910077"/>
            <a:ext cx="4748717" cy="373952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Izraelska</a:t>
            </a:r>
            <a:r>
              <a:rPr lang="en-US" dirty="0"/>
              <a:t> </a:t>
            </a:r>
            <a:r>
              <a:rPr lang="en-US" dirty="0" err="1"/>
              <a:t>poljoprivredna</a:t>
            </a:r>
            <a:r>
              <a:rPr lang="en-US" dirty="0"/>
              <a:t> </a:t>
            </a:r>
            <a:r>
              <a:rPr lang="en-US" dirty="0" err="1"/>
              <a:t>tehnologija</a:t>
            </a:r>
            <a:r>
              <a:rPr lang="en-US" dirty="0"/>
              <a:t> (</a:t>
            </a:r>
            <a:r>
              <a:rPr lang="en-US" dirty="0" err="1"/>
              <a:t>AgTech</a:t>
            </a:r>
            <a:r>
              <a:rPr lang="en-US" dirty="0"/>
              <a:t>)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Akademske</a:t>
            </a:r>
            <a:r>
              <a:rPr lang="en-US" dirty="0"/>
              <a:t> </a:t>
            </a:r>
            <a:r>
              <a:rPr lang="en-US" dirty="0" err="1"/>
              <a:t>institucije</a:t>
            </a:r>
            <a:r>
              <a:rPr lang="en-US" dirty="0"/>
              <a:t> za </a:t>
            </a:r>
            <a:r>
              <a:rPr lang="en-US" dirty="0" err="1"/>
              <a:t>poljoprivredu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biotehnologiju</a:t>
            </a:r>
            <a:r>
              <a:rPr lang="en-US" dirty="0"/>
              <a:t> </a:t>
            </a:r>
            <a:r>
              <a:rPr lang="en-US" dirty="0" err="1"/>
              <a:t>ubrizgavaju</a:t>
            </a:r>
            <a:r>
              <a:rPr lang="en-US" dirty="0"/>
              <a:t> </a:t>
            </a:r>
            <a:r>
              <a:rPr lang="en-US" dirty="0" err="1"/>
              <a:t>tržište</a:t>
            </a:r>
            <a:r>
              <a:rPr lang="en-US" dirty="0"/>
              <a:t> </a:t>
            </a:r>
            <a:r>
              <a:rPr lang="en-US" dirty="0" err="1"/>
              <a:t>raznim</a:t>
            </a:r>
            <a:r>
              <a:rPr lang="en-US" dirty="0"/>
              <a:t> </a:t>
            </a:r>
            <a:r>
              <a:rPr lang="en-US" dirty="0" err="1"/>
              <a:t>inovacijama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znanstvenim</a:t>
            </a:r>
            <a:r>
              <a:rPr lang="en-US" dirty="0"/>
              <a:t> </a:t>
            </a:r>
            <a:r>
              <a:rPr lang="en-US" dirty="0" err="1"/>
              <a:t>otkrićima</a:t>
            </a:r>
            <a:r>
              <a:rPr lang="hr-HR" dirty="0"/>
              <a:t>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Ag-tech </a:t>
            </a:r>
            <a:r>
              <a:rPr lang="en-US" dirty="0" err="1"/>
              <a:t>inkubatori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akceleratori</a:t>
            </a:r>
            <a:r>
              <a:rPr lang="en-US" dirty="0"/>
              <a:t> </a:t>
            </a:r>
            <a:r>
              <a:rPr lang="en-US" dirty="0" err="1"/>
              <a:t>pružaju</a:t>
            </a:r>
            <a:r>
              <a:rPr lang="en-US" dirty="0"/>
              <a:t> </a:t>
            </a:r>
            <a:r>
              <a:rPr lang="en-US" dirty="0" err="1"/>
              <a:t>prijeko</a:t>
            </a:r>
            <a:r>
              <a:rPr lang="en-US" dirty="0"/>
              <a:t> </a:t>
            </a:r>
            <a:r>
              <a:rPr lang="en-US" dirty="0" err="1"/>
              <a:t>potrebna</a:t>
            </a:r>
            <a:r>
              <a:rPr lang="en-US" dirty="0"/>
              <a:t> </a:t>
            </a:r>
            <a:r>
              <a:rPr lang="en-US" dirty="0" err="1"/>
              <a:t>financijska</a:t>
            </a:r>
            <a:r>
              <a:rPr lang="en-US" dirty="0"/>
              <a:t> </a:t>
            </a:r>
            <a:r>
              <a:rPr lang="en-US" dirty="0" err="1"/>
              <a:t>sredstva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poslovnu</a:t>
            </a:r>
            <a:r>
              <a:rPr lang="en-US" dirty="0"/>
              <a:t> </a:t>
            </a:r>
            <a:r>
              <a:rPr lang="en-US" dirty="0" err="1"/>
              <a:t>potporu</a:t>
            </a:r>
            <a:r>
              <a:rPr lang="en-US" dirty="0"/>
              <a:t> ag-tech </a:t>
            </a:r>
            <a:r>
              <a:rPr lang="en-US" dirty="0" err="1"/>
              <a:t>poduzetnicima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Tvrtke</a:t>
            </a:r>
            <a:r>
              <a:rPr lang="en-US" dirty="0"/>
              <a:t> </a:t>
            </a:r>
            <a:r>
              <a:rPr lang="en-US" dirty="0" err="1"/>
              <a:t>rizičnog</a:t>
            </a:r>
            <a:r>
              <a:rPr lang="en-US" dirty="0"/>
              <a:t> </a:t>
            </a:r>
            <a:r>
              <a:rPr lang="en-US" dirty="0" err="1"/>
              <a:t>kapitala</a:t>
            </a:r>
            <a:r>
              <a:rPr lang="en-US" dirty="0"/>
              <a:t> </a:t>
            </a:r>
            <a:r>
              <a:rPr lang="en-US" dirty="0" err="1"/>
              <a:t>ulažu</a:t>
            </a:r>
            <a:r>
              <a:rPr lang="en-US" dirty="0"/>
              <a:t> u </a:t>
            </a:r>
            <a:r>
              <a:rPr lang="en-US" dirty="0" err="1"/>
              <a:t>tvrtke</a:t>
            </a:r>
            <a:r>
              <a:rPr lang="en-US" dirty="0"/>
              <a:t> u </a:t>
            </a:r>
            <a:r>
              <a:rPr lang="en-US" dirty="0" err="1"/>
              <a:t>ranoj</a:t>
            </a:r>
            <a:r>
              <a:rPr lang="en-US" dirty="0"/>
              <a:t> </a:t>
            </a:r>
            <a:r>
              <a:rPr lang="en-US" dirty="0" err="1"/>
              <a:t>fazi</a:t>
            </a:r>
            <a:r>
              <a:rPr lang="en-US" dirty="0"/>
              <a:t>, </a:t>
            </a:r>
            <a:r>
              <a:rPr lang="en-US" dirty="0" err="1"/>
              <a:t>omogućujući</a:t>
            </a:r>
            <a:r>
              <a:rPr lang="en-US" dirty="0"/>
              <a:t> </a:t>
            </a:r>
            <a:r>
              <a:rPr lang="en-US" dirty="0" err="1"/>
              <a:t>rast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širenje</a:t>
            </a:r>
            <a:r>
              <a:rPr lang="en-US" dirty="0"/>
              <a:t> </a:t>
            </a:r>
            <a:r>
              <a:rPr lang="en-US" dirty="0" err="1"/>
              <a:t>startupa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Državna</a:t>
            </a:r>
            <a:r>
              <a:rPr lang="en-US" dirty="0"/>
              <a:t> </a:t>
            </a:r>
            <a:r>
              <a:rPr lang="en-US" dirty="0" err="1"/>
              <a:t>tijela</a:t>
            </a:r>
            <a:r>
              <a:rPr lang="en-US" dirty="0"/>
              <a:t> </a:t>
            </a:r>
            <a:r>
              <a:rPr lang="en-US" dirty="0" err="1"/>
              <a:t>usmjeravaju</a:t>
            </a:r>
            <a:r>
              <a:rPr lang="en-US" dirty="0"/>
              <a:t> </a:t>
            </a:r>
            <a:r>
              <a:rPr lang="en-US" dirty="0" err="1"/>
              <a:t>sredstva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poticaje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ag-tech </a:t>
            </a:r>
            <a:r>
              <a:rPr lang="en-US" dirty="0" err="1"/>
              <a:t>industriji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309A3E-EF14-44BB-8472-86134EA77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3754CCE-83A6-4E9F-BA0A-054560196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hr-HR" dirty="0"/>
              <a:t>ZRAEL</a:t>
            </a:r>
            <a:r>
              <a:rPr lang="en-US" dirty="0"/>
              <a:t> – Ag-tech </a:t>
            </a:r>
            <a:r>
              <a:rPr lang="en-US" dirty="0" err="1"/>
              <a:t>inovativni</a:t>
            </a:r>
            <a:r>
              <a:rPr lang="en-US" dirty="0"/>
              <a:t> </a:t>
            </a:r>
            <a:r>
              <a:rPr lang="en-US" dirty="0" err="1"/>
              <a:t>ekosustav</a:t>
            </a:r>
            <a:br>
              <a:rPr lang="it-IT" dirty="0"/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10F9A7-8EA1-43D2-85F6-AE5E96898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456" y="458320"/>
            <a:ext cx="1375295" cy="998788"/>
          </a:xfrm>
          <a:prstGeom prst="rect">
            <a:avLst/>
          </a:prstGeom>
        </p:spPr>
      </p:pic>
      <p:pic>
        <p:nvPicPr>
          <p:cNvPr id="7" name="Content Placeholder 12" descr="Diagram&#10;&#10;Description automatically generated">
            <a:extLst>
              <a:ext uri="{FF2B5EF4-FFF2-40B4-BE49-F238E27FC236}">
                <a16:creationId xmlns:a16="http://schemas.microsoft.com/office/drawing/2014/main" id="{0F7635CE-0859-4980-A846-042A2BA2A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181" y="1483216"/>
            <a:ext cx="4173002" cy="392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44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A024BB-505B-4D99-BAEC-62ADF59295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16</a:t>
            </a:fld>
            <a:endParaRPr lang="it-IT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E3F7C91-6A35-4EB2-A9EF-94EBF6DAC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hr-HR" dirty="0"/>
              <a:t>ZRAEL</a:t>
            </a:r>
            <a:r>
              <a:rPr lang="en-US" dirty="0"/>
              <a:t> – Ag-tech </a:t>
            </a:r>
            <a:r>
              <a:rPr lang="en-US" dirty="0" err="1"/>
              <a:t>inovativni</a:t>
            </a:r>
            <a:r>
              <a:rPr lang="en-US" dirty="0"/>
              <a:t> </a:t>
            </a:r>
            <a:r>
              <a:rPr lang="en-US" dirty="0" err="1"/>
              <a:t>ekosustav</a:t>
            </a:r>
            <a:br>
              <a:rPr lang="it-IT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5B339FF-2AB2-4944-878E-33F668960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8646894" cy="373952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Izraelska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akademska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zajednica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izvor</a:t>
            </a:r>
            <a:r>
              <a:rPr lang="en-US" dirty="0"/>
              <a:t> je </a:t>
            </a:r>
            <a:r>
              <a:rPr lang="en-US" dirty="0" err="1"/>
              <a:t>većine</a:t>
            </a:r>
            <a:r>
              <a:rPr lang="en-US" dirty="0"/>
              <a:t> </a:t>
            </a:r>
            <a:r>
              <a:rPr lang="en-US" dirty="0" err="1"/>
              <a:t>inovativnih</a:t>
            </a:r>
            <a:r>
              <a:rPr lang="en-US" dirty="0"/>
              <a:t> </a:t>
            </a:r>
            <a:r>
              <a:rPr lang="en-US" dirty="0" err="1"/>
              <a:t>ideja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tržištu</a:t>
            </a:r>
            <a:r>
              <a:rPr lang="en-US" dirty="0"/>
              <a:t>, </a:t>
            </a:r>
            <a:r>
              <a:rPr lang="en-US" dirty="0" err="1"/>
              <a:t>zahvaljujući</a:t>
            </a:r>
            <a:r>
              <a:rPr lang="en-US" dirty="0"/>
              <a:t> </a:t>
            </a:r>
            <a:r>
              <a:rPr lang="en-US" dirty="0" err="1"/>
              <a:t>visoko</a:t>
            </a:r>
            <a:r>
              <a:rPr lang="en-US" dirty="0"/>
              <a:t> </a:t>
            </a:r>
            <a:r>
              <a:rPr lang="en-US" dirty="0" err="1"/>
              <a:t>razvijenoj</a:t>
            </a:r>
            <a:r>
              <a:rPr lang="en-US" dirty="0"/>
              <a:t> </a:t>
            </a:r>
            <a:r>
              <a:rPr lang="en-US" dirty="0" err="1"/>
              <a:t>kulturi</a:t>
            </a:r>
            <a:r>
              <a:rPr lang="en-US" dirty="0"/>
              <a:t> </a:t>
            </a:r>
            <a:r>
              <a:rPr lang="en-US" dirty="0" err="1"/>
              <a:t>transfera</a:t>
            </a:r>
            <a:r>
              <a:rPr lang="en-US" dirty="0"/>
              <a:t> </a:t>
            </a:r>
            <a:r>
              <a:rPr lang="en-US" dirty="0" err="1"/>
              <a:t>tehnologije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Izraelski</a:t>
            </a:r>
            <a:r>
              <a:rPr lang="en-US" dirty="0"/>
              <a:t> ag-tech </a:t>
            </a:r>
            <a:r>
              <a:rPr lang="en-US" dirty="0">
                <a:solidFill>
                  <a:srgbClr val="00B0F0"/>
                </a:solidFill>
              </a:rPr>
              <a:t>VC </a:t>
            </a:r>
            <a:r>
              <a:rPr lang="en-US" dirty="0" err="1">
                <a:solidFill>
                  <a:srgbClr val="00B0F0"/>
                </a:solidFill>
              </a:rPr>
              <a:t>krajolik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bogat</a:t>
            </a:r>
            <a:r>
              <a:rPr lang="en-US" dirty="0"/>
              <a:t> je </a:t>
            </a:r>
            <a:r>
              <a:rPr lang="en-US" dirty="0" err="1"/>
              <a:t>domaćim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međunarodnim</a:t>
            </a:r>
            <a:r>
              <a:rPr lang="en-US" dirty="0"/>
              <a:t> </a:t>
            </a:r>
            <a:r>
              <a:rPr lang="en-US" dirty="0" err="1"/>
              <a:t>firmama</a:t>
            </a:r>
            <a:r>
              <a:rPr lang="en-US" dirty="0"/>
              <a:t>. </a:t>
            </a:r>
            <a:r>
              <a:rPr lang="en-US" dirty="0" err="1"/>
              <a:t>Korporativne</a:t>
            </a:r>
            <a:r>
              <a:rPr lang="en-US" dirty="0"/>
              <a:t> VC </a:t>
            </a:r>
            <a:r>
              <a:rPr lang="en-US" dirty="0" err="1"/>
              <a:t>tvrtke</a:t>
            </a:r>
            <a:r>
              <a:rPr lang="en-US" dirty="0"/>
              <a:t> </a:t>
            </a:r>
            <a:r>
              <a:rPr lang="en-US" dirty="0" err="1"/>
              <a:t>također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vrlo</a:t>
            </a:r>
            <a:r>
              <a:rPr lang="en-US" dirty="0"/>
              <a:t> </a:t>
            </a:r>
            <a:r>
              <a:rPr lang="en-US" dirty="0" err="1"/>
              <a:t>aktivne</a:t>
            </a:r>
            <a:r>
              <a:rPr lang="en-US" dirty="0"/>
              <a:t> u </a:t>
            </a:r>
            <a:r>
              <a:rPr lang="en-US" dirty="0" err="1"/>
              <a:t>industriji</a:t>
            </a:r>
            <a:r>
              <a:rPr lang="en-US" dirty="0"/>
              <a:t>.</a:t>
            </a:r>
            <a:endParaRPr lang="hr-H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B0F0"/>
                </a:solidFill>
              </a:rPr>
              <a:t>Izraelski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inkubatori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akceleratori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poveznica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akademskih</a:t>
            </a:r>
            <a:r>
              <a:rPr lang="en-US" dirty="0"/>
              <a:t> </a:t>
            </a:r>
            <a:r>
              <a:rPr lang="en-US" dirty="0" err="1"/>
              <a:t>ureda</a:t>
            </a:r>
            <a:r>
              <a:rPr lang="en-US" dirty="0"/>
              <a:t> za transfer </a:t>
            </a:r>
            <a:r>
              <a:rPr lang="en-US" dirty="0" err="1"/>
              <a:t>tehnologije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poduzetnika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B0F0"/>
                </a:solidFill>
              </a:rPr>
              <a:t>Izraelska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vlada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aktivno</a:t>
            </a:r>
            <a:r>
              <a:rPr lang="en-US" dirty="0"/>
              <a:t> </a:t>
            </a:r>
            <a:r>
              <a:rPr lang="en-US" dirty="0" err="1"/>
              <a:t>promovira</a:t>
            </a:r>
            <a:r>
              <a:rPr lang="en-US" dirty="0"/>
              <a:t> ag-tech </a:t>
            </a:r>
            <a:r>
              <a:rPr lang="en-US" dirty="0" err="1"/>
              <a:t>industriju</a:t>
            </a:r>
            <a:r>
              <a:rPr lang="en-US" dirty="0"/>
              <a:t>. </a:t>
            </a:r>
            <a:r>
              <a:rPr lang="en-US" dirty="0" err="1"/>
              <a:t>Izrael</a:t>
            </a:r>
            <a:r>
              <a:rPr lang="en-US" dirty="0"/>
              <a:t> je </a:t>
            </a:r>
            <a:r>
              <a:rPr lang="en-US" dirty="0" err="1"/>
              <a:t>poduzeo</a:t>
            </a:r>
            <a:r>
              <a:rPr lang="en-US" dirty="0"/>
              <a:t> </a:t>
            </a:r>
            <a:r>
              <a:rPr lang="en-US" dirty="0" err="1"/>
              <a:t>nekoliko</a:t>
            </a:r>
            <a:r>
              <a:rPr lang="en-US" dirty="0"/>
              <a:t> </a:t>
            </a:r>
            <a:r>
              <a:rPr lang="en-US" dirty="0" err="1"/>
              <a:t>jedinstvenih</a:t>
            </a:r>
            <a:r>
              <a:rPr lang="en-US" dirty="0"/>
              <a:t> </a:t>
            </a:r>
            <a:r>
              <a:rPr lang="en-US" dirty="0" err="1"/>
              <a:t>koraka</a:t>
            </a:r>
            <a:r>
              <a:rPr lang="en-US" dirty="0"/>
              <a:t> za </a:t>
            </a:r>
            <a:r>
              <a:rPr lang="en-US" dirty="0" err="1"/>
              <a:t>promociju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lokalne</a:t>
            </a:r>
            <a:r>
              <a:rPr lang="en-US" dirty="0"/>
              <a:t> ag-tech </a:t>
            </a:r>
            <a:r>
              <a:rPr lang="en-US" dirty="0" err="1"/>
              <a:t>industrije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08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1C1828-BA43-4FF3-90E8-DAA7D01A4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100646" cy="3739520"/>
          </a:xfrm>
        </p:spPr>
        <p:txBody>
          <a:bodyPr/>
          <a:lstStyle/>
          <a:p>
            <a:pPr algn="just"/>
            <a:r>
              <a:rPr lang="en-US" dirty="0" err="1"/>
              <a:t>Trenutno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od 440 </a:t>
            </a:r>
            <a:r>
              <a:rPr lang="en-US" dirty="0" err="1"/>
              <a:t>aktivnih</a:t>
            </a:r>
            <a:r>
              <a:rPr lang="en-US" dirty="0"/>
              <a:t> </a:t>
            </a:r>
            <a:r>
              <a:rPr lang="en-US" dirty="0" err="1"/>
              <a:t>tvrtki</a:t>
            </a:r>
            <a:r>
              <a:rPr lang="en-US" dirty="0"/>
              <a:t> </a:t>
            </a:r>
            <a:r>
              <a:rPr lang="en-US" dirty="0" err="1"/>
              <a:t>djeluje</a:t>
            </a:r>
            <a:r>
              <a:rPr lang="en-US" dirty="0"/>
              <a:t> u </a:t>
            </a:r>
            <a:r>
              <a:rPr lang="en-US" dirty="0" err="1"/>
              <a:t>izraelskom</a:t>
            </a:r>
            <a:r>
              <a:rPr lang="en-US" dirty="0"/>
              <a:t> ag-tech </a:t>
            </a:r>
            <a:r>
              <a:rPr lang="en-US" dirty="0" err="1"/>
              <a:t>ekosustavu</a:t>
            </a:r>
            <a:r>
              <a:rPr lang="en-US" dirty="0"/>
              <a:t>, od </a:t>
            </a:r>
            <a:r>
              <a:rPr lang="en-US" dirty="0" err="1"/>
              <a:t>kojih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njih</a:t>
            </a:r>
            <a:r>
              <a:rPr lang="en-US" dirty="0"/>
              <a:t> 172 </a:t>
            </a:r>
            <a:r>
              <a:rPr lang="en-US" dirty="0" err="1"/>
              <a:t>osnovane</a:t>
            </a:r>
            <a:r>
              <a:rPr lang="en-US" dirty="0"/>
              <a:t> od 2014.</a:t>
            </a:r>
          </a:p>
          <a:p>
            <a:pPr algn="just"/>
            <a:r>
              <a:rPr lang="en-US" dirty="0" err="1"/>
              <a:t>Tržište</a:t>
            </a:r>
            <a:r>
              <a:rPr lang="en-US" dirty="0"/>
              <a:t> je </a:t>
            </a:r>
            <a:r>
              <a:rPr lang="en-US" dirty="0" err="1"/>
              <a:t>nedavno</a:t>
            </a:r>
            <a:r>
              <a:rPr lang="en-US" dirty="0"/>
              <a:t> </a:t>
            </a:r>
            <a:r>
              <a:rPr lang="en-US" dirty="0" err="1"/>
              <a:t>zabilježilo</a:t>
            </a:r>
            <a:r>
              <a:rPr lang="en-US" dirty="0"/>
              <a:t> </a:t>
            </a:r>
            <a:r>
              <a:rPr lang="en-US" dirty="0" err="1"/>
              <a:t>dramatičan</a:t>
            </a:r>
            <a:r>
              <a:rPr lang="en-US" dirty="0"/>
              <a:t> </a:t>
            </a:r>
            <a:r>
              <a:rPr lang="en-US" dirty="0" err="1"/>
              <a:t>porast</a:t>
            </a:r>
            <a:r>
              <a:rPr lang="en-US" dirty="0"/>
              <a:t> </a:t>
            </a:r>
            <a:r>
              <a:rPr lang="en-US" dirty="0" err="1"/>
              <a:t>ulaganja</a:t>
            </a:r>
            <a:r>
              <a:rPr lang="en-US" dirty="0"/>
              <a:t>, a </a:t>
            </a:r>
            <a:r>
              <a:rPr lang="en-US" dirty="0" err="1"/>
              <a:t>ulaganja</a:t>
            </a:r>
            <a:r>
              <a:rPr lang="en-US" dirty="0"/>
              <a:t> u VC za </a:t>
            </a:r>
            <a:r>
              <a:rPr lang="en-US" dirty="0" err="1"/>
              <a:t>razdoblje</a:t>
            </a:r>
            <a:r>
              <a:rPr lang="en-US" dirty="0"/>
              <a:t> 2014. - 2018. </a:t>
            </a:r>
            <a:r>
              <a:rPr lang="en-US" dirty="0" err="1"/>
              <a:t>dosegla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gotovo</a:t>
            </a:r>
            <a:r>
              <a:rPr lang="en-US" dirty="0"/>
              <a:t> 500 </a:t>
            </a:r>
            <a:r>
              <a:rPr lang="en-US" dirty="0" err="1"/>
              <a:t>milijuna</a:t>
            </a:r>
            <a:r>
              <a:rPr lang="en-US" dirty="0"/>
              <a:t> USD</a:t>
            </a:r>
          </a:p>
          <a:p>
            <a:pPr algn="just"/>
            <a:endParaRPr lang="en-US" dirty="0"/>
          </a:p>
          <a:p>
            <a:pPr algn="just"/>
            <a:r>
              <a:rPr lang="en-US" dirty="0" err="1"/>
              <a:t>Glavna</a:t>
            </a:r>
            <a:r>
              <a:rPr lang="en-US" dirty="0"/>
              <a:t> </a:t>
            </a:r>
            <a:r>
              <a:rPr lang="en-US" dirty="0" err="1"/>
              <a:t>područja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Senzorika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digitalna</a:t>
            </a:r>
            <a:r>
              <a:rPr lang="en-US" dirty="0"/>
              <a:t> </a:t>
            </a:r>
            <a:r>
              <a:rPr lang="en-US" dirty="0" err="1"/>
              <a:t>poljoprivreda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Biljne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stočarske</a:t>
            </a:r>
            <a:r>
              <a:rPr lang="en-US" dirty="0"/>
              <a:t> </a:t>
            </a:r>
            <a:r>
              <a:rPr lang="en-US" dirty="0" err="1"/>
              <a:t>znanosti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7B3DF7-930E-4AE6-8ADD-FFB3FA4FA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9B68BE-D786-4D0E-B0FF-325B05FAF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hr-HR" dirty="0"/>
              <a:t>ZRAEL</a:t>
            </a:r>
            <a:r>
              <a:rPr lang="en-US" dirty="0"/>
              <a:t> – Ag-tech </a:t>
            </a:r>
            <a:r>
              <a:rPr lang="en-US" dirty="0" err="1"/>
              <a:t>inovativni</a:t>
            </a:r>
            <a:r>
              <a:rPr lang="en-US" dirty="0"/>
              <a:t> </a:t>
            </a:r>
            <a:r>
              <a:rPr lang="en-US" dirty="0" err="1"/>
              <a:t>ekosustav</a:t>
            </a:r>
            <a:br>
              <a:rPr lang="it-IT" dirty="0"/>
            </a:br>
            <a:endParaRPr lang="en-US" dirty="0"/>
          </a:p>
        </p:txBody>
      </p:sp>
      <p:pic>
        <p:nvPicPr>
          <p:cNvPr id="6" name="Content Placeholder 10" descr="Diagram&#10;&#10;Description automatically generated">
            <a:extLst>
              <a:ext uri="{FF2B5EF4-FFF2-40B4-BE49-F238E27FC236}">
                <a16:creationId xmlns:a16="http://schemas.microsoft.com/office/drawing/2014/main" id="{51C118B9-7842-4EE4-9772-65C249A58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31" y="1613919"/>
            <a:ext cx="4895243" cy="353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37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71EBF-4F66-4CF1-AE5B-149600B10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874" y="2191509"/>
            <a:ext cx="4250805" cy="37395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dirty="0"/>
              <a:t>Tijekom posljednjih nekoliko godina Berlin je ojačao svoj fin-</a:t>
            </a:r>
            <a:r>
              <a:rPr lang="hr-HR" sz="2000" dirty="0" err="1"/>
              <a:t>tech</a:t>
            </a:r>
            <a:r>
              <a:rPr lang="hr-HR" sz="2000" dirty="0"/>
              <a:t> sektor i privukao poduzetničke talente iz cijelog svijeta.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dirty="0"/>
              <a:t>Ekosustav stvara oko 100.000 novih radnih mjesto.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C42548-ECDE-4054-9E09-F4DA90BD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18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1A2D975-2B2C-4269-A714-FC65EA462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7995416" cy="549593"/>
          </a:xfrm>
        </p:spPr>
        <p:txBody>
          <a:bodyPr/>
          <a:lstStyle/>
          <a:p>
            <a:r>
              <a:rPr lang="en-US" dirty="0"/>
              <a:t>BERLIN startup </a:t>
            </a:r>
            <a:r>
              <a:rPr lang="en-US" dirty="0" err="1"/>
              <a:t>ekosustav</a:t>
            </a:r>
            <a:r>
              <a:rPr lang="en-US" dirty="0"/>
              <a:t> – </a:t>
            </a:r>
            <a:r>
              <a:rPr lang="en-US" dirty="0" err="1"/>
              <a:t>novi</a:t>
            </a:r>
            <a:r>
              <a:rPr lang="en-US" dirty="0"/>
              <a:t> EU </a:t>
            </a:r>
            <a:r>
              <a:rPr lang="en-US" dirty="0" err="1"/>
              <a:t>broj</a:t>
            </a:r>
            <a:r>
              <a:rPr lang="en-US" dirty="0"/>
              <a:t> 1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433BE9-96C9-4E1C-A080-B289E9305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037" y="480900"/>
            <a:ext cx="1369714" cy="821829"/>
          </a:xfrm>
          <a:prstGeom prst="rect">
            <a:avLst/>
          </a:prstGeom>
        </p:spPr>
      </p:pic>
      <p:pic>
        <p:nvPicPr>
          <p:cNvPr id="7" name="Content Placeholder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56E703B-0E25-42AC-9381-79C1733D6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25" y="1768509"/>
            <a:ext cx="443813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48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EECD12-8B51-424A-9AA0-1D640EBF2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B0F0"/>
                </a:solidFill>
              </a:rPr>
              <a:t>Njemačka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vlada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istaknula</a:t>
            </a:r>
            <a:r>
              <a:rPr lang="en-US" dirty="0"/>
              <a:t> je </a:t>
            </a:r>
            <a:r>
              <a:rPr lang="en-US" dirty="0" err="1"/>
              <a:t>svoju</a:t>
            </a:r>
            <a:r>
              <a:rPr lang="en-US" dirty="0"/>
              <a:t> </a:t>
            </a:r>
            <a:r>
              <a:rPr lang="en-US" dirty="0" err="1"/>
              <a:t>podršku</a:t>
            </a:r>
            <a:r>
              <a:rPr lang="en-US" dirty="0"/>
              <a:t> </a:t>
            </a:r>
            <a:r>
              <a:rPr lang="en-US" dirty="0" err="1"/>
              <a:t>startupovima</a:t>
            </a:r>
            <a:r>
              <a:rPr lang="en-US" dirty="0"/>
              <a:t> u </a:t>
            </a:r>
            <a:r>
              <a:rPr lang="en-US" dirty="0" err="1"/>
              <a:t>njihovoj</a:t>
            </a:r>
            <a:r>
              <a:rPr lang="en-US" dirty="0"/>
              <a:t> „High Tech Strategy“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44% </a:t>
            </a:r>
            <a:r>
              <a:rPr lang="en-US" dirty="0" err="1">
                <a:solidFill>
                  <a:srgbClr val="00B0F0"/>
                </a:solidFill>
              </a:rPr>
              <a:t>svih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novih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poduzetnika</a:t>
            </a:r>
            <a:r>
              <a:rPr lang="en-US" dirty="0">
                <a:solidFill>
                  <a:srgbClr val="00B0F0"/>
                </a:solidFill>
              </a:rPr>
              <a:t> u </a:t>
            </a:r>
            <a:r>
              <a:rPr lang="en-US" dirty="0" err="1">
                <a:solidFill>
                  <a:srgbClr val="00B0F0"/>
                </a:solidFill>
              </a:rPr>
              <a:t>Berlinu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su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stranci</a:t>
            </a:r>
            <a:r>
              <a:rPr lang="en-US" dirty="0">
                <a:solidFill>
                  <a:srgbClr val="00B0F0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Više</a:t>
            </a:r>
            <a:r>
              <a:rPr lang="en-US" dirty="0"/>
              <a:t> od 60.000 </a:t>
            </a:r>
            <a:r>
              <a:rPr lang="en-US" dirty="0" err="1"/>
              <a:t>ljudi</a:t>
            </a:r>
            <a:r>
              <a:rPr lang="en-US" dirty="0"/>
              <a:t> </a:t>
            </a:r>
            <a:r>
              <a:rPr lang="en-US" dirty="0" err="1"/>
              <a:t>radi</a:t>
            </a:r>
            <a:r>
              <a:rPr lang="en-US" dirty="0"/>
              <a:t> u </a:t>
            </a:r>
            <a:r>
              <a:rPr lang="en-US" dirty="0" err="1"/>
              <a:t>digitalnoj</a:t>
            </a:r>
            <a:r>
              <a:rPr lang="en-US" dirty="0"/>
              <a:t> </a:t>
            </a:r>
            <a:r>
              <a:rPr lang="en-US" dirty="0" err="1"/>
              <a:t>industriji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B0F0"/>
                </a:solidFill>
              </a:rPr>
              <a:t>Glavne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aktivnosti</a:t>
            </a:r>
            <a:r>
              <a:rPr lang="en-US" dirty="0">
                <a:solidFill>
                  <a:srgbClr val="00B0F0"/>
                </a:solidFill>
              </a:rPr>
              <a:t>: </a:t>
            </a:r>
            <a:r>
              <a:rPr lang="en-US" dirty="0" err="1"/>
              <a:t>nanotehnologija</a:t>
            </a:r>
            <a:r>
              <a:rPr lang="en-US" dirty="0"/>
              <a:t>, </a:t>
            </a:r>
            <a:r>
              <a:rPr lang="en-US" dirty="0" err="1"/>
              <a:t>cleantech,biotehnologija</a:t>
            </a:r>
            <a:r>
              <a:rPr lang="en-US" dirty="0"/>
              <a:t>, </a:t>
            </a:r>
            <a:r>
              <a:rPr lang="en-US" dirty="0" err="1"/>
              <a:t>mobilnost</a:t>
            </a:r>
            <a:r>
              <a:rPr lang="en-US" dirty="0"/>
              <a:t>, </a:t>
            </a:r>
            <a:r>
              <a:rPr lang="en-US" dirty="0" err="1"/>
              <a:t>novi</a:t>
            </a:r>
            <a:r>
              <a:rPr lang="en-US" dirty="0"/>
              <a:t> </a:t>
            </a:r>
            <a:r>
              <a:rPr lang="en-US" dirty="0" err="1"/>
              <a:t>mediji</a:t>
            </a:r>
            <a:r>
              <a:rPr lang="en-US" dirty="0"/>
              <a:t>, </a:t>
            </a:r>
            <a:r>
              <a:rPr lang="en-US" dirty="0" err="1"/>
              <a:t>hrana</a:t>
            </a:r>
            <a:r>
              <a:rPr lang="en-US" dirty="0"/>
              <a:t>, </a:t>
            </a:r>
            <a:r>
              <a:rPr lang="en-US" dirty="0" err="1"/>
              <a:t>zdravstvo</a:t>
            </a:r>
            <a:r>
              <a:rPr lang="en-US" dirty="0"/>
              <a:t>, </a:t>
            </a:r>
            <a:r>
              <a:rPr lang="en-US" dirty="0" err="1"/>
              <a:t>logistika</a:t>
            </a:r>
            <a:r>
              <a:rPr lang="en-US" dirty="0"/>
              <a:t>, </a:t>
            </a:r>
            <a:r>
              <a:rPr lang="en-US" dirty="0" err="1"/>
              <a:t>kulturno</a:t>
            </a:r>
            <a:r>
              <a:rPr lang="en-US" dirty="0"/>
              <a:t> </a:t>
            </a:r>
            <a:r>
              <a:rPr lang="en-US" dirty="0" err="1"/>
              <a:t>poduzetništvo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fintech.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od 10 </a:t>
            </a:r>
            <a:r>
              <a:rPr lang="en-US" dirty="0" err="1"/>
              <a:t>najvažnijih</a:t>
            </a:r>
            <a:r>
              <a:rPr lang="en-US" dirty="0"/>
              <a:t> </a:t>
            </a:r>
            <a:r>
              <a:rPr lang="en-US" dirty="0" err="1"/>
              <a:t>njemačkih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akceleratora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inkubatora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nalazi</a:t>
            </a:r>
            <a:r>
              <a:rPr lang="en-US" dirty="0"/>
              <a:t> se u </a:t>
            </a:r>
            <a:r>
              <a:rPr lang="en-US" dirty="0" err="1"/>
              <a:t>Berlinu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Više</a:t>
            </a:r>
            <a:r>
              <a:rPr lang="en-US" dirty="0"/>
              <a:t> od 45 </a:t>
            </a:r>
            <a:r>
              <a:rPr lang="en-US" dirty="0" err="1"/>
              <a:t>istraživačkih</a:t>
            </a:r>
            <a:r>
              <a:rPr lang="en-US" dirty="0"/>
              <a:t>, </a:t>
            </a:r>
            <a:r>
              <a:rPr lang="en-US" dirty="0" err="1"/>
              <a:t>suradničkih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lokalnih</a:t>
            </a:r>
            <a:r>
              <a:rPr lang="en-US" dirty="0"/>
              <a:t> </a:t>
            </a:r>
            <a:r>
              <a:rPr lang="hr-HR" dirty="0">
                <a:solidFill>
                  <a:srgbClr val="00B0F0"/>
                </a:solidFill>
              </a:rPr>
              <a:t>laboratorija</a:t>
            </a:r>
            <a:r>
              <a:rPr lang="en-US" dirty="0"/>
              <a:t> </a:t>
            </a:r>
            <a:r>
              <a:rPr lang="en-US" dirty="0" err="1"/>
              <a:t>pružaju</a:t>
            </a:r>
            <a:r>
              <a:rPr lang="en-US" dirty="0"/>
              <a:t> </a:t>
            </a:r>
            <a:r>
              <a:rPr lang="en-US" dirty="0" err="1"/>
              <a:t>veze</a:t>
            </a:r>
            <a:r>
              <a:rPr lang="en-US" dirty="0"/>
              <a:t> s </a:t>
            </a:r>
            <a:r>
              <a:rPr lang="en-US" dirty="0" err="1"/>
              <a:t>nekim</a:t>
            </a:r>
            <a:r>
              <a:rPr lang="en-US" dirty="0"/>
              <a:t> od </a:t>
            </a:r>
            <a:r>
              <a:rPr lang="en-US" dirty="0" err="1"/>
              <a:t>najboljih</a:t>
            </a:r>
            <a:r>
              <a:rPr lang="en-US" dirty="0"/>
              <a:t> </a:t>
            </a:r>
            <a:r>
              <a:rPr lang="en-US" dirty="0" err="1"/>
              <a:t>njemačkih</a:t>
            </a:r>
            <a:r>
              <a:rPr lang="en-US" dirty="0"/>
              <a:t> </a:t>
            </a:r>
            <a:r>
              <a:rPr lang="en-US" dirty="0" err="1"/>
              <a:t>organizacija</a:t>
            </a:r>
            <a:r>
              <a:rPr lang="en-US" dirty="0"/>
              <a:t> za </a:t>
            </a:r>
            <a:r>
              <a:rPr lang="en-US" dirty="0" err="1"/>
              <a:t>znanost</a:t>
            </a:r>
            <a:r>
              <a:rPr lang="en-US" dirty="0"/>
              <a:t>, </a:t>
            </a:r>
            <a:r>
              <a:rPr lang="en-US" dirty="0" err="1"/>
              <a:t>istraživanje</a:t>
            </a:r>
            <a:r>
              <a:rPr lang="en-US" dirty="0"/>
              <a:t>,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poduzećima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Preko</a:t>
            </a:r>
            <a:r>
              <a:rPr lang="en-US" dirty="0"/>
              <a:t> 30 </a:t>
            </a:r>
            <a:r>
              <a:rPr lang="en-US" dirty="0" err="1"/>
              <a:t>tvrtki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rizičnog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kapitala</a:t>
            </a:r>
            <a:r>
              <a:rPr lang="en-US" dirty="0"/>
              <a:t>, </a:t>
            </a:r>
            <a:r>
              <a:rPr lang="en-US" dirty="0" err="1"/>
              <a:t>oko</a:t>
            </a:r>
            <a:r>
              <a:rPr lang="en-US" dirty="0"/>
              <a:t> 170 </a:t>
            </a:r>
            <a:r>
              <a:rPr lang="en-US" dirty="0" err="1"/>
              <a:t>investicijskih</a:t>
            </a:r>
            <a:r>
              <a:rPr lang="en-US" dirty="0"/>
              <a:t> </a:t>
            </a:r>
            <a:r>
              <a:rPr lang="en-US" dirty="0" err="1"/>
              <a:t>menadžera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stotine</a:t>
            </a:r>
            <a:r>
              <a:rPr lang="en-US" dirty="0"/>
              <a:t> </a:t>
            </a:r>
            <a:r>
              <a:rPr lang="en-US" dirty="0" err="1"/>
              <a:t>poslovnih</a:t>
            </a:r>
            <a:r>
              <a:rPr lang="en-US" dirty="0"/>
              <a:t> </a:t>
            </a:r>
            <a:r>
              <a:rPr lang="en-US" dirty="0" err="1"/>
              <a:t>anđela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Široka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mreža</a:t>
            </a:r>
            <a:r>
              <a:rPr lang="en-US" dirty="0"/>
              <a:t> </a:t>
            </a:r>
            <a:r>
              <a:rPr lang="en-US" dirty="0" err="1"/>
              <a:t>dostupnih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stručnjaka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mentora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trenera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specifičnih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seminara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radionica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pruža</a:t>
            </a:r>
            <a:r>
              <a:rPr lang="en-US" dirty="0"/>
              <a:t> se, 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besplatnih</a:t>
            </a:r>
            <a:r>
              <a:rPr lang="en-US" dirty="0"/>
              <a:t> </a:t>
            </a:r>
            <a:r>
              <a:rPr lang="en-US" dirty="0" err="1"/>
              <a:t>natjecanja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poslovnog</a:t>
            </a:r>
            <a:r>
              <a:rPr lang="en-US" dirty="0"/>
              <a:t> plana.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E7D287-75CE-4A6F-A7FA-5FC7A8163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1BDD40-AF29-4D7D-9659-6F73D3DEE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BERLIN </a:t>
            </a:r>
            <a:r>
              <a:rPr lang="hr-HR" dirty="0" err="1"/>
              <a:t>startup</a:t>
            </a:r>
            <a:r>
              <a:rPr lang="hr-HR" dirty="0"/>
              <a:t> ekosustav – novi EU broj 1 </a:t>
            </a:r>
            <a:r>
              <a:rPr lang="en-US" dirty="0"/>
              <a:t> </a:t>
            </a:r>
            <a:br>
              <a:rPr lang="it-IT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65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6628C00-1F66-0646-8DEC-B60918F62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it-IT" dirty="0" err="1"/>
              <a:t>Primjer</a:t>
            </a:r>
            <a:r>
              <a:rPr lang="it-IT" dirty="0"/>
              <a:t> </a:t>
            </a:r>
            <a:r>
              <a:rPr lang="it-IT" dirty="0" err="1"/>
              <a:t>Velike</a:t>
            </a:r>
            <a:r>
              <a:rPr lang="it-IT" dirty="0"/>
              <a:t> </a:t>
            </a:r>
            <a:r>
              <a:rPr lang="it-IT" dirty="0" err="1"/>
              <a:t>Britanije</a:t>
            </a:r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646A364-7CE6-E74D-A653-D7D225AAF0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000" dirty="0" err="1"/>
              <a:t>Ulaganje</a:t>
            </a:r>
            <a:r>
              <a:rPr lang="it-IT" sz="2000" dirty="0"/>
              <a:t> u </a:t>
            </a:r>
            <a:r>
              <a:rPr lang="it-IT" sz="2000" dirty="0" err="1"/>
              <a:t>inovacije</a:t>
            </a:r>
            <a:r>
              <a:rPr lang="it-IT" sz="2000" dirty="0"/>
              <a:t> su </a:t>
            </a:r>
            <a:r>
              <a:rPr lang="it-IT" sz="2000" dirty="0" err="1"/>
              <a:t>razlog</a:t>
            </a:r>
            <a:r>
              <a:rPr lang="it-IT" sz="2000" dirty="0"/>
              <a:t> </a:t>
            </a:r>
          </a:p>
          <a:p>
            <a:r>
              <a:rPr lang="it-IT" sz="2000" dirty="0">
                <a:solidFill>
                  <a:srgbClr val="00B0F0"/>
                </a:solidFill>
              </a:rPr>
              <a:t>63% </a:t>
            </a:r>
            <a:r>
              <a:rPr lang="it-IT" sz="2000" dirty="0" err="1">
                <a:solidFill>
                  <a:srgbClr val="00B0F0"/>
                </a:solidFill>
              </a:rPr>
              <a:t>ekonomskog</a:t>
            </a:r>
            <a:r>
              <a:rPr lang="it-IT" sz="2000" dirty="0">
                <a:solidFill>
                  <a:srgbClr val="00B0F0"/>
                </a:solidFill>
              </a:rPr>
              <a:t> rasta </a:t>
            </a:r>
          </a:p>
          <a:p>
            <a:r>
              <a:rPr lang="it-IT" sz="2000" dirty="0" err="1"/>
              <a:t>Velike</a:t>
            </a:r>
            <a:r>
              <a:rPr lang="it-IT" sz="2000" dirty="0"/>
              <a:t> </a:t>
            </a:r>
            <a:r>
              <a:rPr lang="it-IT" sz="2000" dirty="0" err="1"/>
              <a:t>Britanije</a:t>
            </a:r>
            <a:r>
              <a:rPr lang="it-IT" sz="2000" dirty="0"/>
              <a:t> </a:t>
            </a:r>
            <a:r>
              <a:rPr lang="it-IT" sz="2000" dirty="0" err="1"/>
              <a:t>između</a:t>
            </a:r>
            <a:r>
              <a:rPr lang="it-IT" sz="2000" dirty="0"/>
              <a:t> 2000-2008. godine.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777AEAF-A983-0949-9DCA-E0C7AA2B4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2</a:t>
            </a:fld>
            <a:endParaRPr lang="it-I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F9F0E-78EB-4F7E-A3A8-84119F818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970" y="971524"/>
            <a:ext cx="2952328" cy="468211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A2B465E-EA66-4DCE-ADEB-E223C95251AC}"/>
              </a:ext>
            </a:extLst>
          </p:cNvPr>
          <p:cNvCxnSpPr/>
          <p:nvPr/>
        </p:nvCxnSpPr>
        <p:spPr>
          <a:xfrm>
            <a:off x="4265786" y="3163699"/>
            <a:ext cx="1656184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432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68F0A0A-87F4-4BD4-8294-FA0C4B0EE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586" y="755501"/>
            <a:ext cx="5184576" cy="5147807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D7CCB-A1EF-4B1A-AE82-2D792CE09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20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18903B-2A72-43D5-B027-8BCBB570A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Gdje je RH?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268A29C-E710-48EF-86DA-6091278A709B}"/>
              </a:ext>
            </a:extLst>
          </p:cNvPr>
          <p:cNvSpPr/>
          <p:nvPr/>
        </p:nvSpPr>
        <p:spPr>
          <a:xfrm>
            <a:off x="4481810" y="2987749"/>
            <a:ext cx="1224136" cy="7920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DA5FF1-FA61-477F-BDA6-EFD39F78C634}"/>
              </a:ext>
            </a:extLst>
          </p:cNvPr>
          <p:cNvSpPr/>
          <p:nvPr/>
        </p:nvSpPr>
        <p:spPr>
          <a:xfrm>
            <a:off x="4481810" y="1040215"/>
            <a:ext cx="1224136" cy="7920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BA535F7-5FB5-4DEC-8177-C8B613C12141}"/>
              </a:ext>
            </a:extLst>
          </p:cNvPr>
          <p:cNvSpPr/>
          <p:nvPr/>
        </p:nvSpPr>
        <p:spPr>
          <a:xfrm>
            <a:off x="6065986" y="1817333"/>
            <a:ext cx="1224136" cy="7920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846B8C9-0307-4FA2-8F98-34DF21019374}"/>
              </a:ext>
            </a:extLst>
          </p:cNvPr>
          <p:cNvSpPr/>
          <p:nvPr/>
        </p:nvSpPr>
        <p:spPr>
          <a:xfrm>
            <a:off x="6355775" y="3563813"/>
            <a:ext cx="1224136" cy="7920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89C1167-7FC9-4EDA-A660-1415C2520A85}"/>
              </a:ext>
            </a:extLst>
          </p:cNvPr>
          <p:cNvSpPr/>
          <p:nvPr/>
        </p:nvSpPr>
        <p:spPr>
          <a:xfrm>
            <a:off x="4447496" y="4859957"/>
            <a:ext cx="1224136" cy="7920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8821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E2BD-B3B4-4A58-A835-4B0F9AD2B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1" y="2163808"/>
            <a:ext cx="9221689" cy="1602189"/>
          </a:xfrm>
        </p:spPr>
        <p:txBody>
          <a:bodyPr/>
          <a:lstStyle/>
          <a:p>
            <a:r>
              <a:rPr lang="hr-HR" dirty="0"/>
              <a:t>INNOVAMARE</a:t>
            </a:r>
            <a:br>
              <a:rPr lang="it-IT" dirty="0"/>
            </a:br>
            <a:r>
              <a:rPr lang="en-GB" dirty="0"/>
              <a:t>Dive into to the depth of opportunities</a:t>
            </a:r>
            <a:br>
              <a:rPr lang="en-GB" dirty="0"/>
            </a:br>
            <a:endParaRPr lang="hr-H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F567C9-6ECD-4C3F-92C2-DBA1DF6AB7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7861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4288A99-52C2-3D4F-97DB-67B3399FD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815C9D0-2D27-274F-AA77-83056C5E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JADRANSKO MORE </a:t>
            </a:r>
            <a:r>
              <a:rPr lang="hr-HR" dirty="0"/>
              <a:t>-</a:t>
            </a:r>
            <a:r>
              <a:rPr lang="en-GB" dirty="0"/>
              <a:t> IZAZOVI</a:t>
            </a: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16D303B0-89E7-4043-B528-709A923C5481}"/>
              </a:ext>
            </a:extLst>
          </p:cNvPr>
          <p:cNvSpPr/>
          <p:nvPr/>
        </p:nvSpPr>
        <p:spPr>
          <a:xfrm>
            <a:off x="2733284" y="1162214"/>
            <a:ext cx="5647857" cy="4368800"/>
          </a:xfrm>
          <a:prstGeom prst="arc">
            <a:avLst>
              <a:gd name="adj1" fmla="val 13833807"/>
              <a:gd name="adj2" fmla="val 12879638"/>
            </a:avLst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58157A-17DF-438F-8EC8-BDB33A9470E9}"/>
              </a:ext>
            </a:extLst>
          </p:cNvPr>
          <p:cNvSpPr/>
          <p:nvPr/>
        </p:nvSpPr>
        <p:spPr>
          <a:xfrm>
            <a:off x="230578" y="1626232"/>
            <a:ext cx="462201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b="1" dirty="0"/>
              <a:t>49 %</a:t>
            </a:r>
            <a:r>
              <a:rPr lang="en-US" dirty="0"/>
              <a:t> </a:t>
            </a:r>
            <a:r>
              <a:rPr lang="hr-HR" dirty="0"/>
              <a:t>živućih vrsta Mediterana se nalazi u Jadranskom moru</a:t>
            </a:r>
            <a:r>
              <a:rPr lang="en-US" dirty="0"/>
              <a:t>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EB27D3-74F1-419C-8814-88193AA21324}"/>
              </a:ext>
            </a:extLst>
          </p:cNvPr>
          <p:cNvSpPr/>
          <p:nvPr/>
        </p:nvSpPr>
        <p:spPr>
          <a:xfrm>
            <a:off x="665284" y="5215838"/>
            <a:ext cx="635399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t"/>
            <a:r>
              <a:rPr lang="hr-HR" b="1" dirty="0"/>
              <a:t>Komunalni</a:t>
            </a:r>
            <a:r>
              <a:rPr lang="en-US" b="1" dirty="0"/>
              <a:t> </a:t>
            </a:r>
            <a:r>
              <a:rPr lang="en-US" b="1" dirty="0" err="1"/>
              <a:t>otpad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izravno</a:t>
            </a:r>
            <a:r>
              <a:rPr lang="en-US" dirty="0"/>
              <a:t> </a:t>
            </a:r>
            <a:r>
              <a:rPr lang="en-US" dirty="0" err="1"/>
              <a:t>ispuštanje</a:t>
            </a:r>
            <a:r>
              <a:rPr lang="en-US" dirty="0"/>
              <a:t> </a:t>
            </a:r>
            <a:r>
              <a:rPr lang="en-US" b="1" dirty="0" err="1"/>
              <a:t>otpadnih</a:t>
            </a:r>
            <a:r>
              <a:rPr lang="en-US" b="1" dirty="0"/>
              <a:t> </a:t>
            </a:r>
            <a:r>
              <a:rPr lang="en-US" b="1" dirty="0" err="1"/>
              <a:t>voda</a:t>
            </a:r>
            <a:r>
              <a:rPr lang="en-US" b="1" dirty="0"/>
              <a:t> </a:t>
            </a:r>
            <a:r>
              <a:rPr lang="en-US" dirty="0" err="1"/>
              <a:t>ključni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negativni</a:t>
            </a:r>
            <a:r>
              <a:rPr lang="en-US" dirty="0"/>
              <a:t> </a:t>
            </a:r>
            <a:r>
              <a:rPr lang="en-US" dirty="0" err="1"/>
              <a:t>čimbenici</a:t>
            </a:r>
            <a:r>
              <a:rPr lang="en-US" dirty="0"/>
              <a:t> za </a:t>
            </a:r>
            <a:r>
              <a:rPr lang="en-US" dirty="0" err="1"/>
              <a:t>degradaciju</a:t>
            </a:r>
            <a:r>
              <a:rPr lang="en-US" dirty="0"/>
              <a:t> </a:t>
            </a:r>
            <a:r>
              <a:rPr lang="en-US" dirty="0" err="1"/>
              <a:t>obalnih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morskih</a:t>
            </a:r>
            <a:r>
              <a:rPr lang="en-US" dirty="0"/>
              <a:t> </a:t>
            </a:r>
            <a:r>
              <a:rPr lang="en-US" dirty="0" err="1"/>
              <a:t>ekosustava</a:t>
            </a:r>
            <a:r>
              <a:rPr lang="en-US" dirty="0"/>
              <a:t>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A21BCB-8F94-431F-ABAB-414B730D9F56}"/>
              </a:ext>
            </a:extLst>
          </p:cNvPr>
          <p:cNvSpPr/>
          <p:nvPr/>
        </p:nvSpPr>
        <p:spPr>
          <a:xfrm>
            <a:off x="6434175" y="1650818"/>
            <a:ext cx="425763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hr-HR" dirty="0"/>
              <a:t>Zbog prekomjernog ulova, ugroženo je </a:t>
            </a:r>
            <a:r>
              <a:rPr lang="hr-HR" b="1" dirty="0"/>
              <a:t>64 </a:t>
            </a:r>
            <a:r>
              <a:rPr lang="hr-HR" dirty="0"/>
              <a:t>vrste riba</a:t>
            </a:r>
            <a:r>
              <a:rPr lang="en-US" dirty="0"/>
              <a:t>;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58EE74-F606-4F32-AAA4-32C36C3D5B67}"/>
              </a:ext>
            </a:extLst>
          </p:cNvPr>
          <p:cNvSpPr/>
          <p:nvPr/>
        </p:nvSpPr>
        <p:spPr>
          <a:xfrm>
            <a:off x="0" y="3534733"/>
            <a:ext cx="42242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</a:rPr>
              <a:t>Do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</a:rPr>
              <a:t>2050 </a:t>
            </a: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</a:rPr>
              <a:t>za očekivati je da će razina mora porasti za </a:t>
            </a: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</a:rPr>
              <a:t>12%</a:t>
            </a: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</a:rPr>
              <a:t>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C2E5B4-AFB1-43E2-8D8B-51E4DC2E5F4D}"/>
              </a:ext>
            </a:extLst>
          </p:cNvPr>
          <p:cNvSpPr/>
          <p:nvPr/>
        </p:nvSpPr>
        <p:spPr>
          <a:xfrm>
            <a:off x="7019277" y="3421035"/>
            <a:ext cx="3349457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</a:rPr>
              <a:t>Količina morskog otpada je 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</a:rPr>
              <a:t>2-5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</a:rPr>
              <a:t>puta veća od one u ostalim morima;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3" name="Picture 2" descr="Earth Icon 2322741">
            <a:extLst>
              <a:ext uri="{FF2B5EF4-FFF2-40B4-BE49-F238E27FC236}">
                <a16:creationId xmlns:a16="http://schemas.microsoft.com/office/drawing/2014/main" id="{5D5A9E82-7259-46FB-ADCD-3FF87948D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12" y="239411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5DCCD0-A2F8-4729-A02A-2BF30337E1C2}"/>
              </a:ext>
            </a:extLst>
          </p:cNvPr>
          <p:cNvSpPr txBox="1"/>
          <p:nvPr/>
        </p:nvSpPr>
        <p:spPr>
          <a:xfrm>
            <a:off x="4262807" y="3189287"/>
            <a:ext cx="259824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r-HR" b="1" dirty="0">
                <a:solidFill>
                  <a:srgbClr val="ED7D31"/>
                </a:solidFill>
              </a:rPr>
              <a:t>GDJE TRAŽITI RJEŠENJE?</a:t>
            </a:r>
            <a:endParaRPr lang="en-US" b="1" dirty="0">
              <a:solidFill>
                <a:srgbClr val="ED7D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535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C253A0-9B9A-49E1-B572-E9261F8BD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1570E26-98C3-450B-A936-E902C87AC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JADRANSKO MORE - IZAZOVI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3BC809-1ABA-4D2B-9A80-0F3C9C03E02F}"/>
              </a:ext>
            </a:extLst>
          </p:cNvPr>
          <p:cNvSpPr/>
          <p:nvPr/>
        </p:nvSpPr>
        <p:spPr>
          <a:xfrm>
            <a:off x="7203456" y="4002758"/>
            <a:ext cx="8610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600" b="1" dirty="0"/>
              <a:t>Turizam</a:t>
            </a:r>
            <a:endParaRPr lang="en-US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B6761A-8E12-4AEF-941F-F5811C169736}"/>
              </a:ext>
            </a:extLst>
          </p:cNvPr>
          <p:cNvSpPr/>
          <p:nvPr/>
        </p:nvSpPr>
        <p:spPr>
          <a:xfrm>
            <a:off x="5368237" y="3994897"/>
            <a:ext cx="12339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600" b="1" dirty="0"/>
              <a:t>Akvakultura</a:t>
            </a: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991C7FD-A5D0-4727-88DF-CB3FD1176D72}"/>
              </a:ext>
            </a:extLst>
          </p:cNvPr>
          <p:cNvSpPr txBox="1">
            <a:spLocks/>
          </p:cNvSpPr>
          <p:nvPr/>
        </p:nvSpPr>
        <p:spPr>
          <a:xfrm>
            <a:off x="591621" y="2139585"/>
            <a:ext cx="8354685" cy="4458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dirty="0"/>
              <a:t>Značajan utjecaj ONEČIŠĆENJE MORA IMA na važne gospodarske sektore u Hrvatskoj i Italiji: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C2EA8F-4407-4269-8589-75947D6A77E2}"/>
              </a:ext>
            </a:extLst>
          </p:cNvPr>
          <p:cNvSpPr/>
          <p:nvPr/>
        </p:nvSpPr>
        <p:spPr>
          <a:xfrm>
            <a:off x="2196557" y="4002758"/>
            <a:ext cx="9890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600" b="1" dirty="0"/>
              <a:t>Ribarstvo</a:t>
            </a:r>
            <a:endParaRPr lang="en-US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01386E-085A-411D-AA2C-FD0F47F985A3}"/>
              </a:ext>
            </a:extLst>
          </p:cNvPr>
          <p:cNvSpPr/>
          <p:nvPr/>
        </p:nvSpPr>
        <p:spPr>
          <a:xfrm>
            <a:off x="3384443" y="4002758"/>
            <a:ext cx="16560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1600" b="1" dirty="0"/>
              <a:t>Pomorski promet</a:t>
            </a:r>
            <a:endParaRPr lang="en-US" sz="1600" dirty="0"/>
          </a:p>
        </p:txBody>
      </p:sp>
      <p:pic>
        <p:nvPicPr>
          <p:cNvPr id="11" name="Picture 4" descr="Pool Icon 1208996">
            <a:extLst>
              <a:ext uri="{FF2B5EF4-FFF2-40B4-BE49-F238E27FC236}">
                <a16:creationId xmlns:a16="http://schemas.microsoft.com/office/drawing/2014/main" id="{67D71FEE-340E-4E91-8B99-6499EFE91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429" y="3018947"/>
            <a:ext cx="898780" cy="8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banker Icon 2391829">
            <a:extLst>
              <a:ext uri="{FF2B5EF4-FFF2-40B4-BE49-F238E27FC236}">
                <a16:creationId xmlns:a16="http://schemas.microsoft.com/office/drawing/2014/main" id="{AE22E20F-B607-43C0-B73E-91FC3BC98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707" y="3133004"/>
            <a:ext cx="684000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Fisherman Icon 2438284">
            <a:extLst>
              <a:ext uri="{FF2B5EF4-FFF2-40B4-BE49-F238E27FC236}">
                <a16:creationId xmlns:a16="http://schemas.microsoft.com/office/drawing/2014/main" id="{8C948E6C-E03A-4518-8A5A-3DD310F0E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90" y="3161869"/>
            <a:ext cx="684000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Sea Icon 768807">
            <a:extLst>
              <a:ext uri="{FF2B5EF4-FFF2-40B4-BE49-F238E27FC236}">
                <a16:creationId xmlns:a16="http://schemas.microsoft.com/office/drawing/2014/main" id="{3A0AB88B-641C-47B3-9AD0-029CA7A48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330" y="2977085"/>
            <a:ext cx="1025673" cy="102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081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93F60D-CE06-4A41-B1E3-217DA9206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0B03DF-860D-45C8-BDD8-A9C54AA32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INNOVAMARE U BROJKAMA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27D6BCF-79EA-4A05-B8C3-34723409235D}"/>
              </a:ext>
            </a:extLst>
          </p:cNvPr>
          <p:cNvGrpSpPr/>
          <p:nvPr/>
        </p:nvGrpSpPr>
        <p:grpSpPr>
          <a:xfrm>
            <a:off x="553905" y="2027383"/>
            <a:ext cx="9247320" cy="1644285"/>
            <a:chOff x="786153" y="2829239"/>
            <a:chExt cx="10514915" cy="164751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F4B352-0E3F-4227-8F65-830459FE2F77}"/>
                </a:ext>
              </a:extLst>
            </p:cNvPr>
            <p:cNvSpPr/>
            <p:nvPr/>
          </p:nvSpPr>
          <p:spPr>
            <a:xfrm>
              <a:off x="1028042" y="3004059"/>
              <a:ext cx="1817004" cy="107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i="1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5,6</a:t>
              </a:r>
              <a:r>
                <a:rPr lang="en-US" sz="2000" b="1" i="1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mil EUR </a:t>
              </a:r>
              <a:r>
                <a:rPr lang="hr-HR" sz="2000" b="1" i="1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vrijednost projekta</a:t>
              </a:r>
              <a:endParaRPr lang="en-US" sz="2000" b="1" i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6CDEC5-9C36-477B-A7E0-52613DC95E23}"/>
                </a:ext>
              </a:extLst>
            </p:cNvPr>
            <p:cNvSpPr/>
            <p:nvPr/>
          </p:nvSpPr>
          <p:spPr>
            <a:xfrm>
              <a:off x="3327023" y="2956667"/>
              <a:ext cx="2587791" cy="925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4</a:t>
              </a:r>
              <a:r>
                <a:rPr lang="en-US" dirty="0"/>
                <a:t> </a:t>
              </a:r>
              <a:r>
                <a:rPr lang="hr-HR" dirty="0"/>
                <a:t>fakulteta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3</a:t>
              </a:r>
              <a:r>
                <a:rPr lang="en-US" dirty="0"/>
                <a:t> </a:t>
              </a:r>
              <a:r>
                <a:rPr lang="hr-HR" dirty="0"/>
                <a:t>pomorske institucije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3</a:t>
              </a:r>
              <a:r>
                <a:rPr lang="en-US" dirty="0"/>
                <a:t> </a:t>
              </a:r>
              <a:r>
                <a:rPr lang="hr-HR" dirty="0"/>
                <a:t>PPI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A2B5DA-14FC-42D7-A709-C656ECFDB8CB}"/>
                </a:ext>
              </a:extLst>
            </p:cNvPr>
            <p:cNvSpPr/>
            <p:nvPr/>
          </p:nvSpPr>
          <p:spPr>
            <a:xfrm>
              <a:off x="6334517" y="2968010"/>
              <a:ext cx="2425335" cy="6475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1</a:t>
              </a:r>
              <a:r>
                <a:rPr lang="en-US" dirty="0"/>
                <a:t> </a:t>
              </a:r>
              <a:r>
                <a:rPr lang="hr-HR" dirty="0"/>
                <a:t>pomorskih klastera</a:t>
              </a:r>
              <a:endParaRPr lang="en-US" dirty="0"/>
            </a:p>
            <a:p>
              <a:r>
                <a:rPr lang="en-US" b="1" dirty="0">
                  <a:solidFill>
                    <a:schemeClr val="tx2"/>
                  </a:solidFill>
                </a:rPr>
                <a:t>1</a:t>
              </a:r>
              <a:r>
                <a:rPr lang="en-US" dirty="0"/>
                <a:t> </a:t>
              </a:r>
              <a:r>
                <a:rPr lang="hr-HR" dirty="0"/>
                <a:t>lokalna vlast</a:t>
              </a:r>
              <a:endParaRPr lang="en-US" dirty="0"/>
            </a:p>
          </p:txBody>
        </p:sp>
        <p:sp>
          <p:nvSpPr>
            <p:cNvPr id="10" name="Flowchart: Document 9">
              <a:extLst>
                <a:ext uri="{FF2B5EF4-FFF2-40B4-BE49-F238E27FC236}">
                  <a16:creationId xmlns:a16="http://schemas.microsoft.com/office/drawing/2014/main" id="{2DF2DF6B-8A77-4940-8FB3-C1F2EE6D2604}"/>
                </a:ext>
              </a:extLst>
            </p:cNvPr>
            <p:cNvSpPr/>
            <p:nvPr/>
          </p:nvSpPr>
          <p:spPr>
            <a:xfrm>
              <a:off x="786153" y="2829239"/>
              <a:ext cx="2300782" cy="1647511"/>
            </a:xfrm>
            <a:prstGeom prst="flowChartDocumen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Document 10">
              <a:extLst>
                <a:ext uri="{FF2B5EF4-FFF2-40B4-BE49-F238E27FC236}">
                  <a16:creationId xmlns:a16="http://schemas.microsoft.com/office/drawing/2014/main" id="{DACD101D-E186-47D0-922E-DC97AC84CF6D}"/>
                </a:ext>
              </a:extLst>
            </p:cNvPr>
            <p:cNvSpPr/>
            <p:nvPr/>
          </p:nvSpPr>
          <p:spPr>
            <a:xfrm>
              <a:off x="3228640" y="2829239"/>
              <a:ext cx="2784560" cy="1444311"/>
            </a:xfrm>
            <a:prstGeom prst="flowChartDocumen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lowchart: Document 11">
              <a:extLst>
                <a:ext uri="{FF2B5EF4-FFF2-40B4-BE49-F238E27FC236}">
                  <a16:creationId xmlns:a16="http://schemas.microsoft.com/office/drawing/2014/main" id="{CF5F2D0A-05D6-4A9B-8B98-C422E4E7080F}"/>
                </a:ext>
              </a:extLst>
            </p:cNvPr>
            <p:cNvSpPr/>
            <p:nvPr/>
          </p:nvSpPr>
          <p:spPr>
            <a:xfrm>
              <a:off x="6154905" y="2829239"/>
              <a:ext cx="2784560" cy="1241111"/>
            </a:xfrm>
            <a:prstGeom prst="flowChartDocumen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lowchart: Document 12">
              <a:extLst>
                <a:ext uri="{FF2B5EF4-FFF2-40B4-BE49-F238E27FC236}">
                  <a16:creationId xmlns:a16="http://schemas.microsoft.com/office/drawing/2014/main" id="{DFEDDB2A-1A61-4FEB-B200-A827698A6CD7}"/>
                </a:ext>
              </a:extLst>
            </p:cNvPr>
            <p:cNvSpPr/>
            <p:nvPr/>
          </p:nvSpPr>
          <p:spPr>
            <a:xfrm>
              <a:off x="9052097" y="2829239"/>
              <a:ext cx="2248971" cy="1076011"/>
            </a:xfrm>
            <a:prstGeom prst="flowChartDocumen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8B2E6F1-6CD1-4E6B-87CE-A889959DBC0E}"/>
                </a:ext>
              </a:extLst>
            </p:cNvPr>
            <p:cNvSpPr/>
            <p:nvPr/>
          </p:nvSpPr>
          <p:spPr>
            <a:xfrm>
              <a:off x="9319890" y="3106780"/>
              <a:ext cx="1713383" cy="370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r-HR" b="1" dirty="0">
                  <a:solidFill>
                    <a:schemeClr val="tx2"/>
                  </a:solidFill>
                </a:rPr>
                <a:t>2</a:t>
              </a:r>
              <a:r>
                <a:rPr lang="en-US" dirty="0"/>
                <a:t> </a:t>
              </a:r>
              <a:r>
                <a:rPr lang="hr-HR" dirty="0"/>
                <a:t>MSP-a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41235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7F8980-867B-4C6D-8D74-8F351DD37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8288F2-83AA-4DF0-BA0D-07BEB57A6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PROJEKTNI KONZORCIJ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5C2920-E1C0-44E9-A01F-18EC8C186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54"/>
          <a:stretch/>
        </p:blipFill>
        <p:spPr>
          <a:xfrm>
            <a:off x="3185042" y="1609810"/>
            <a:ext cx="3649567" cy="40184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D62AC9-AF7E-4949-A1AF-548A94D4318D}"/>
              </a:ext>
            </a:extLst>
          </p:cNvPr>
          <p:cNvSpPr/>
          <p:nvPr/>
        </p:nvSpPr>
        <p:spPr>
          <a:xfrm>
            <a:off x="6928838" y="1891028"/>
            <a:ext cx="3027913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400" dirty="0"/>
              <a:t>Hrvatska </a:t>
            </a:r>
            <a:r>
              <a:rPr lang="en-US" sz="1400" dirty="0" err="1"/>
              <a:t>gospodarska</a:t>
            </a:r>
            <a:r>
              <a:rPr lang="en-US" sz="1400" dirty="0"/>
              <a:t> </a:t>
            </a:r>
            <a:r>
              <a:rPr lang="en-US" sz="1400" dirty="0" err="1"/>
              <a:t>komora</a:t>
            </a:r>
            <a:endParaRPr lang="en-US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C87947-4B68-46C6-AC6A-6377BABC5152}"/>
              </a:ext>
            </a:extLst>
          </p:cNvPr>
          <p:cNvSpPr/>
          <p:nvPr/>
        </p:nvSpPr>
        <p:spPr>
          <a:xfrm>
            <a:off x="6935022" y="3215014"/>
            <a:ext cx="2400522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hr-HR" sz="1400" dirty="0"/>
              <a:t>Sveučilište u Dubrovniku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9534D2-97C7-476A-88A2-65C11C8C5788}"/>
              </a:ext>
            </a:extLst>
          </p:cNvPr>
          <p:cNvSpPr/>
          <p:nvPr/>
        </p:nvSpPr>
        <p:spPr>
          <a:xfrm>
            <a:off x="6936083" y="2285161"/>
            <a:ext cx="3410635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hr-HR" sz="1400" dirty="0"/>
              <a:t>Institut Ruđer Bošković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F2EF9E-1756-430F-AEE1-924BEA76C20A}"/>
              </a:ext>
            </a:extLst>
          </p:cNvPr>
          <p:cNvSpPr/>
          <p:nvPr/>
        </p:nvSpPr>
        <p:spPr>
          <a:xfrm>
            <a:off x="6928839" y="4665178"/>
            <a:ext cx="2838753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400" dirty="0" err="1"/>
              <a:t>Šibensko-kninska</a:t>
            </a:r>
            <a:r>
              <a:rPr lang="en-US" sz="1400" dirty="0"/>
              <a:t> </a:t>
            </a:r>
            <a:r>
              <a:rPr lang="en-US" sz="1400" dirty="0" err="1"/>
              <a:t>županija</a:t>
            </a:r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E0C2D8-8C32-4580-826E-C5F4B03473B3}"/>
              </a:ext>
            </a:extLst>
          </p:cNvPr>
          <p:cNvSpPr/>
          <p:nvPr/>
        </p:nvSpPr>
        <p:spPr>
          <a:xfrm>
            <a:off x="6936083" y="3713279"/>
            <a:ext cx="36495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dirty="0"/>
              <a:t>Sveučilište u Rijeci, Ured za transfer tehnologije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AD1B33-88D8-4F5B-A016-D3E54A2D20FB}"/>
              </a:ext>
            </a:extLst>
          </p:cNvPr>
          <p:cNvSpPr/>
          <p:nvPr/>
        </p:nvSpPr>
        <p:spPr>
          <a:xfrm>
            <a:off x="6936083" y="4206672"/>
            <a:ext cx="19771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/>
              <a:t>Geomar</a:t>
            </a:r>
            <a:r>
              <a:rPr lang="en-US" sz="1400" dirty="0"/>
              <a:t> </a:t>
            </a:r>
            <a:r>
              <a:rPr lang="en-US" sz="1400" dirty="0" err="1"/>
              <a:t>d.o.o</a:t>
            </a:r>
            <a:endParaRPr lang="en-US" sz="1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98AEB0-5760-4FC7-95E8-66FBD3A9E701}"/>
              </a:ext>
            </a:extLst>
          </p:cNvPr>
          <p:cNvSpPr/>
          <p:nvPr/>
        </p:nvSpPr>
        <p:spPr>
          <a:xfrm>
            <a:off x="6935022" y="2742839"/>
            <a:ext cx="37567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/>
              <a:t>Fakultet</a:t>
            </a:r>
            <a:r>
              <a:rPr lang="en-US" sz="1400" dirty="0"/>
              <a:t> </a:t>
            </a:r>
            <a:r>
              <a:rPr lang="en-US" sz="1400" dirty="0" err="1"/>
              <a:t>elektronike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računalstva</a:t>
            </a:r>
            <a:endParaRPr lang="en-US" sz="1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67A93F-1E85-4490-8EB9-A23260BB9821}"/>
              </a:ext>
            </a:extLst>
          </p:cNvPr>
          <p:cNvSpPr/>
          <p:nvPr/>
        </p:nvSpPr>
        <p:spPr>
          <a:xfrm>
            <a:off x="216121" y="4879277"/>
            <a:ext cx="3063315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hr-HR" sz="1400" dirty="0"/>
              <a:t>National</a:t>
            </a:r>
            <a:r>
              <a:rPr lang="en-US" sz="1400" dirty="0"/>
              <a:t> institute of </a:t>
            </a:r>
            <a:r>
              <a:rPr lang="hr-HR" sz="1400" dirty="0"/>
              <a:t>O</a:t>
            </a:r>
            <a:r>
              <a:rPr lang="en-US" sz="1400" dirty="0" err="1"/>
              <a:t>ceanography</a:t>
            </a:r>
            <a:r>
              <a:rPr lang="en-US" sz="1400" dirty="0"/>
              <a:t> and experimental geophysics</a:t>
            </a:r>
            <a:endParaRPr lang="hr-HR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E2224A-A273-484C-8E60-8C80419363AB}"/>
              </a:ext>
            </a:extLst>
          </p:cNvPr>
          <p:cNvSpPr/>
          <p:nvPr/>
        </p:nvSpPr>
        <p:spPr>
          <a:xfrm>
            <a:off x="392397" y="1708482"/>
            <a:ext cx="280118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hr-HR" sz="1400" dirty="0" err="1"/>
              <a:t>Regional</a:t>
            </a:r>
            <a:r>
              <a:rPr lang="hr-HR" sz="1400" dirty="0"/>
              <a:t> Union </a:t>
            </a:r>
            <a:r>
              <a:rPr lang="hr-HR" sz="1400" dirty="0" err="1"/>
              <a:t>of</a:t>
            </a:r>
            <a:r>
              <a:rPr lang="hr-HR" sz="1400" dirty="0"/>
              <a:t> </a:t>
            </a:r>
            <a:r>
              <a:rPr lang="hr-HR" sz="1400" dirty="0" err="1"/>
              <a:t>the</a:t>
            </a:r>
            <a:r>
              <a:rPr lang="hr-HR" sz="1400" dirty="0"/>
              <a:t> </a:t>
            </a:r>
            <a:r>
              <a:rPr lang="hr-HR" sz="1400" dirty="0" err="1"/>
              <a:t>Chambers</a:t>
            </a:r>
            <a:r>
              <a:rPr lang="hr-HR" sz="1400" dirty="0"/>
              <a:t> </a:t>
            </a:r>
            <a:r>
              <a:rPr lang="hr-HR" sz="1400" dirty="0" err="1"/>
              <a:t>of</a:t>
            </a:r>
            <a:r>
              <a:rPr lang="hr-HR" sz="1400" dirty="0"/>
              <a:t> </a:t>
            </a:r>
            <a:r>
              <a:rPr lang="hr-HR" sz="1400" dirty="0" err="1"/>
              <a:t>Commerce</a:t>
            </a:r>
            <a:r>
              <a:rPr lang="hr-HR" sz="1400" dirty="0"/>
              <a:t> </a:t>
            </a:r>
            <a:r>
              <a:rPr lang="hr-HR" sz="1400" dirty="0" err="1"/>
              <a:t>of</a:t>
            </a:r>
            <a:r>
              <a:rPr lang="hr-HR" sz="1400" dirty="0"/>
              <a:t> </a:t>
            </a:r>
            <a:r>
              <a:rPr lang="hr-HR" sz="1400" dirty="0" err="1"/>
              <a:t>Veneto</a:t>
            </a:r>
            <a:r>
              <a:rPr lang="hr-HR" sz="1400" dirty="0"/>
              <a:t> </a:t>
            </a:r>
            <a:r>
              <a:rPr lang="hr-HR" sz="1400" dirty="0" err="1"/>
              <a:t>region</a:t>
            </a:r>
            <a:endParaRPr lang="it-IT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5D49DC-8439-4A75-9169-D3A6B032ACC3}"/>
              </a:ext>
            </a:extLst>
          </p:cNvPr>
          <p:cNvSpPr/>
          <p:nvPr/>
        </p:nvSpPr>
        <p:spPr>
          <a:xfrm>
            <a:off x="642272" y="3890117"/>
            <a:ext cx="2616807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it-IT" sz="1400" dirty="0"/>
              <a:t>Mar</a:t>
            </a:r>
            <a:r>
              <a:rPr lang="hr-HR" sz="1400" dirty="0" err="1"/>
              <a:t>itime</a:t>
            </a:r>
            <a:r>
              <a:rPr lang="hr-HR" sz="1400" dirty="0"/>
              <a:t> Technology </a:t>
            </a:r>
            <a:r>
              <a:rPr lang="hr-HR" sz="1400" dirty="0" err="1"/>
              <a:t>Cluster</a:t>
            </a:r>
            <a:r>
              <a:rPr lang="hr-HR" sz="1400" dirty="0"/>
              <a:t> FVG</a:t>
            </a:r>
            <a:endParaRPr lang="it-IT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30D3A0-FD02-41B0-B516-8C7D2103F323}"/>
              </a:ext>
            </a:extLst>
          </p:cNvPr>
          <p:cNvSpPr/>
          <p:nvPr/>
        </p:nvSpPr>
        <p:spPr>
          <a:xfrm>
            <a:off x="1547093" y="2348305"/>
            <a:ext cx="1637949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it-IT" sz="1400" dirty="0" err="1"/>
              <a:t>Universit</a:t>
            </a:r>
            <a:r>
              <a:rPr lang="hr-HR" sz="1400" dirty="0"/>
              <a:t>y </a:t>
            </a:r>
            <a:r>
              <a:rPr lang="hr-HR" sz="1400" dirty="0" err="1"/>
              <a:t>of</a:t>
            </a:r>
            <a:r>
              <a:rPr lang="hr-HR" sz="1400" dirty="0"/>
              <a:t> </a:t>
            </a:r>
            <a:r>
              <a:rPr lang="hr-HR" sz="1400" dirty="0" err="1"/>
              <a:t>Trieste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42BD67-F61A-479E-A61D-01383F1BD4C8}"/>
              </a:ext>
            </a:extLst>
          </p:cNvPr>
          <p:cNvSpPr/>
          <p:nvPr/>
        </p:nvSpPr>
        <p:spPr>
          <a:xfrm>
            <a:off x="-221681" y="2757814"/>
            <a:ext cx="340954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hr-HR" sz="1400" dirty="0" err="1"/>
              <a:t>Regional</a:t>
            </a:r>
            <a:r>
              <a:rPr lang="hr-HR" sz="1400" dirty="0"/>
              <a:t> </a:t>
            </a:r>
            <a:r>
              <a:rPr lang="hr-HR" sz="1400" dirty="0" err="1"/>
              <a:t>agency</a:t>
            </a:r>
            <a:r>
              <a:rPr lang="hr-HR" sz="1400" dirty="0"/>
              <a:t> for Technology </a:t>
            </a:r>
            <a:r>
              <a:rPr lang="hr-HR" sz="1400" dirty="0" err="1"/>
              <a:t>and</a:t>
            </a:r>
            <a:r>
              <a:rPr lang="hr-HR" sz="1400" dirty="0"/>
              <a:t> </a:t>
            </a:r>
            <a:r>
              <a:rPr lang="hr-HR" sz="1400" dirty="0" err="1"/>
              <a:t>Innovation</a:t>
            </a:r>
            <a:endParaRPr lang="it-IT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8EB541-EA1C-4F72-A0B8-2999A4E04C6A}"/>
              </a:ext>
            </a:extLst>
          </p:cNvPr>
          <p:cNvSpPr/>
          <p:nvPr/>
        </p:nvSpPr>
        <p:spPr>
          <a:xfrm>
            <a:off x="186175" y="3439581"/>
            <a:ext cx="3090206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it-IT" sz="1400" dirty="0"/>
              <a:t>The I</a:t>
            </a:r>
            <a:r>
              <a:rPr lang="hr-HR" sz="1400" dirty="0"/>
              <a:t>n</a:t>
            </a:r>
            <a:r>
              <a:rPr lang="it-IT" sz="1400" dirty="0" err="1"/>
              <a:t>stitut</a:t>
            </a:r>
            <a:r>
              <a:rPr lang="hr-HR" sz="1400" dirty="0"/>
              <a:t>e</a:t>
            </a:r>
            <a:r>
              <a:rPr lang="it-IT" sz="1400" dirty="0"/>
              <a:t> of Marine </a:t>
            </a:r>
            <a:r>
              <a:rPr lang="hr-HR" sz="1400" dirty="0"/>
              <a:t>Science</a:t>
            </a:r>
            <a:r>
              <a:rPr lang="it-IT" sz="1400" dirty="0"/>
              <a:t> (ISMAR)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CAF87B-761E-42D3-A19A-D6F29A8B1474}"/>
              </a:ext>
            </a:extLst>
          </p:cNvPr>
          <p:cNvSpPr/>
          <p:nvPr/>
        </p:nvSpPr>
        <p:spPr>
          <a:xfrm>
            <a:off x="655961" y="4386289"/>
            <a:ext cx="2623475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</a:pPr>
            <a:r>
              <a:rPr lang="hr-HR" sz="1400" dirty="0" err="1"/>
              <a:t>Communication</a:t>
            </a:r>
            <a:r>
              <a:rPr lang="hr-HR" sz="1400" dirty="0"/>
              <a:t> </a:t>
            </a:r>
            <a:r>
              <a:rPr lang="hr-HR" sz="1400" dirty="0" err="1"/>
              <a:t>technology</a:t>
            </a:r>
            <a:r>
              <a:rPr lang="hr-HR" sz="1400" dirty="0"/>
              <a:t> S.R.L.</a:t>
            </a:r>
            <a:endParaRPr lang="it-IT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64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A3E40F-96A4-4047-8E87-E78BFC5B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7B1FA57-59AF-47B8-9742-4CE03D008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INNOVAMARE PROJE</a:t>
            </a:r>
            <a:r>
              <a:rPr lang="hr-HR" dirty="0"/>
              <a:t>K</a:t>
            </a:r>
            <a:r>
              <a:rPr lang="en-GB" dirty="0"/>
              <a:t>T</a:t>
            </a:r>
            <a:br>
              <a:rPr lang="en-GB" dirty="0"/>
            </a:b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711310-2D26-4798-8AEF-FDA30BAD42DC}"/>
              </a:ext>
            </a:extLst>
          </p:cNvPr>
          <p:cNvSpPr/>
          <p:nvPr/>
        </p:nvSpPr>
        <p:spPr>
          <a:xfrm>
            <a:off x="581542" y="1909762"/>
            <a:ext cx="458610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1600" dirty="0"/>
              <a:t>Projekt</a:t>
            </a:r>
            <a:r>
              <a:rPr lang="hr-HR" sz="1800" dirty="0"/>
              <a:t> </a:t>
            </a:r>
            <a:r>
              <a:rPr lang="hr-HR" sz="1600" b="1" dirty="0">
                <a:solidFill>
                  <a:schemeClr val="tx2"/>
                </a:solidFill>
              </a:rPr>
              <a:t>INNNOVAMARE</a:t>
            </a:r>
            <a:r>
              <a:rPr lang="hr-HR" sz="1800" dirty="0"/>
              <a:t> </a:t>
            </a:r>
            <a:r>
              <a:rPr lang="hr-HR" sz="1600" dirty="0"/>
              <a:t>zajednički će razviti i uspostaviti model inovacijskog ekosustava u području podvodne robotike i </a:t>
            </a:r>
            <a:r>
              <a:rPr lang="hr-HR" sz="1600" dirty="0" err="1"/>
              <a:t>senzorike</a:t>
            </a:r>
            <a:r>
              <a:rPr lang="hr-HR" sz="1600" dirty="0"/>
              <a:t> za potrebe nadzora i prevencije onečišćenja Jadranskog mora.</a:t>
            </a:r>
            <a:endParaRPr lang="en-US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B6164E-EEDD-4DC5-8FA1-231BBB1C9F2E}"/>
              </a:ext>
            </a:extLst>
          </p:cNvPr>
          <p:cNvSpPr/>
          <p:nvPr/>
        </p:nvSpPr>
        <p:spPr>
          <a:xfrm>
            <a:off x="5452247" y="1853605"/>
            <a:ext cx="52338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1600" b="1" dirty="0">
                <a:solidFill>
                  <a:schemeClr val="tx2"/>
                </a:solidFill>
              </a:rPr>
              <a:t>Poticati i jačati </a:t>
            </a:r>
            <a:r>
              <a:rPr lang="en-US" sz="1600" dirty="0" err="1"/>
              <a:t>suradnj</a:t>
            </a:r>
            <a:r>
              <a:rPr lang="hr-HR" sz="1600" dirty="0"/>
              <a:t>u</a:t>
            </a:r>
            <a:r>
              <a:rPr lang="en-US" sz="1600" dirty="0"/>
              <a:t> </a:t>
            </a:r>
            <a:r>
              <a:rPr lang="en-US" sz="1600" dirty="0" err="1"/>
              <a:t>inovacijskih</a:t>
            </a:r>
            <a:r>
              <a:rPr lang="en-US" sz="1600" dirty="0"/>
              <a:t> </a:t>
            </a:r>
            <a:r>
              <a:rPr lang="hr-HR" sz="1600" dirty="0"/>
              <a:t>dionika</a:t>
            </a:r>
            <a:r>
              <a:rPr lang="en-US" sz="1600" dirty="0"/>
              <a:t> </a:t>
            </a:r>
            <a:r>
              <a:rPr lang="hr-HR" sz="1600" dirty="0"/>
              <a:t>te im</a:t>
            </a:r>
            <a:r>
              <a:rPr lang="en-US" sz="1600" dirty="0"/>
              <a:t> </a:t>
            </a:r>
            <a:r>
              <a:rPr lang="hr-HR" sz="1600" dirty="0"/>
              <a:t>pružiti </a:t>
            </a:r>
            <a:r>
              <a:rPr lang="en-US" sz="1600" dirty="0" err="1"/>
              <a:t>mehanizme</a:t>
            </a:r>
            <a:r>
              <a:rPr lang="en-US" sz="1600" dirty="0"/>
              <a:t> </a:t>
            </a:r>
            <a:r>
              <a:rPr lang="en-US" sz="1600" dirty="0" err="1"/>
              <a:t>i</a:t>
            </a:r>
            <a:r>
              <a:rPr lang="en-US" sz="1600" dirty="0"/>
              <a:t> alate za</a:t>
            </a:r>
            <a:r>
              <a:rPr lang="hr-HR" sz="1600" dirty="0"/>
              <a:t> jačanje suradnje u smjeru razvoja</a:t>
            </a:r>
            <a:r>
              <a:rPr lang="en-US" sz="1600" dirty="0"/>
              <a:t> </a:t>
            </a:r>
            <a:r>
              <a:rPr lang="en-US" sz="1600" dirty="0" err="1"/>
              <a:t>novih</a:t>
            </a:r>
            <a:r>
              <a:rPr lang="en-US" sz="1600" dirty="0"/>
              <a:t> </a:t>
            </a:r>
            <a:r>
              <a:rPr lang="en-US" sz="1600" dirty="0" err="1"/>
              <a:t>inovativnih</a:t>
            </a:r>
            <a:r>
              <a:rPr lang="en-US" sz="1600" dirty="0"/>
              <a:t> </a:t>
            </a:r>
            <a:r>
              <a:rPr lang="en-US" sz="1600" dirty="0" err="1"/>
              <a:t>rješenja</a:t>
            </a:r>
            <a:r>
              <a:rPr lang="en-US" sz="1600" dirty="0"/>
              <a:t> u </a:t>
            </a:r>
            <a:r>
              <a:rPr lang="en-US" sz="1600" dirty="0" err="1"/>
              <a:t>području</a:t>
            </a:r>
            <a:r>
              <a:rPr lang="en-US" sz="1600" dirty="0"/>
              <a:t> </a:t>
            </a:r>
            <a:r>
              <a:rPr lang="en-US" sz="1600" dirty="0" err="1"/>
              <a:t>podvodne</a:t>
            </a:r>
            <a:r>
              <a:rPr lang="en-US" sz="1600" dirty="0"/>
              <a:t> </a:t>
            </a:r>
            <a:r>
              <a:rPr lang="en-US" sz="1600" dirty="0" err="1"/>
              <a:t>robotike</a:t>
            </a:r>
            <a:r>
              <a:rPr lang="en-US" sz="1600" dirty="0"/>
              <a:t> </a:t>
            </a:r>
            <a:r>
              <a:rPr lang="en-US" sz="1600" dirty="0" err="1"/>
              <a:t>i</a:t>
            </a:r>
            <a:r>
              <a:rPr lang="en-US" sz="1600" dirty="0"/>
              <a:t> </a:t>
            </a:r>
            <a:r>
              <a:rPr lang="hr-HR" sz="1600" dirty="0" err="1"/>
              <a:t>senzorike</a:t>
            </a:r>
            <a:r>
              <a:rPr lang="hr-HR" sz="1600" dirty="0"/>
              <a:t>.</a:t>
            </a:r>
            <a:endParaRPr lang="en-US" sz="16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DF54D6-80FE-40F0-AAE6-9A748D04303D}"/>
              </a:ext>
            </a:extLst>
          </p:cNvPr>
          <p:cNvCxnSpPr/>
          <p:nvPr/>
        </p:nvCxnSpPr>
        <p:spPr>
          <a:xfrm>
            <a:off x="57491" y="3517384"/>
            <a:ext cx="10634322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B7B9E78-5CF0-402E-A8BF-EBD5D06BFDDD}"/>
              </a:ext>
            </a:extLst>
          </p:cNvPr>
          <p:cNvSpPr/>
          <p:nvPr/>
        </p:nvSpPr>
        <p:spPr>
          <a:xfrm>
            <a:off x="2990653" y="3924351"/>
            <a:ext cx="18652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b="1" dirty="0"/>
              <a:t>Izrađena strategija i akcijski plan za model inovacijskog ekosustava</a:t>
            </a:r>
            <a:endParaRPr lang="en-US" sz="16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33C835-931D-4BCA-8015-9E55D4713A67}"/>
              </a:ext>
            </a:extLst>
          </p:cNvPr>
          <p:cNvSpPr/>
          <p:nvPr/>
        </p:nvSpPr>
        <p:spPr>
          <a:xfrm>
            <a:off x="5835886" y="3924350"/>
            <a:ext cx="18652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/>
              <a:t>Izrada</a:t>
            </a:r>
            <a:r>
              <a:rPr lang="en-US" sz="1600" b="1" dirty="0"/>
              <a:t> </a:t>
            </a:r>
            <a:r>
              <a:rPr lang="en-US" sz="1600" b="1" dirty="0" err="1"/>
              <a:t>prototipa</a:t>
            </a:r>
            <a:r>
              <a:rPr lang="en-US" sz="1600" b="1" dirty="0"/>
              <a:t> </a:t>
            </a:r>
            <a:r>
              <a:rPr lang="en-US" sz="1600" b="1" dirty="0" err="1"/>
              <a:t>inovativnog</a:t>
            </a:r>
            <a:r>
              <a:rPr lang="en-US" sz="1600" b="1" dirty="0"/>
              <a:t> </a:t>
            </a:r>
            <a:r>
              <a:rPr lang="en-US" sz="1600" b="1" dirty="0" err="1"/>
              <a:t>robotskog</a:t>
            </a:r>
            <a:r>
              <a:rPr lang="en-US" sz="1600" b="1" dirty="0"/>
              <a:t> </a:t>
            </a:r>
            <a:r>
              <a:rPr lang="en-US" sz="1600" b="1" dirty="0" err="1"/>
              <a:t>i</a:t>
            </a:r>
            <a:r>
              <a:rPr lang="en-US" sz="1600" b="1" dirty="0"/>
              <a:t> </a:t>
            </a:r>
            <a:r>
              <a:rPr lang="en-US" sz="1600" b="1" dirty="0" err="1"/>
              <a:t>senzorskog</a:t>
            </a:r>
            <a:r>
              <a:rPr lang="en-US" sz="1600" b="1" dirty="0"/>
              <a:t> </a:t>
            </a:r>
            <a:r>
              <a:rPr lang="en-US" sz="1600" b="1" dirty="0" err="1"/>
              <a:t>rješenja</a:t>
            </a:r>
            <a:endParaRPr lang="en-US" sz="1600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46DBB1-4D20-4FAF-B769-CA9C7E9D05A3}"/>
              </a:ext>
            </a:extLst>
          </p:cNvPr>
          <p:cNvSpPr/>
          <p:nvPr/>
        </p:nvSpPr>
        <p:spPr>
          <a:xfrm>
            <a:off x="1149463" y="3367234"/>
            <a:ext cx="299922" cy="29992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E48C1E5-2593-4327-8E14-617D60F1962A}"/>
              </a:ext>
            </a:extLst>
          </p:cNvPr>
          <p:cNvSpPr/>
          <p:nvPr/>
        </p:nvSpPr>
        <p:spPr>
          <a:xfrm>
            <a:off x="6630886" y="3367234"/>
            <a:ext cx="299922" cy="29992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148DE59-658A-46B6-AD28-68D9F7956A63}"/>
              </a:ext>
            </a:extLst>
          </p:cNvPr>
          <p:cNvSpPr/>
          <p:nvPr/>
        </p:nvSpPr>
        <p:spPr>
          <a:xfrm>
            <a:off x="9254753" y="3374800"/>
            <a:ext cx="299922" cy="29992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5EB955-F2EA-4CC1-8B8A-A0F9F4D381B1}"/>
              </a:ext>
            </a:extLst>
          </p:cNvPr>
          <p:cNvSpPr/>
          <p:nvPr/>
        </p:nvSpPr>
        <p:spPr>
          <a:xfrm>
            <a:off x="581542" y="1296092"/>
            <a:ext cx="131401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 err="1">
                <a:solidFill>
                  <a:schemeClr val="accent2"/>
                </a:solidFill>
              </a:rPr>
              <a:t>Glavni</a:t>
            </a:r>
            <a:r>
              <a:rPr lang="en-US" sz="2200" b="1" dirty="0">
                <a:solidFill>
                  <a:schemeClr val="accent2"/>
                </a:solidFill>
              </a:rPr>
              <a:t> </a:t>
            </a:r>
            <a:r>
              <a:rPr lang="en-US" sz="2200" b="1" dirty="0" err="1">
                <a:solidFill>
                  <a:schemeClr val="accent2"/>
                </a:solidFill>
              </a:rPr>
              <a:t>cilj</a:t>
            </a:r>
            <a:endParaRPr lang="en-US" sz="2200" b="1" dirty="0">
              <a:solidFill>
                <a:schemeClr val="accent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6F7E17-D2A8-40C4-A44E-FE97E2D5269D}"/>
              </a:ext>
            </a:extLst>
          </p:cNvPr>
          <p:cNvSpPr/>
          <p:nvPr/>
        </p:nvSpPr>
        <p:spPr>
          <a:xfrm>
            <a:off x="5452247" y="1196216"/>
            <a:ext cx="20470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200" b="1" dirty="0">
                <a:solidFill>
                  <a:schemeClr val="accent2"/>
                </a:solidFill>
              </a:rPr>
              <a:t>Kako ga postići?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F31BD1A-A848-4E08-94CD-DD5D2E3B3752}"/>
              </a:ext>
            </a:extLst>
          </p:cNvPr>
          <p:cNvSpPr/>
          <p:nvPr/>
        </p:nvSpPr>
        <p:spPr>
          <a:xfrm>
            <a:off x="3773330" y="3330571"/>
            <a:ext cx="299922" cy="29992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3624C9-DB3F-4DD0-BF76-C65423FC1482}"/>
              </a:ext>
            </a:extLst>
          </p:cNvPr>
          <p:cNvSpPr/>
          <p:nvPr/>
        </p:nvSpPr>
        <p:spPr>
          <a:xfrm>
            <a:off x="8581185" y="3929181"/>
            <a:ext cx="1647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b="1" dirty="0"/>
              <a:t>Interaktivna web platforma za suradnju</a:t>
            </a:r>
            <a:endParaRPr lang="en-US" sz="16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56E738-6D4E-4182-B726-EC9A6E555371}"/>
              </a:ext>
            </a:extLst>
          </p:cNvPr>
          <p:cNvSpPr/>
          <p:nvPr/>
        </p:nvSpPr>
        <p:spPr>
          <a:xfrm>
            <a:off x="408885" y="3924352"/>
            <a:ext cx="17810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/>
              <a:t>Osnovan</a:t>
            </a:r>
            <a:r>
              <a:rPr lang="en-US" sz="1600" b="1" dirty="0"/>
              <a:t> DIH za </a:t>
            </a:r>
            <a:r>
              <a:rPr lang="en-US" sz="1600" b="1" dirty="0" err="1"/>
              <a:t>inovativnu</a:t>
            </a:r>
            <a:r>
              <a:rPr lang="en-US" sz="1600" b="1" dirty="0"/>
              <a:t> </a:t>
            </a:r>
            <a:r>
              <a:rPr lang="en-US" sz="1600" b="1" dirty="0" err="1"/>
              <a:t>podvodnu</a:t>
            </a:r>
            <a:r>
              <a:rPr lang="en-US" sz="1600" b="1" dirty="0"/>
              <a:t> </a:t>
            </a:r>
            <a:r>
              <a:rPr lang="en-US" sz="1600" b="1" dirty="0" err="1"/>
              <a:t>robotiku</a:t>
            </a:r>
            <a:r>
              <a:rPr lang="en-US" sz="1600" b="1" dirty="0"/>
              <a:t> </a:t>
            </a:r>
            <a:r>
              <a:rPr lang="en-US" sz="1600" b="1" dirty="0" err="1"/>
              <a:t>i</a:t>
            </a:r>
            <a:r>
              <a:rPr lang="en-US" sz="1600" b="1" dirty="0"/>
              <a:t> </a:t>
            </a:r>
            <a:r>
              <a:rPr lang="en-US" sz="1600" b="1" dirty="0" err="1"/>
              <a:t>senzore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99914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07D23F-1644-4630-99A7-172CE600C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27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D03676A-1A84-4A36-B3F2-FE6F12F2D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INNOVAMARE AKTIVNOSTI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3E3E285-EC14-4920-AF82-9B9DBEB5653D}"/>
              </a:ext>
            </a:extLst>
          </p:cNvPr>
          <p:cNvSpPr/>
          <p:nvPr/>
        </p:nvSpPr>
        <p:spPr>
          <a:xfrm>
            <a:off x="808258" y="2160730"/>
            <a:ext cx="2797901" cy="2798376"/>
          </a:xfrm>
          <a:prstGeom prst="ellipse">
            <a:avLst/>
          </a:prstGeom>
          <a:noFill/>
          <a:ln w="571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0964">
              <a:defRPr/>
            </a:pPr>
            <a:r>
              <a:rPr lang="hr-HR" sz="7718" b="1" dirty="0">
                <a:solidFill>
                  <a:srgbClr val="ED7D31"/>
                </a:solidFill>
                <a:latin typeface="Calibri" panose="020F0502020204030204"/>
              </a:rPr>
              <a:t>109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93E964B-870E-4B19-92DB-EDD8762EA1C0}"/>
              </a:ext>
            </a:extLst>
          </p:cNvPr>
          <p:cNvGrpSpPr/>
          <p:nvPr/>
        </p:nvGrpSpPr>
        <p:grpSpPr>
          <a:xfrm>
            <a:off x="6343297" y="4724813"/>
            <a:ext cx="1197638" cy="1196409"/>
            <a:chOff x="6467849" y="4828304"/>
            <a:chExt cx="1365681" cy="1364279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4A775A14-54D8-4A35-9C9D-792D1E337509}"/>
                </a:ext>
              </a:extLst>
            </p:cNvPr>
            <p:cNvSpPr/>
            <p:nvPr/>
          </p:nvSpPr>
          <p:spPr>
            <a:xfrm rot="18900000">
              <a:off x="6467849" y="4828304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38262BD-02BF-4328-8977-027262FF2B9D}"/>
                </a:ext>
              </a:extLst>
            </p:cNvPr>
            <p:cNvSpPr/>
            <p:nvPr/>
          </p:nvSpPr>
          <p:spPr>
            <a:xfrm>
              <a:off x="6603193" y="4967164"/>
              <a:ext cx="1094999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12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edukacija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C72E8D-2D77-4E37-BB47-0279201D323D}"/>
              </a:ext>
            </a:extLst>
          </p:cNvPr>
          <p:cNvGrpSpPr/>
          <p:nvPr/>
        </p:nvGrpSpPr>
        <p:grpSpPr>
          <a:xfrm>
            <a:off x="6343297" y="3058261"/>
            <a:ext cx="1197638" cy="1196409"/>
            <a:chOff x="6407758" y="2365427"/>
            <a:chExt cx="1365681" cy="136427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E1CAFE1C-067A-45AA-BF9F-6DAAD58E0E17}"/>
                </a:ext>
              </a:extLst>
            </p:cNvPr>
            <p:cNvSpPr/>
            <p:nvPr/>
          </p:nvSpPr>
          <p:spPr>
            <a:xfrm rot="18900000">
              <a:off x="6407758" y="2365427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0B5E46-2B8B-459B-B975-BFE78AC49B5F}"/>
                </a:ext>
              </a:extLst>
            </p:cNvPr>
            <p:cNvSpPr/>
            <p:nvPr/>
          </p:nvSpPr>
          <p:spPr>
            <a:xfrm>
              <a:off x="6430149" y="2583530"/>
              <a:ext cx="1320899" cy="720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5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radionica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7A1667-7E37-4DC6-861D-07DFD28A2E49}"/>
              </a:ext>
            </a:extLst>
          </p:cNvPr>
          <p:cNvGrpSpPr/>
          <p:nvPr/>
        </p:nvGrpSpPr>
        <p:grpSpPr>
          <a:xfrm>
            <a:off x="6343297" y="1319136"/>
            <a:ext cx="1197638" cy="1196409"/>
            <a:chOff x="8398224" y="1402347"/>
            <a:chExt cx="1365681" cy="1364279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048DCFAF-AE02-4864-9CA2-37DA0180A986}"/>
                </a:ext>
              </a:extLst>
            </p:cNvPr>
            <p:cNvSpPr/>
            <p:nvPr/>
          </p:nvSpPr>
          <p:spPr>
            <a:xfrm rot="18900000">
              <a:off x="8398224" y="1402347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1C123F6-B212-488B-BCAF-2FF57ABD7EF9}"/>
                </a:ext>
              </a:extLst>
            </p:cNvPr>
            <p:cNvSpPr/>
            <p:nvPr/>
          </p:nvSpPr>
          <p:spPr>
            <a:xfrm>
              <a:off x="8401396" y="1633828"/>
              <a:ext cx="1358806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6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konferencija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B7C4652-0434-4322-BC46-B2D189F4E473}"/>
              </a:ext>
            </a:extLst>
          </p:cNvPr>
          <p:cNvGrpSpPr/>
          <p:nvPr/>
        </p:nvGrpSpPr>
        <p:grpSpPr>
          <a:xfrm>
            <a:off x="7989730" y="2376283"/>
            <a:ext cx="1285608" cy="1196409"/>
            <a:chOff x="10347704" y="2325139"/>
            <a:chExt cx="1465994" cy="1364279"/>
          </a:xfrm>
        </p:grpSpPr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5B83C914-C6EA-4EBF-819A-456FF85088E7}"/>
                </a:ext>
              </a:extLst>
            </p:cNvPr>
            <p:cNvSpPr/>
            <p:nvPr/>
          </p:nvSpPr>
          <p:spPr>
            <a:xfrm rot="18900000">
              <a:off x="10397858" y="2325139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4FFC62E-7CD0-48FB-90F5-82B25CCE7C1D}"/>
                </a:ext>
              </a:extLst>
            </p:cNvPr>
            <p:cNvSpPr/>
            <p:nvPr/>
          </p:nvSpPr>
          <p:spPr>
            <a:xfrm>
              <a:off x="10347704" y="2556620"/>
              <a:ext cx="1465994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2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pilot projekta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F4C69E-D0ED-485C-A6C6-03A2BE7DD64E}"/>
              </a:ext>
            </a:extLst>
          </p:cNvPr>
          <p:cNvGrpSpPr/>
          <p:nvPr/>
        </p:nvGrpSpPr>
        <p:grpSpPr>
          <a:xfrm>
            <a:off x="4647975" y="2376283"/>
            <a:ext cx="1265667" cy="1196409"/>
            <a:chOff x="4551398" y="3590176"/>
            <a:chExt cx="1443255" cy="1364279"/>
          </a:xfrm>
        </p:grpSpPr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A04B771F-7D8B-4F67-B3D7-918CA268DA6E}"/>
                </a:ext>
              </a:extLst>
            </p:cNvPr>
            <p:cNvSpPr/>
            <p:nvPr/>
          </p:nvSpPr>
          <p:spPr>
            <a:xfrm rot="18900000">
              <a:off x="4590182" y="3590176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351BC42-F234-4F8B-BCA7-EC65D0B13EBD}"/>
                </a:ext>
              </a:extLst>
            </p:cNvPr>
            <p:cNvSpPr/>
            <p:nvPr/>
          </p:nvSpPr>
          <p:spPr>
            <a:xfrm>
              <a:off x="4551398" y="3821657"/>
              <a:ext cx="1443255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2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okrugla stola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F2B1EB-2775-4C56-BFC6-4E84D21D5AD4}"/>
              </a:ext>
            </a:extLst>
          </p:cNvPr>
          <p:cNvGrpSpPr/>
          <p:nvPr/>
        </p:nvGrpSpPr>
        <p:grpSpPr>
          <a:xfrm>
            <a:off x="8033711" y="4099958"/>
            <a:ext cx="1197638" cy="1196409"/>
            <a:chOff x="8398224" y="3605890"/>
            <a:chExt cx="1365681" cy="1364279"/>
          </a:xfrm>
        </p:grpSpPr>
        <p:sp>
          <p:nvSpPr>
            <p:cNvPr id="23" name="Teardrop 22">
              <a:extLst>
                <a:ext uri="{FF2B5EF4-FFF2-40B4-BE49-F238E27FC236}">
                  <a16:creationId xmlns:a16="http://schemas.microsoft.com/office/drawing/2014/main" id="{03D8A667-D424-44E3-8791-EA4075D9FFDC}"/>
                </a:ext>
              </a:extLst>
            </p:cNvPr>
            <p:cNvSpPr/>
            <p:nvPr/>
          </p:nvSpPr>
          <p:spPr>
            <a:xfrm rot="18900000">
              <a:off x="8398224" y="3605890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E7154DA-301E-4868-8D32-8DF9DF839EA4}"/>
                </a:ext>
              </a:extLst>
            </p:cNvPr>
            <p:cNvSpPr/>
            <p:nvPr/>
          </p:nvSpPr>
          <p:spPr>
            <a:xfrm>
              <a:off x="8529214" y="3837371"/>
              <a:ext cx="1103701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2</a:t>
              </a:r>
            </a:p>
            <a:p>
              <a:pPr algn="ctr" defTabSz="400964">
                <a:defRPr/>
              </a:pPr>
              <a:r>
                <a:rPr lang="en-US" sz="1579" dirty="0">
                  <a:solidFill>
                    <a:srgbClr val="44546A"/>
                  </a:solidFill>
                  <a:latin typeface="Calibri" panose="020F0502020204030204"/>
                </a:rPr>
                <a:t>study trip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9AADEC-E57E-413B-9B8D-115F592E2467}"/>
              </a:ext>
            </a:extLst>
          </p:cNvPr>
          <p:cNvGrpSpPr/>
          <p:nvPr/>
        </p:nvGrpSpPr>
        <p:grpSpPr>
          <a:xfrm>
            <a:off x="4681986" y="4099958"/>
            <a:ext cx="1197638" cy="1196409"/>
            <a:chOff x="1259744" y="4646064"/>
            <a:chExt cx="1365681" cy="1364279"/>
          </a:xfrm>
        </p:grpSpPr>
        <p:sp>
          <p:nvSpPr>
            <p:cNvPr id="26" name="Teardrop 25">
              <a:extLst>
                <a:ext uri="{FF2B5EF4-FFF2-40B4-BE49-F238E27FC236}">
                  <a16:creationId xmlns:a16="http://schemas.microsoft.com/office/drawing/2014/main" id="{A3696CEA-8B81-4231-8E30-939D4F8543AF}"/>
                </a:ext>
              </a:extLst>
            </p:cNvPr>
            <p:cNvSpPr/>
            <p:nvPr/>
          </p:nvSpPr>
          <p:spPr>
            <a:xfrm rot="18900000">
              <a:off x="1259744" y="4646064"/>
              <a:ext cx="1365681" cy="1364279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00964">
                <a:defRPr/>
              </a:pPr>
              <a:endParaRPr lang="fr-FR" sz="157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EDC22A0-FF44-4A46-A16D-56798F2B679E}"/>
                </a:ext>
              </a:extLst>
            </p:cNvPr>
            <p:cNvSpPr/>
            <p:nvPr/>
          </p:nvSpPr>
          <p:spPr>
            <a:xfrm>
              <a:off x="1419948" y="4877545"/>
              <a:ext cx="1045280" cy="720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400964">
                <a:defRPr/>
              </a:pPr>
              <a:r>
                <a:rPr lang="hr-HR" sz="1929" b="1" dirty="0">
                  <a:solidFill>
                    <a:srgbClr val="4472C4">
                      <a:lumMod val="50000"/>
                    </a:srgbClr>
                  </a:solidFill>
                  <a:latin typeface="Calibri" panose="020F0502020204030204"/>
                </a:rPr>
                <a:t>80</a:t>
              </a:r>
            </a:p>
            <a:p>
              <a:pPr algn="ctr" defTabSz="400964">
                <a:defRPr/>
              </a:pPr>
              <a:r>
                <a:rPr lang="hr-HR" sz="1579" dirty="0">
                  <a:solidFill>
                    <a:srgbClr val="44546A"/>
                  </a:solidFill>
                  <a:latin typeface="Calibri" panose="020F0502020204030204"/>
                </a:rPr>
                <a:t>intervjua</a:t>
              </a:r>
              <a:endParaRPr lang="en-US" sz="1579" dirty="0">
                <a:solidFill>
                  <a:srgbClr val="44546A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2567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C92AB5-8069-4A14-A5CF-A86FB80F4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28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A19F2A-FCAC-4596-9B5B-20B14F1BE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INNOVAMARE EKOSUSTAV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C83DB2E-FD51-4898-B7E1-82B712514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474" y="1308877"/>
            <a:ext cx="7060238" cy="436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182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6F9842-E51F-47A8-ABDC-1E9671252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662BB59-9FFA-4D8E-8EFA-634B63743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INNOVAMARE PROJEKT – VIZIJA I MISIJA</a:t>
            </a:r>
          </a:p>
        </p:txBody>
      </p:sp>
      <p:pic>
        <p:nvPicPr>
          <p:cNvPr id="6" name="Picture 6" descr="Lighthouse | Free Vectors, Stock Photos &amp; PSD">
            <a:extLst>
              <a:ext uri="{FF2B5EF4-FFF2-40B4-BE49-F238E27FC236}">
                <a16:creationId xmlns:a16="http://schemas.microsoft.com/office/drawing/2014/main" id="{0F1FCD5F-C8A4-4E9C-B5CD-BB827C53E3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6" t="9615" r="21290" b="13832"/>
          <a:stretch/>
        </p:blipFill>
        <p:spPr bwMode="auto">
          <a:xfrm>
            <a:off x="1283310" y="2327622"/>
            <a:ext cx="1739564" cy="213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4B57199-0B81-456C-A981-AAD7139F895E}"/>
              </a:ext>
            </a:extLst>
          </p:cNvPr>
          <p:cNvSpPr/>
          <p:nvPr/>
        </p:nvSpPr>
        <p:spPr>
          <a:xfrm>
            <a:off x="2952301" y="1474491"/>
            <a:ext cx="6210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27510"/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Prekogranični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inovacijski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ekosustav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u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Šibeniku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kao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vodeće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središte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suradnje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prijenosa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znanja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tehnologije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za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razvoj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novih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inovativnih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rješenja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u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podvodnoj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robotici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senzorima</a:t>
            </a:r>
            <a:endParaRPr lang="en-US" sz="1400" b="1" cap="all" dirty="0">
              <a:solidFill>
                <a:schemeClr val="tx2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767C84-1CB3-4959-A219-ED25D79EE947}"/>
              </a:ext>
            </a:extLst>
          </p:cNvPr>
          <p:cNvSpPr/>
          <p:nvPr/>
        </p:nvSpPr>
        <p:spPr>
          <a:xfrm>
            <a:off x="1169443" y="4650098"/>
            <a:ext cx="6480720" cy="55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27510"/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utrti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put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prekograničnoj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transnacionalnoj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razini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suradnje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prijenosa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znanja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za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jednu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misiju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održivost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cap="all" dirty="0" err="1">
                <a:solidFill>
                  <a:schemeClr val="tx2">
                    <a:lumMod val="75000"/>
                  </a:schemeClr>
                </a:solidFill>
              </a:rPr>
              <a:t>jadranskog</a:t>
            </a:r>
            <a:r>
              <a:rPr lang="en-US" sz="1400" b="1" cap="all" dirty="0">
                <a:solidFill>
                  <a:schemeClr val="tx2">
                    <a:lumMod val="75000"/>
                  </a:schemeClr>
                </a:solidFill>
              </a:rPr>
              <a:t> mora</a:t>
            </a:r>
            <a:r>
              <a:rPr lang="en-US" sz="1591" b="1" cap="all" dirty="0">
                <a:solidFill>
                  <a:prstClr val="white"/>
                </a:solidFill>
              </a:rPr>
              <a:t>!</a:t>
            </a:r>
            <a:endParaRPr lang="en-US" sz="1591" b="1" cap="all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1C0F07-2215-4652-B18D-3C38EAEB71E2}"/>
              </a:ext>
            </a:extLst>
          </p:cNvPr>
          <p:cNvSpPr/>
          <p:nvPr/>
        </p:nvSpPr>
        <p:spPr>
          <a:xfrm>
            <a:off x="1353884" y="1657573"/>
            <a:ext cx="1598416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7510"/>
            <a:r>
              <a:rPr lang="hr-HR" sz="1750" b="1" cap="all" dirty="0">
                <a:solidFill>
                  <a:srgbClr val="ED7D31"/>
                </a:solidFill>
                <a:latin typeface="Calibri" panose="020F0502020204030204"/>
              </a:rPr>
              <a:t>VIZIJA</a:t>
            </a:r>
            <a:endParaRPr lang="en-US" sz="1750" b="1" cap="all" dirty="0">
              <a:solidFill>
                <a:srgbClr val="ED7D31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194093-87B5-43FE-9C08-F72E1563E9DE}"/>
              </a:ext>
            </a:extLst>
          </p:cNvPr>
          <p:cNvSpPr/>
          <p:nvPr/>
        </p:nvSpPr>
        <p:spPr>
          <a:xfrm>
            <a:off x="7739933" y="4585217"/>
            <a:ext cx="1422077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7510"/>
            <a:r>
              <a:rPr lang="hr-HR" sz="1750" b="1" cap="all" dirty="0">
                <a:solidFill>
                  <a:srgbClr val="ED7D31"/>
                </a:solidFill>
                <a:latin typeface="Calibri" panose="020F0502020204030204"/>
              </a:rPr>
              <a:t>MISIJA</a:t>
            </a:r>
            <a:endParaRPr lang="en-US" sz="1750" b="1" cap="all" dirty="0">
              <a:solidFill>
                <a:srgbClr val="ED7D31"/>
              </a:solidFill>
              <a:latin typeface="Calibri" panose="020F0502020204030204"/>
            </a:endParaRPr>
          </a:p>
        </p:txBody>
      </p:sp>
      <p:pic>
        <p:nvPicPr>
          <p:cNvPr id="12" name="Picture 18" descr="Sailing Ship Boat Illustration - Sail Boat Cartoon Png ...">
            <a:extLst>
              <a:ext uri="{FF2B5EF4-FFF2-40B4-BE49-F238E27FC236}">
                <a16:creationId xmlns:a16="http://schemas.microsoft.com/office/drawing/2014/main" id="{8C2C4E7F-5954-4B6F-91B9-A5F48DE97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5227" y="3638315"/>
            <a:ext cx="1220770" cy="98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45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2DF1113-0124-4750-92F2-7FEC967FCE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0255" y="1341738"/>
            <a:ext cx="2867091" cy="4589094"/>
          </a:xfr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4288A99-52C2-3D4F-97DB-67B3399FD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815C9D0-2D27-274F-AA77-83056C5E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it-IT" dirty="0"/>
              <a:t>K</a:t>
            </a:r>
            <a:r>
              <a:rPr lang="hr-HR" dirty="0"/>
              <a:t>ako</a:t>
            </a:r>
            <a:r>
              <a:rPr lang="it-IT" dirty="0"/>
              <a:t> RH </a:t>
            </a:r>
            <a:r>
              <a:rPr lang="hr-HR" dirty="0"/>
              <a:t>stoji sa inovacijama</a:t>
            </a:r>
            <a:endParaRPr lang="it-IT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CC58F1-A047-4CF9-803E-7DDA00AC9133}"/>
              </a:ext>
            </a:extLst>
          </p:cNvPr>
          <p:cNvSpPr txBox="1"/>
          <p:nvPr/>
        </p:nvSpPr>
        <p:spPr>
          <a:xfrm>
            <a:off x="5891536" y="2367880"/>
            <a:ext cx="241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>
                <a:solidFill>
                  <a:schemeClr val="accent2"/>
                </a:solidFill>
              </a:rPr>
              <a:t>41</a:t>
            </a:r>
            <a:r>
              <a:rPr lang="hr-HR" sz="2400" dirty="0"/>
              <a:t>/129  </a:t>
            </a:r>
          </a:p>
          <a:p>
            <a:pPr algn="ctr"/>
            <a:r>
              <a:rPr lang="hr-HR" sz="2000" dirty="0"/>
              <a:t>(9 od </a:t>
            </a:r>
            <a:r>
              <a:rPr lang="hr-HR" sz="2000" b="1" dirty="0"/>
              <a:t>EU10</a:t>
            </a:r>
            <a:r>
              <a:rPr lang="hr-HR" sz="2000" dirty="0"/>
              <a:t>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E7D200-E471-4D29-8BF3-741C74D19713}"/>
              </a:ext>
            </a:extLst>
          </p:cNvPr>
          <p:cNvSpPr/>
          <p:nvPr/>
        </p:nvSpPr>
        <p:spPr>
          <a:xfrm flipV="1">
            <a:off x="5494779" y="3133016"/>
            <a:ext cx="3740601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5F404FA-E153-4702-9F3E-791449645F31}"/>
              </a:ext>
            </a:extLst>
          </p:cNvPr>
          <p:cNvSpPr/>
          <p:nvPr/>
        </p:nvSpPr>
        <p:spPr>
          <a:xfrm>
            <a:off x="6447080" y="441893"/>
            <a:ext cx="1836000" cy="183600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>
                <a:solidFill>
                  <a:schemeClr val="tx1"/>
                </a:solidFill>
              </a:rPr>
              <a:t>Global Innovation Indeks 2020</a:t>
            </a:r>
          </a:p>
        </p:txBody>
      </p:sp>
      <p:pic>
        <p:nvPicPr>
          <p:cNvPr id="11" name="Picture 2" descr="Web startup Free Icon">
            <a:extLst>
              <a:ext uri="{FF2B5EF4-FFF2-40B4-BE49-F238E27FC236}">
                <a16:creationId xmlns:a16="http://schemas.microsoft.com/office/drawing/2014/main" id="{231A7E52-4748-489C-8920-CF3C0B262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799" y="3346893"/>
            <a:ext cx="384139" cy="39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DB91521-C450-49F2-A4AB-D2D3DB356EF9}"/>
              </a:ext>
            </a:extLst>
          </p:cNvPr>
          <p:cNvSpPr/>
          <p:nvPr/>
        </p:nvSpPr>
        <p:spPr>
          <a:xfrm>
            <a:off x="6223232" y="3294462"/>
            <a:ext cx="3076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/>
              <a:t>Najbolje rangirane kategorije su razvijenost infrastrukture, te  Znanje i tehnološki rezultati </a:t>
            </a:r>
            <a:endParaRPr lang="en-US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72F905-72D9-4ECE-9A91-682EED2F5EA5}"/>
              </a:ext>
            </a:extLst>
          </p:cNvPr>
          <p:cNvSpPr/>
          <p:nvPr/>
        </p:nvSpPr>
        <p:spPr>
          <a:xfrm>
            <a:off x="6277687" y="3938716"/>
            <a:ext cx="29576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/>
              <a:t>Obrazovanje je općenito iznadprosječno, dok su rezultati istraživanja i razvoja ispodprosječni</a:t>
            </a:r>
            <a:endParaRPr lang="en-US" sz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3C03FE-91BA-40D7-B761-47873A9EDFB3}"/>
              </a:ext>
            </a:extLst>
          </p:cNvPr>
          <p:cNvSpPr/>
          <p:nvPr/>
        </p:nvSpPr>
        <p:spPr>
          <a:xfrm>
            <a:off x="5996934" y="4922474"/>
            <a:ext cx="2805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/>
              <a:t>Suradnja gospodarstva i znanosti u RH je izrazito nezadovoljavajuća – tek smo 118. </a:t>
            </a:r>
            <a:endParaRPr lang="en-US" sz="1200" dirty="0"/>
          </a:p>
        </p:txBody>
      </p:sp>
      <p:pic>
        <p:nvPicPr>
          <p:cNvPr id="15" name="Picture 6" descr="Podium, winner cup icon. Element of winner line icon">
            <a:extLst>
              <a:ext uri="{FF2B5EF4-FFF2-40B4-BE49-F238E27FC236}">
                <a16:creationId xmlns:a16="http://schemas.microsoft.com/office/drawing/2014/main" id="{D1D7B085-FFAE-4004-86F2-AF93A2D4CE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8" t="24523" r="22923" b="24769"/>
          <a:stretch/>
        </p:blipFill>
        <p:spPr bwMode="auto">
          <a:xfrm>
            <a:off x="5762799" y="3961978"/>
            <a:ext cx="419147" cy="41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8AAE2F0-99E8-4E83-987A-FEB87E8A444D}"/>
              </a:ext>
            </a:extLst>
          </p:cNvPr>
          <p:cNvSpPr txBox="1"/>
          <p:nvPr/>
        </p:nvSpPr>
        <p:spPr>
          <a:xfrm>
            <a:off x="7666428" y="2323992"/>
            <a:ext cx="852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solidFill>
                  <a:schemeClr val="accent6">
                    <a:lumMod val="75000"/>
                  </a:schemeClr>
                </a:solidFill>
              </a:rPr>
              <a:t>(+3)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71F03E-8DDF-4A2E-A5EE-0B608712A7B9}"/>
              </a:ext>
            </a:extLst>
          </p:cNvPr>
          <p:cNvSpPr/>
          <p:nvPr/>
        </p:nvSpPr>
        <p:spPr>
          <a:xfrm>
            <a:off x="5345906" y="4695078"/>
            <a:ext cx="3968859" cy="91645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78701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D3DCC2-1DE3-4B8F-89F8-223FBE83C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5978E8-50AB-409E-8017-7D50B4583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GB" dirty="0"/>
              <a:t>INNOVAMARE INOVACIJSKI EKOSUSTAV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F4F9EF1-B7F0-45E1-BBE6-FD99BF363D88}"/>
              </a:ext>
            </a:extLst>
          </p:cNvPr>
          <p:cNvSpPr/>
          <p:nvPr/>
        </p:nvSpPr>
        <p:spPr>
          <a:xfrm>
            <a:off x="1207370" y="2151920"/>
            <a:ext cx="2174686" cy="2091625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48C6A59F-6B3F-4F7A-8384-5B9E5B3317D2}"/>
              </a:ext>
            </a:extLst>
          </p:cNvPr>
          <p:cNvSpPr/>
          <p:nvPr/>
        </p:nvSpPr>
        <p:spPr>
          <a:xfrm>
            <a:off x="1865814" y="4287300"/>
            <a:ext cx="1594012" cy="1533129"/>
          </a:xfrm>
          <a:prstGeom prst="ellipse">
            <a:avLst/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1D18EF7B-AAE1-4B40-9F5B-CD2D480BEDC7}"/>
              </a:ext>
            </a:extLst>
          </p:cNvPr>
          <p:cNvSpPr/>
          <p:nvPr/>
        </p:nvSpPr>
        <p:spPr>
          <a:xfrm>
            <a:off x="3358088" y="3473719"/>
            <a:ext cx="1760775" cy="1693523"/>
          </a:xfrm>
          <a:prstGeom prst="ellipse">
            <a:avLst/>
          </a:prstGeom>
          <a:solidFill>
            <a:srgbClr val="9CD4EB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27FCC1F-4C00-4732-9AB0-AB8C846502BD}"/>
              </a:ext>
            </a:extLst>
          </p:cNvPr>
          <p:cNvSpPr/>
          <p:nvPr/>
        </p:nvSpPr>
        <p:spPr>
          <a:xfrm>
            <a:off x="3328975" y="4007703"/>
            <a:ext cx="1379058" cy="650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4772">
              <a:defRPr/>
            </a:pPr>
            <a:r>
              <a:rPr lang="hr-HR" sz="1814" b="1" dirty="0">
                <a:solidFill>
                  <a:schemeClr val="bg1"/>
                </a:solidFill>
              </a:rPr>
              <a:t>CIVILNO DRUŠTVO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92ED80-3E43-4AE6-B73B-1D36D4E67453}"/>
              </a:ext>
            </a:extLst>
          </p:cNvPr>
          <p:cNvSpPr/>
          <p:nvPr/>
        </p:nvSpPr>
        <p:spPr>
          <a:xfrm>
            <a:off x="3454279" y="1440931"/>
            <a:ext cx="2084983" cy="1957558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111D612-305F-4536-94B0-85F0F51F933E}"/>
              </a:ext>
            </a:extLst>
          </p:cNvPr>
          <p:cNvSpPr/>
          <p:nvPr/>
        </p:nvSpPr>
        <p:spPr>
          <a:xfrm>
            <a:off x="1403443" y="2768830"/>
            <a:ext cx="1814449" cy="9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4772">
              <a:defRPr/>
            </a:pPr>
            <a:r>
              <a:rPr lang="hr-HR" sz="1814" b="1" dirty="0">
                <a:solidFill>
                  <a:schemeClr val="bg1"/>
                </a:solidFill>
              </a:rPr>
              <a:t>ZNANSTVENO ISTRAŽIVAČKE INSTITUCIJE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CB740F-01AB-477C-A910-9438388CF020}"/>
              </a:ext>
            </a:extLst>
          </p:cNvPr>
          <p:cNvSpPr/>
          <p:nvPr/>
        </p:nvSpPr>
        <p:spPr>
          <a:xfrm>
            <a:off x="3526034" y="5375178"/>
            <a:ext cx="408490" cy="392888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79DB06C-35A8-4C8D-B67F-E1A7BDEEDC30}"/>
              </a:ext>
            </a:extLst>
          </p:cNvPr>
          <p:cNvSpPr/>
          <p:nvPr/>
        </p:nvSpPr>
        <p:spPr>
          <a:xfrm>
            <a:off x="1174615" y="2174938"/>
            <a:ext cx="228828" cy="220087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ACCFE81-72A6-4956-8659-22F1CA2A15E6}"/>
              </a:ext>
            </a:extLst>
          </p:cNvPr>
          <p:cNvSpPr/>
          <p:nvPr/>
        </p:nvSpPr>
        <p:spPr>
          <a:xfrm>
            <a:off x="3149688" y="5704650"/>
            <a:ext cx="228828" cy="220087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6A15FDD-8D8F-44FE-B657-6931C5A92066}"/>
              </a:ext>
            </a:extLst>
          </p:cNvPr>
          <p:cNvSpPr/>
          <p:nvPr/>
        </p:nvSpPr>
        <p:spPr>
          <a:xfrm>
            <a:off x="6484608" y="1700172"/>
            <a:ext cx="1801176" cy="399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996" b="1" dirty="0">
                <a:solidFill>
                  <a:schemeClr val="tx2"/>
                </a:solidFill>
              </a:rPr>
              <a:t>MEDIJI</a:t>
            </a:r>
            <a:endParaRPr lang="en-US" sz="1633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23515AB-6A6C-4A36-8F3B-0D4E666666EC}"/>
              </a:ext>
            </a:extLst>
          </p:cNvPr>
          <p:cNvSpPr/>
          <p:nvPr/>
        </p:nvSpPr>
        <p:spPr>
          <a:xfrm>
            <a:off x="6551519" y="5402090"/>
            <a:ext cx="3330129" cy="399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996" b="1" dirty="0">
                <a:solidFill>
                  <a:schemeClr val="tx2"/>
                </a:solidFill>
              </a:rPr>
              <a:t>JAVNE INSTITUCIJE</a:t>
            </a:r>
            <a:endParaRPr lang="en-US" sz="1633" dirty="0"/>
          </a:p>
        </p:txBody>
      </p:sp>
      <p:sp>
        <p:nvSpPr>
          <p:cNvPr id="69" name="Arc 68">
            <a:extLst>
              <a:ext uri="{FF2B5EF4-FFF2-40B4-BE49-F238E27FC236}">
                <a16:creationId xmlns:a16="http://schemas.microsoft.com/office/drawing/2014/main" id="{84FB1C8E-74DE-4F32-9710-814923AA82A6}"/>
              </a:ext>
            </a:extLst>
          </p:cNvPr>
          <p:cNvSpPr/>
          <p:nvPr/>
        </p:nvSpPr>
        <p:spPr>
          <a:xfrm>
            <a:off x="4533417" y="1626377"/>
            <a:ext cx="1975159" cy="4421877"/>
          </a:xfrm>
          <a:prstGeom prst="arc">
            <a:avLst>
              <a:gd name="adj1" fmla="val 16610729"/>
              <a:gd name="adj2" fmla="val 4839769"/>
            </a:avLst>
          </a:prstGeom>
          <a:ln w="571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633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0BB6CCE-B241-40D2-84A0-81A16D7E529F}"/>
              </a:ext>
            </a:extLst>
          </p:cNvPr>
          <p:cNvSpPr/>
          <p:nvPr/>
        </p:nvSpPr>
        <p:spPr>
          <a:xfrm>
            <a:off x="6714591" y="2528113"/>
            <a:ext cx="2849940" cy="399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996" b="1" dirty="0">
                <a:solidFill>
                  <a:schemeClr val="tx2"/>
                </a:solidFill>
              </a:rPr>
              <a:t>FINANCIJSKE INSTITUCIJE</a:t>
            </a:r>
            <a:endParaRPr lang="en-US" sz="1633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13FADE-E558-43F3-9EC7-5E5E6B19AC96}"/>
              </a:ext>
            </a:extLst>
          </p:cNvPr>
          <p:cNvSpPr/>
          <p:nvPr/>
        </p:nvSpPr>
        <p:spPr>
          <a:xfrm>
            <a:off x="6817435" y="3460122"/>
            <a:ext cx="3271080" cy="706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996" b="1" dirty="0">
                <a:solidFill>
                  <a:schemeClr val="tx2"/>
                </a:solidFill>
              </a:rPr>
              <a:t>FONDOVI RIZIČNOG KAPITALA</a:t>
            </a:r>
            <a:endParaRPr lang="en-US" sz="1633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057D08E-5356-4129-B85E-35BFD642A07F}"/>
              </a:ext>
            </a:extLst>
          </p:cNvPr>
          <p:cNvSpPr/>
          <p:nvPr/>
        </p:nvSpPr>
        <p:spPr>
          <a:xfrm>
            <a:off x="6746687" y="4501358"/>
            <a:ext cx="2849940" cy="399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996" b="1" dirty="0">
                <a:solidFill>
                  <a:schemeClr val="tx2"/>
                </a:solidFill>
              </a:rPr>
              <a:t>INVESTICIJSKI FONDOVI</a:t>
            </a:r>
            <a:endParaRPr lang="en-US" sz="1633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9549D4E-7925-438F-AEAF-9454DEE816E7}"/>
              </a:ext>
            </a:extLst>
          </p:cNvPr>
          <p:cNvSpPr/>
          <p:nvPr/>
        </p:nvSpPr>
        <p:spPr>
          <a:xfrm>
            <a:off x="3588071" y="2090230"/>
            <a:ext cx="1814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4772">
              <a:defRPr/>
            </a:pPr>
            <a:r>
              <a:rPr lang="hr-HR" sz="2000" b="1" dirty="0">
                <a:solidFill>
                  <a:schemeClr val="accent1">
                    <a:lumMod val="75000"/>
                  </a:schemeClr>
                </a:solidFill>
              </a:rPr>
              <a:t>POSLOVNI SEKTOR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968CC71-0FBC-46AB-A7FF-31803BE84FEF}"/>
              </a:ext>
            </a:extLst>
          </p:cNvPr>
          <p:cNvSpPr/>
          <p:nvPr/>
        </p:nvSpPr>
        <p:spPr>
          <a:xfrm>
            <a:off x="1755595" y="4531040"/>
            <a:ext cx="18144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4772">
              <a:defRPr/>
            </a:pPr>
            <a:r>
              <a:rPr lang="hr-HR" sz="1700" b="1" dirty="0">
                <a:solidFill>
                  <a:srgbClr val="44546A"/>
                </a:solidFill>
              </a:rPr>
              <a:t>LOKALNA I REGIONALNA SAMOUPRAVA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2B8B36E-ADA6-4827-AB63-5848410958DA}"/>
              </a:ext>
            </a:extLst>
          </p:cNvPr>
          <p:cNvSpPr/>
          <p:nvPr/>
        </p:nvSpPr>
        <p:spPr>
          <a:xfrm>
            <a:off x="6588607" y="3709187"/>
            <a:ext cx="173919" cy="190881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4D9DC61-7D96-4830-A4B9-5A68EE46AC8F}"/>
              </a:ext>
            </a:extLst>
          </p:cNvPr>
          <p:cNvSpPr/>
          <p:nvPr/>
        </p:nvSpPr>
        <p:spPr>
          <a:xfrm>
            <a:off x="6485763" y="2645883"/>
            <a:ext cx="173919" cy="190881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23EE6205-B571-4A31-9090-9EDF11BB379A}"/>
              </a:ext>
            </a:extLst>
          </p:cNvPr>
          <p:cNvSpPr/>
          <p:nvPr/>
        </p:nvSpPr>
        <p:spPr>
          <a:xfrm>
            <a:off x="6248601" y="1795158"/>
            <a:ext cx="173919" cy="190881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579B662B-F8BF-4568-9244-90BA3DFA0CCB}"/>
              </a:ext>
            </a:extLst>
          </p:cNvPr>
          <p:cNvSpPr/>
          <p:nvPr/>
        </p:nvSpPr>
        <p:spPr>
          <a:xfrm>
            <a:off x="6540672" y="4608057"/>
            <a:ext cx="173919" cy="190881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D389024-CF5A-43C3-A4C5-39FA8BF068EC}"/>
              </a:ext>
            </a:extLst>
          </p:cNvPr>
          <p:cNvSpPr/>
          <p:nvPr/>
        </p:nvSpPr>
        <p:spPr>
          <a:xfrm>
            <a:off x="6334657" y="5464484"/>
            <a:ext cx="173919" cy="190881"/>
          </a:xfrm>
          <a:prstGeom prst="ellipse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hr-HR" sz="1814" b="1" dirty="0">
              <a:solidFill>
                <a:schemeClr val="tx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53182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9C1718-4AE0-4DA4-AA68-86958F373F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31</a:t>
            </a:fld>
            <a:endParaRPr lang="it-IT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A992CA6-6834-42B8-9DDB-F24C5DC0C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123" y="150492"/>
            <a:ext cx="8415565" cy="542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86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D3DCC2-1DE3-4B8F-89F8-223FBE83C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5978E8-50AB-409E-8017-7D50B4583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pPr eaLnBrk="1" hangingPunct="1"/>
            <a:r>
              <a:rPr lang="hr-HR" altLang="it-IT" sz="3200" dirty="0">
                <a:solidFill>
                  <a:srgbClr val="1ABAED"/>
                </a:solidFill>
              </a:rPr>
              <a:t>DIGITALNI INOVACIJSKI HUB – </a:t>
            </a:r>
            <a:r>
              <a:rPr lang="hr-HR" altLang="it-IT" sz="3200" dirty="0" err="1">
                <a:solidFill>
                  <a:srgbClr val="1ABAED"/>
                </a:solidFill>
              </a:rPr>
              <a:t>MAiROS</a:t>
            </a:r>
            <a:endParaRPr lang="hr-HR" altLang="it-IT" sz="3200" dirty="0">
              <a:solidFill>
                <a:srgbClr val="1ABAED"/>
              </a:solidFill>
            </a:endParaRPr>
          </a:p>
        </p:txBody>
      </p:sp>
      <p:sp>
        <p:nvSpPr>
          <p:cNvPr id="6" name="Block Arc 5">
            <a:extLst>
              <a:ext uri="{FF2B5EF4-FFF2-40B4-BE49-F238E27FC236}">
                <a16:creationId xmlns:a16="http://schemas.microsoft.com/office/drawing/2014/main" id="{D4DF4047-A731-4EA5-8112-A74CB95C67BB}"/>
              </a:ext>
            </a:extLst>
          </p:cNvPr>
          <p:cNvSpPr/>
          <p:nvPr/>
        </p:nvSpPr>
        <p:spPr>
          <a:xfrm rot="10800000">
            <a:off x="5300953" y="1917260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5088F02C-8F6E-4341-89CF-8A5DC00C66E0}"/>
              </a:ext>
            </a:extLst>
          </p:cNvPr>
          <p:cNvSpPr/>
          <p:nvPr/>
        </p:nvSpPr>
        <p:spPr>
          <a:xfrm rot="10800000">
            <a:off x="2081960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EFB6A2-E355-47CD-8138-E9533D3E034F}"/>
              </a:ext>
            </a:extLst>
          </p:cNvPr>
          <p:cNvSpPr/>
          <p:nvPr/>
        </p:nvSpPr>
        <p:spPr>
          <a:xfrm>
            <a:off x="2331913" y="2620788"/>
            <a:ext cx="1259239" cy="362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754" b="1" dirty="0">
                <a:solidFill>
                  <a:schemeClr val="tx2"/>
                </a:solidFill>
                <a:latin typeface="+mj-lt"/>
              </a:rPr>
              <a:t>Edukacija</a:t>
            </a:r>
            <a:endParaRPr lang="en-US" sz="1754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0F120318-E090-46F8-818D-379A3B046371}"/>
              </a:ext>
            </a:extLst>
          </p:cNvPr>
          <p:cNvSpPr/>
          <p:nvPr/>
        </p:nvSpPr>
        <p:spPr>
          <a:xfrm>
            <a:off x="3692060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6CFD1838-34F3-4BA4-8858-A4F7869705C4}"/>
              </a:ext>
            </a:extLst>
          </p:cNvPr>
          <p:cNvSpPr/>
          <p:nvPr/>
        </p:nvSpPr>
        <p:spPr>
          <a:xfrm rot="10800000">
            <a:off x="3692060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29407998-3C42-40FB-9BBC-4F3A98ECEFA9}"/>
              </a:ext>
            </a:extLst>
          </p:cNvPr>
          <p:cNvSpPr/>
          <p:nvPr/>
        </p:nvSpPr>
        <p:spPr>
          <a:xfrm>
            <a:off x="6911050" y="1950367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2" name="Block Arc 11">
            <a:extLst>
              <a:ext uri="{FF2B5EF4-FFF2-40B4-BE49-F238E27FC236}">
                <a16:creationId xmlns:a16="http://schemas.microsoft.com/office/drawing/2014/main" id="{3A00E633-05F0-49C1-9FAC-0720B9367EE5}"/>
              </a:ext>
            </a:extLst>
          </p:cNvPr>
          <p:cNvSpPr/>
          <p:nvPr/>
        </p:nvSpPr>
        <p:spPr>
          <a:xfrm rot="10800000">
            <a:off x="6911050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rgbClr val="9CD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0F1A53FA-2AD2-43E0-8E40-1C91E5C2080C}"/>
              </a:ext>
            </a:extLst>
          </p:cNvPr>
          <p:cNvSpPr/>
          <p:nvPr/>
        </p:nvSpPr>
        <p:spPr>
          <a:xfrm>
            <a:off x="5300953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139D9C-F442-47F2-8335-8DE616CAB3C7}"/>
              </a:ext>
            </a:extLst>
          </p:cNvPr>
          <p:cNvSpPr/>
          <p:nvPr/>
        </p:nvSpPr>
        <p:spPr>
          <a:xfrm>
            <a:off x="3842245" y="2630033"/>
            <a:ext cx="1459278" cy="362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754" b="1" dirty="0">
                <a:solidFill>
                  <a:schemeClr val="tx2"/>
                </a:solidFill>
                <a:latin typeface="+mj-lt"/>
              </a:rPr>
              <a:t>Suradnja</a:t>
            </a:r>
            <a:endParaRPr lang="en-US" sz="1754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51F843-B99D-4358-9BF4-E5C15C6560B6}"/>
              </a:ext>
            </a:extLst>
          </p:cNvPr>
          <p:cNvSpPr/>
          <p:nvPr/>
        </p:nvSpPr>
        <p:spPr>
          <a:xfrm>
            <a:off x="5451136" y="2518943"/>
            <a:ext cx="1459278" cy="632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754" b="1" dirty="0">
                <a:solidFill>
                  <a:schemeClr val="tx2"/>
                </a:solidFill>
                <a:latin typeface="+mj-lt"/>
              </a:rPr>
              <a:t>Transfer tehnologije</a:t>
            </a:r>
            <a:endParaRPr lang="en-US" sz="1754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50AB85-33A2-4FA8-BD02-F78262609AA5}"/>
              </a:ext>
            </a:extLst>
          </p:cNvPr>
          <p:cNvSpPr/>
          <p:nvPr/>
        </p:nvSpPr>
        <p:spPr>
          <a:xfrm>
            <a:off x="7058887" y="2620788"/>
            <a:ext cx="1459278" cy="632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754" b="1" dirty="0">
                <a:solidFill>
                  <a:schemeClr val="tx2"/>
                </a:solidFill>
                <a:latin typeface="+mj-lt"/>
              </a:rPr>
              <a:t>Oblici financiranja</a:t>
            </a:r>
            <a:endParaRPr lang="en-US" sz="1754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8DAA2FE9-8957-4C32-9AFA-E5C2E14E2E19}"/>
              </a:ext>
            </a:extLst>
          </p:cNvPr>
          <p:cNvSpPr/>
          <p:nvPr/>
        </p:nvSpPr>
        <p:spPr>
          <a:xfrm>
            <a:off x="2081962" y="1926504"/>
            <a:ext cx="1757935" cy="1757935"/>
          </a:xfrm>
          <a:prstGeom prst="blockArc">
            <a:avLst>
              <a:gd name="adj1" fmla="val 10800000"/>
              <a:gd name="adj2" fmla="val 1366"/>
              <a:gd name="adj3" fmla="val 8411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79">
              <a:solidFill>
                <a:schemeClr val="tx1"/>
              </a:solidFill>
            </a:endParaRP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AF6CA389-2D38-46A8-8955-EA9A953DF8D8}"/>
              </a:ext>
            </a:extLst>
          </p:cNvPr>
          <p:cNvSpPr/>
          <p:nvPr/>
        </p:nvSpPr>
        <p:spPr>
          <a:xfrm rot="16200000">
            <a:off x="5128462" y="637939"/>
            <a:ext cx="494022" cy="6587026"/>
          </a:xfrm>
          <a:prstGeom prst="leftBrace">
            <a:avLst>
              <a:gd name="adj1" fmla="val 39251"/>
              <a:gd name="adj2" fmla="val 50000"/>
            </a:avLst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579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DCB6B0-7F7E-4901-9E1D-E0B600854827}"/>
              </a:ext>
            </a:extLst>
          </p:cNvPr>
          <p:cNvSpPr/>
          <p:nvPr/>
        </p:nvSpPr>
        <p:spPr>
          <a:xfrm>
            <a:off x="4353136" y="4495931"/>
            <a:ext cx="2044671" cy="767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385" b="1" dirty="0">
                <a:solidFill>
                  <a:schemeClr val="tx2"/>
                </a:solidFill>
                <a:latin typeface="+mj-lt"/>
              </a:rPr>
              <a:t>MAiROS</a:t>
            </a:r>
            <a:endParaRPr lang="en-US" sz="4385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8002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29659D-0DE8-4124-B756-585667292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33</a:t>
            </a:fld>
            <a:endParaRPr lang="it-IT"/>
          </a:p>
        </p:txBody>
      </p:sp>
      <p:sp>
        <p:nvSpPr>
          <p:cNvPr id="6" name="Rettangolo 2">
            <a:extLst>
              <a:ext uri="{FF2B5EF4-FFF2-40B4-BE49-F238E27FC236}">
                <a16:creationId xmlns:a16="http://schemas.microsoft.com/office/drawing/2014/main" id="{2ED13485-6671-41EE-A4CA-C098AF95CB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73" y="2029022"/>
            <a:ext cx="9497437" cy="226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ctr">
            <a:sp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144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144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144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144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it-IT" sz="2800" dirty="0">
                <a:solidFill>
                  <a:srgbClr val="1ABAED"/>
                </a:solidFill>
              </a:rPr>
              <a:t>PRIDRUŽITE NAM SE NA NAŠEM PUTOVANJU!</a:t>
            </a:r>
          </a:p>
          <a:p>
            <a:pPr algn="ctr" eaLnBrk="1" hangingPunct="1"/>
            <a:endParaRPr lang="hr-HR" altLang="it-IT" sz="2800" dirty="0">
              <a:solidFill>
                <a:srgbClr val="1ABAED"/>
              </a:solidFill>
            </a:endParaRPr>
          </a:p>
          <a:p>
            <a:pPr algn="ctr" eaLnBrk="1" hangingPunct="1"/>
            <a:r>
              <a:rPr lang="hr-HR" altLang="it-IT" sz="2800" dirty="0">
                <a:solidFill>
                  <a:srgbClr val="1ABAED"/>
                </a:solidFill>
              </a:rPr>
              <a:t>SVI ZAJEDNO U ISTOJ MISIJI </a:t>
            </a:r>
          </a:p>
          <a:p>
            <a:pPr algn="ctr" eaLnBrk="1" hangingPunct="1"/>
            <a:endParaRPr lang="hr-HR" altLang="it-IT" sz="2800" dirty="0">
              <a:solidFill>
                <a:srgbClr val="1ABAED"/>
              </a:solidFill>
            </a:endParaRPr>
          </a:p>
          <a:p>
            <a:pPr algn="ctr" eaLnBrk="1" hangingPunct="1"/>
            <a:r>
              <a:rPr lang="hr-HR" altLang="it-IT" sz="2800" dirty="0">
                <a:solidFill>
                  <a:srgbClr val="1ABAED"/>
                </a:solidFill>
              </a:rPr>
              <a:t>ODRŽIVOST JADRANSKOG MORA!</a:t>
            </a:r>
            <a:endParaRPr lang="it-IT" altLang="it-IT" sz="2800" dirty="0">
              <a:solidFill>
                <a:srgbClr val="1ABA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9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43797F-DD00-A142-8BDE-FC7F0E40C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8" y="780669"/>
            <a:ext cx="9221689" cy="549593"/>
          </a:xfrm>
        </p:spPr>
        <p:txBody>
          <a:bodyPr/>
          <a:lstStyle/>
          <a:p>
            <a:r>
              <a:rPr lang="hr-HR" dirty="0"/>
              <a:t>Hvala na pažnji!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AEB8398-CD3E-B54A-BA04-42B99BEF50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34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5153BB1-2EC6-164D-B1D0-B4637435ECE3}"/>
              </a:ext>
            </a:extLst>
          </p:cNvPr>
          <p:cNvSpPr txBox="1"/>
          <p:nvPr/>
        </p:nvSpPr>
        <p:spPr>
          <a:xfrm>
            <a:off x="987020" y="3695716"/>
            <a:ext cx="62642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2000" dirty="0"/>
              <a:t>Nova cesta 7, 2. kat, 10 000 Zagreb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70A63B4-37E6-7B4D-86E4-B11DF53EF90E}"/>
              </a:ext>
            </a:extLst>
          </p:cNvPr>
          <p:cNvSpPr txBox="1"/>
          <p:nvPr/>
        </p:nvSpPr>
        <p:spPr>
          <a:xfrm>
            <a:off x="987020" y="4159266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 err="1"/>
              <a:t>mivanac@hgk</a:t>
            </a:r>
            <a:r>
              <a:rPr lang="hr-HR" sz="2000" dirty="0"/>
              <a:t>.</a:t>
            </a:r>
            <a:r>
              <a:rPr lang="it-IT" sz="2000" dirty="0"/>
              <a:t>hr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DCA333E-A1B4-F749-8E80-B39D1867C000}"/>
              </a:ext>
            </a:extLst>
          </p:cNvPr>
          <p:cNvSpPr txBox="1"/>
          <p:nvPr/>
        </p:nvSpPr>
        <p:spPr>
          <a:xfrm>
            <a:off x="985432" y="4671717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/>
              <a:t>01 207 8034</a:t>
            </a:r>
            <a:endParaRPr lang="it-IT" sz="20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98FB633-D9BA-EC44-9D9D-91B61C4456EB}"/>
              </a:ext>
            </a:extLst>
          </p:cNvPr>
          <p:cNvSpPr txBox="1"/>
          <p:nvPr/>
        </p:nvSpPr>
        <p:spPr>
          <a:xfrm>
            <a:off x="987020" y="5147989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2000" dirty="0"/>
              <a:t>www.italy-croatia.eu/</a:t>
            </a:r>
            <a:r>
              <a:rPr lang="hr-HR" sz="2000" dirty="0" err="1"/>
              <a:t>innovamare</a:t>
            </a:r>
            <a:endParaRPr lang="it-IT" sz="20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455A6CF-9EFC-F544-9559-AF4788CF28E4}"/>
              </a:ext>
            </a:extLst>
          </p:cNvPr>
          <p:cNvSpPr txBox="1"/>
          <p:nvPr/>
        </p:nvSpPr>
        <p:spPr>
          <a:xfrm>
            <a:off x="626657" y="1698378"/>
            <a:ext cx="66230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hr-HR" sz="2000" b="1" dirty="0"/>
              <a:t>Hrvatska gospodarska komora</a:t>
            </a:r>
            <a:endParaRPr lang="en-US" sz="2000" b="1" dirty="0"/>
          </a:p>
          <a:p>
            <a:pPr>
              <a:defRPr/>
            </a:pPr>
            <a:r>
              <a:rPr lang="en-US" sz="2000" b="1" dirty="0"/>
              <a:t>Mag. </a:t>
            </a:r>
            <a:r>
              <a:rPr lang="en-US" sz="2000" b="1" dirty="0" err="1"/>
              <a:t>oec</a:t>
            </a:r>
            <a:r>
              <a:rPr lang="en-US" sz="2000" b="1" dirty="0"/>
              <a:t>. Mateo </a:t>
            </a:r>
            <a:r>
              <a:rPr lang="en-US" sz="2000" b="1" dirty="0" err="1"/>
              <a:t>Ivanac</a:t>
            </a:r>
            <a:endParaRPr lang="en-US" sz="20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EE32C7-5683-4B22-B388-B47509FAD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066" y="964773"/>
            <a:ext cx="2668920" cy="320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26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5619E6-E5F2-41B4-8713-36CA7C2FD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/>
              <a:t>U </a:t>
            </a:r>
            <a:r>
              <a:rPr lang="en-US" sz="2800" dirty="0" err="1"/>
              <a:t>izvrsnom</a:t>
            </a:r>
            <a:r>
              <a:rPr lang="en-US" sz="2800" dirty="0"/>
              <a:t> </a:t>
            </a:r>
            <a:r>
              <a:rPr lang="en-US" sz="2800" dirty="0" err="1"/>
              <a:t>sustavu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prosječan</a:t>
            </a:r>
            <a:r>
              <a:rPr lang="en-US" sz="2800" dirty="0"/>
              <a:t> </a:t>
            </a:r>
            <a:r>
              <a:rPr lang="en-US" sz="2800" dirty="0" err="1"/>
              <a:t>pojedinac</a:t>
            </a:r>
            <a:r>
              <a:rPr lang="en-US" sz="2800" dirty="0"/>
              <a:t> </a:t>
            </a:r>
            <a:r>
              <a:rPr lang="en-US" sz="2800" dirty="0" err="1"/>
              <a:t>može</a:t>
            </a:r>
            <a:r>
              <a:rPr lang="en-US" sz="2800" dirty="0"/>
              <a:t> </a:t>
            </a:r>
            <a:r>
              <a:rPr lang="en-US" sz="2800" dirty="0" err="1"/>
              <a:t>jednostavno</a:t>
            </a:r>
            <a:r>
              <a:rPr lang="en-US" sz="2800" dirty="0"/>
              <a:t> </a:t>
            </a:r>
            <a:r>
              <a:rPr lang="en-US" sz="2800" dirty="0" err="1"/>
              <a:t>uspjeti</a:t>
            </a:r>
            <a:r>
              <a:rPr lang="en-US" sz="2800" dirty="0"/>
              <a:t>, </a:t>
            </a:r>
            <a:r>
              <a:rPr lang="en-US" sz="2800" dirty="0" err="1"/>
              <a:t>dok</a:t>
            </a:r>
            <a:r>
              <a:rPr lang="en-US" sz="2800" dirty="0"/>
              <a:t> u </a:t>
            </a:r>
            <a:r>
              <a:rPr lang="en-US" sz="2800" dirty="0" err="1"/>
              <a:t>lošem</a:t>
            </a:r>
            <a:r>
              <a:rPr lang="en-US" sz="2800" dirty="0"/>
              <a:t> </a:t>
            </a:r>
            <a:r>
              <a:rPr lang="en-US" sz="2800" dirty="0" err="1"/>
              <a:t>sustavu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najbolji</a:t>
            </a:r>
            <a:r>
              <a:rPr lang="en-US" sz="2800" dirty="0"/>
              <a:t> </a:t>
            </a:r>
            <a:r>
              <a:rPr lang="en-US" sz="2800" dirty="0" err="1"/>
              <a:t>pojedinac</a:t>
            </a:r>
            <a:r>
              <a:rPr lang="en-US" sz="2800" dirty="0"/>
              <a:t> </a:t>
            </a:r>
            <a:r>
              <a:rPr lang="en-US" sz="2800" dirty="0" err="1"/>
              <a:t>teško</a:t>
            </a:r>
            <a:r>
              <a:rPr lang="en-US" sz="2800" dirty="0"/>
              <a:t> </a:t>
            </a:r>
            <a:r>
              <a:rPr lang="en-US" sz="2800" dirty="0" err="1"/>
              <a:t>može</a:t>
            </a:r>
            <a:r>
              <a:rPr lang="en-US" sz="2800" dirty="0"/>
              <a:t> </a:t>
            </a:r>
            <a:r>
              <a:rPr lang="en-US" sz="2800" dirty="0" err="1"/>
              <a:t>uspjeti</a:t>
            </a:r>
            <a:r>
              <a:rPr lang="en-US" sz="2800" dirty="0"/>
              <a:t>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84D493-DCCF-4BCF-9D56-FBA74C0E6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5F6D6E-59C3-4699-892C-00FE64176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Inovacijski</a:t>
            </a:r>
            <a:r>
              <a:rPr lang="en-US" dirty="0"/>
              <a:t> </a:t>
            </a:r>
            <a:r>
              <a:rPr lang="en-US" dirty="0" err="1"/>
              <a:t>ekosustav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8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920183-5F37-4CD0-BED4-5920300FA8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5</a:t>
            </a:fld>
            <a:endParaRPr lang="it-IT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A79F73-14BE-4504-86C5-CFE54A2E6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US" dirty="0" err="1"/>
              <a:t>Značaj</a:t>
            </a:r>
            <a:r>
              <a:rPr lang="en-US" dirty="0"/>
              <a:t> </a:t>
            </a:r>
            <a:r>
              <a:rPr lang="en-US" dirty="0" err="1"/>
              <a:t>inovacijskog</a:t>
            </a:r>
            <a:r>
              <a:rPr lang="en-US" dirty="0"/>
              <a:t> </a:t>
            </a:r>
            <a:r>
              <a:rPr lang="en-US" dirty="0" err="1"/>
              <a:t>ekosustava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F254AF-09EE-49A4-AE39-B94D0994A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Inovacijski</a:t>
            </a:r>
            <a:r>
              <a:rPr lang="en-US" dirty="0"/>
              <a:t> </a:t>
            </a:r>
            <a:r>
              <a:rPr lang="en-US" dirty="0" err="1"/>
              <a:t>ekosustavi</a:t>
            </a:r>
            <a:r>
              <a:rPr lang="en-US" dirty="0"/>
              <a:t> </a:t>
            </a:r>
            <a:r>
              <a:rPr lang="en-US" dirty="0" err="1"/>
              <a:t>stvaraju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aktivan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protok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informacija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resursa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ideje</a:t>
            </a:r>
            <a:r>
              <a:rPr lang="en-US" dirty="0"/>
              <a:t> </a:t>
            </a:r>
            <a:r>
              <a:rPr lang="en-US" dirty="0" err="1"/>
              <a:t>transformirale</a:t>
            </a:r>
            <a:r>
              <a:rPr lang="en-US" dirty="0"/>
              <a:t> u </a:t>
            </a:r>
            <a:r>
              <a:rPr lang="en-US" dirty="0" err="1"/>
              <a:t>stvarnost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Ovaj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 </a:t>
            </a:r>
            <a:r>
              <a:rPr lang="en-US" dirty="0" err="1"/>
              <a:t>stvara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stručnost</a:t>
            </a:r>
            <a:r>
              <a:rPr lang="en-US" dirty="0">
                <a:solidFill>
                  <a:srgbClr val="00B0F0"/>
                </a:solidFill>
              </a:rPr>
              <a:t> u </a:t>
            </a:r>
            <a:r>
              <a:rPr lang="en-US" dirty="0" err="1">
                <a:solidFill>
                  <a:srgbClr val="00B0F0"/>
                </a:solidFill>
              </a:rPr>
              <a:t>novim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područjima</a:t>
            </a:r>
            <a:r>
              <a:rPr lang="en-US" dirty="0"/>
              <a:t>, </a:t>
            </a:r>
            <a:r>
              <a:rPr lang="en-US" dirty="0" err="1"/>
              <a:t>pomaže</a:t>
            </a:r>
            <a:r>
              <a:rPr lang="en-US" dirty="0"/>
              <a:t> </a:t>
            </a:r>
            <a:r>
              <a:rPr lang="en-US" dirty="0" err="1">
                <a:solidFill>
                  <a:srgbClr val="00B0F0"/>
                </a:solidFill>
              </a:rPr>
              <a:t>diverzificirati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gospodarstvo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omogućuje</a:t>
            </a:r>
            <a:r>
              <a:rPr lang="en-US" dirty="0"/>
              <a:t> </a:t>
            </a:r>
            <a:r>
              <a:rPr lang="en-US" dirty="0" err="1"/>
              <a:t>tvrtkama</a:t>
            </a:r>
            <a:r>
              <a:rPr lang="en-US" dirty="0"/>
              <a:t> da </a:t>
            </a:r>
            <a:r>
              <a:rPr lang="en-US" dirty="0" err="1"/>
              <a:t>nađu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kupce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Uz</a:t>
            </a:r>
            <a:r>
              <a:rPr lang="en-US" dirty="0"/>
              <a:t> to, </a:t>
            </a:r>
            <a:r>
              <a:rPr lang="en-US" dirty="0" err="1"/>
              <a:t>inovacijski</a:t>
            </a:r>
            <a:r>
              <a:rPr lang="en-US" dirty="0"/>
              <a:t> </a:t>
            </a:r>
            <a:r>
              <a:rPr lang="en-US" dirty="0" err="1"/>
              <a:t>ekosustav</a:t>
            </a:r>
            <a:r>
              <a:rPr lang="en-US" dirty="0"/>
              <a:t> </a:t>
            </a:r>
            <a:r>
              <a:rPr lang="en-US" dirty="0" err="1"/>
              <a:t>pruža</a:t>
            </a:r>
            <a:r>
              <a:rPr lang="en-US" dirty="0"/>
              <a:t> </a:t>
            </a:r>
            <a:r>
              <a:rPr lang="en-US" dirty="0" err="1"/>
              <a:t>sredstva</a:t>
            </a:r>
            <a:r>
              <a:rPr lang="en-US" dirty="0"/>
              <a:t> za </a:t>
            </a:r>
            <a:r>
              <a:rPr lang="en-US" dirty="0" err="1"/>
              <a:t>stvaranje</a:t>
            </a:r>
            <a:r>
              <a:rPr lang="en-US" dirty="0"/>
              <a:t> </a:t>
            </a:r>
            <a:r>
              <a:rPr lang="en-US" dirty="0" err="1"/>
              <a:t>ekonomske</a:t>
            </a:r>
            <a:r>
              <a:rPr lang="en-US" dirty="0"/>
              <a:t> </a:t>
            </a:r>
            <a:r>
              <a:rPr lang="en-US" dirty="0" err="1"/>
              <a:t>stabilnosti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podjele</a:t>
            </a:r>
            <a:r>
              <a:rPr lang="en-US" dirty="0"/>
              <a:t> </a:t>
            </a:r>
            <a:r>
              <a:rPr lang="en-US" dirty="0" err="1"/>
              <a:t>resursa</a:t>
            </a:r>
            <a:r>
              <a:rPr lang="en-US" dirty="0"/>
              <a:t>.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B0F0"/>
                </a:solidFill>
              </a:rPr>
              <a:t>Protok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informacija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/>
              <a:t>stvara</a:t>
            </a:r>
            <a:r>
              <a:rPr lang="en-US" dirty="0"/>
              <a:t> </a:t>
            </a:r>
            <a:r>
              <a:rPr lang="en-US" dirty="0" err="1"/>
              <a:t>dodatne</a:t>
            </a:r>
            <a:r>
              <a:rPr lang="en-US" dirty="0"/>
              <a:t> </a:t>
            </a:r>
            <a:r>
              <a:rPr lang="en-US" dirty="0" err="1"/>
              <a:t>mogućnosti</a:t>
            </a:r>
            <a:r>
              <a:rPr lang="en-US" dirty="0"/>
              <a:t> da se u </a:t>
            </a:r>
            <a:r>
              <a:rPr lang="en-US" dirty="0" err="1"/>
              <a:t>pravo</a:t>
            </a:r>
            <a:r>
              <a:rPr lang="en-US" dirty="0"/>
              <a:t> </a:t>
            </a:r>
            <a:r>
              <a:rPr lang="en-US" dirty="0" err="1"/>
              <a:t>vrijeme</a:t>
            </a:r>
            <a:r>
              <a:rPr lang="en-US" dirty="0"/>
              <a:t>,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pravih</a:t>
            </a:r>
            <a:r>
              <a:rPr lang="en-US" dirty="0"/>
              <a:t> </a:t>
            </a:r>
            <a:r>
              <a:rPr lang="en-US" dirty="0" err="1"/>
              <a:t>razloga</a:t>
            </a:r>
            <a:r>
              <a:rPr lang="en-US" dirty="0"/>
              <a:t>, </a:t>
            </a:r>
            <a:r>
              <a:rPr lang="en-US" dirty="0" err="1"/>
              <a:t>dionici</a:t>
            </a:r>
            <a:r>
              <a:rPr lang="en-US" dirty="0"/>
              <a:t> </a:t>
            </a:r>
            <a:r>
              <a:rPr lang="en-US" dirty="0" err="1"/>
              <a:t>povežu</a:t>
            </a:r>
            <a:r>
              <a:rPr lang="en-US" dirty="0"/>
              <a:t> s </a:t>
            </a:r>
            <a:r>
              <a:rPr lang="en-US" dirty="0" err="1"/>
              <a:t>pravim</a:t>
            </a:r>
            <a:r>
              <a:rPr lang="en-US" dirty="0"/>
              <a:t> </a:t>
            </a:r>
            <a:r>
              <a:rPr lang="en-US" dirty="0" err="1"/>
              <a:t>idejama</a:t>
            </a:r>
            <a:r>
              <a:rPr lang="en-US" dirty="0"/>
              <a:t> za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poslovanje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portfelje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0F69FC-279F-4BD1-BD1C-1A74E8AAFBF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algn="ctr"/>
            <a:endParaRPr lang="hr-HR" sz="2400" b="1" dirty="0">
              <a:solidFill>
                <a:srgbClr val="00B0F0"/>
              </a:solidFill>
            </a:endParaRPr>
          </a:p>
          <a:p>
            <a:pPr algn="ctr"/>
            <a:endParaRPr lang="hr-HR" sz="2400" b="1" dirty="0">
              <a:solidFill>
                <a:srgbClr val="00B0F0"/>
              </a:solidFill>
            </a:endParaRPr>
          </a:p>
          <a:p>
            <a:pPr algn="ctr"/>
            <a:r>
              <a:rPr lang="en-US" sz="2400" b="1" dirty="0" err="1">
                <a:solidFill>
                  <a:srgbClr val="00B0F0"/>
                </a:solidFill>
              </a:rPr>
              <a:t>Protokom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informacija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i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resursa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stvaraju</a:t>
            </a:r>
            <a:r>
              <a:rPr lang="en-US" sz="2400" b="1" dirty="0">
                <a:solidFill>
                  <a:srgbClr val="00B0F0"/>
                </a:solidFill>
              </a:rPr>
              <a:t> se </a:t>
            </a:r>
            <a:r>
              <a:rPr lang="en-US" sz="2400" b="1" dirty="0" err="1">
                <a:solidFill>
                  <a:srgbClr val="00B0F0"/>
                </a:solidFill>
              </a:rPr>
              <a:t>nove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vrijednosti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putem</a:t>
            </a:r>
            <a:r>
              <a:rPr lang="en-US" sz="2400" b="1" dirty="0">
                <a:solidFill>
                  <a:srgbClr val="00B0F0"/>
                </a:solidFill>
              </a:rPr>
              <a:t> </a:t>
            </a:r>
            <a:r>
              <a:rPr lang="en-US" sz="2400" b="1" dirty="0" err="1">
                <a:solidFill>
                  <a:srgbClr val="00B0F0"/>
                </a:solidFill>
              </a:rPr>
              <a:t>inovacija</a:t>
            </a:r>
            <a:endParaRPr lang="en-US" sz="2400" b="1" dirty="0">
              <a:solidFill>
                <a:srgbClr val="00B0F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372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2FF3EE-4EF4-4B80-B18E-2723D9838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 </a:t>
            </a:r>
            <a:r>
              <a:rPr lang="en-US" dirty="0" err="1"/>
              <a:t>glavne</a:t>
            </a:r>
            <a:r>
              <a:rPr lang="en-US" dirty="0"/>
              <a:t> </a:t>
            </a:r>
            <a:r>
              <a:rPr lang="en-US" dirty="0" err="1"/>
              <a:t>komponente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odražavaju</a:t>
            </a:r>
            <a:r>
              <a:rPr lang="en-US" dirty="0"/>
              <a:t> </a:t>
            </a:r>
            <a:r>
              <a:rPr lang="en-US" dirty="0" err="1"/>
              <a:t>strukturne</a:t>
            </a:r>
            <a:r>
              <a:rPr lang="en-US" dirty="0"/>
              <a:t> </a:t>
            </a:r>
            <a:r>
              <a:rPr lang="en-US" dirty="0" err="1"/>
              <a:t>atribute</a:t>
            </a:r>
            <a:r>
              <a:rPr lang="en-US" dirty="0"/>
              <a:t> </a:t>
            </a:r>
            <a:r>
              <a:rPr lang="en-US" dirty="0" err="1"/>
              <a:t>složenih</a:t>
            </a:r>
            <a:r>
              <a:rPr lang="en-US" dirty="0"/>
              <a:t> </a:t>
            </a:r>
            <a:r>
              <a:rPr lang="en-US" dirty="0" err="1"/>
              <a:t>inovacijskih</a:t>
            </a:r>
            <a:r>
              <a:rPr lang="en-US" dirty="0"/>
              <a:t> </a:t>
            </a:r>
            <a:r>
              <a:rPr lang="en-US" dirty="0" err="1"/>
              <a:t>ekosustava</a:t>
            </a:r>
            <a:r>
              <a:rPr lang="en-US" dirty="0"/>
              <a:t>: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namjena</a:t>
            </a:r>
            <a:r>
              <a:rPr lang="en-US" dirty="0"/>
              <a:t> </a:t>
            </a:r>
            <a:r>
              <a:rPr lang="en-US" dirty="0" err="1"/>
              <a:t>ekosustava</a:t>
            </a:r>
            <a:r>
              <a:rPr lang="en-US" dirty="0"/>
              <a:t>; </a:t>
            </a:r>
            <a:r>
              <a:rPr lang="en-US" dirty="0">
                <a:solidFill>
                  <a:srgbClr val="00B0F0"/>
                </a:solidFill>
              </a:rPr>
              <a:t>SVRHA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dionici</a:t>
            </a:r>
            <a:r>
              <a:rPr lang="en-US" dirty="0"/>
              <a:t> </a:t>
            </a:r>
            <a:r>
              <a:rPr lang="en-US" dirty="0" err="1"/>
              <a:t>sustava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</a:t>
            </a:r>
            <a:r>
              <a:rPr lang="en-US" dirty="0"/>
              <a:t> </a:t>
            </a:r>
            <a:r>
              <a:rPr lang="en-US" dirty="0" err="1"/>
              <a:t>bitni</a:t>
            </a:r>
            <a:r>
              <a:rPr lang="en-US" dirty="0"/>
              <a:t> </a:t>
            </a:r>
            <a:r>
              <a:rPr lang="en-US" dirty="0" err="1"/>
              <a:t>elementi</a:t>
            </a:r>
            <a:r>
              <a:rPr lang="en-US" dirty="0"/>
              <a:t> 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odnosi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međusobne</a:t>
            </a:r>
            <a:r>
              <a:rPr lang="en-US" dirty="0"/>
              <a:t> </a:t>
            </a:r>
            <a:r>
              <a:rPr lang="en-US" dirty="0" err="1"/>
              <a:t>veze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aktera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elemenata</a:t>
            </a:r>
            <a:endParaRPr lang="en-US" dirty="0"/>
          </a:p>
          <a:p>
            <a:r>
              <a:rPr lang="en-US" sz="1100" dirty="0" err="1"/>
              <a:t>Izvor</a:t>
            </a:r>
            <a:r>
              <a:rPr lang="en-US" sz="1100" dirty="0"/>
              <a:t>: </a:t>
            </a:r>
            <a:r>
              <a:rPr lang="en-US" sz="1100" dirty="0" err="1"/>
              <a:t>Hoffecker</a:t>
            </a:r>
            <a:r>
              <a:rPr lang="en-US" sz="1100" dirty="0"/>
              <a:t> E., 2019. Understanding Innovation Ecosystems: A Framework for Joint Analysis and Action. Cambridge: MIT D-Lab.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9D1266-EC80-435C-9948-DC899508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C460B0-90AA-423E-B601-AC0C8972B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sz="3200" dirty="0"/>
              <a:t>Model i elementi inovacijskog ekosustava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421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2FF3EE-4EF4-4B80-B18E-2723D983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892734" cy="3739520"/>
          </a:xfrm>
        </p:spPr>
        <p:txBody>
          <a:bodyPr/>
          <a:lstStyle/>
          <a:p>
            <a:r>
              <a:rPr lang="en-US" dirty="0"/>
              <a:t>Tri </a:t>
            </a:r>
            <a:r>
              <a:rPr lang="en-US" dirty="0" err="1"/>
              <a:t>glavna</a:t>
            </a:r>
            <a:r>
              <a:rPr lang="en-US" dirty="0"/>
              <a:t> </a:t>
            </a:r>
            <a:r>
              <a:rPr lang="en-US" dirty="0" err="1"/>
              <a:t>elementa</a:t>
            </a:r>
            <a:r>
              <a:rPr lang="en-US" dirty="0"/>
              <a:t> </a:t>
            </a:r>
            <a:r>
              <a:rPr lang="en-US" dirty="0" err="1"/>
              <a:t>inovacijskih</a:t>
            </a:r>
            <a:r>
              <a:rPr lang="en-US" dirty="0"/>
              <a:t> </a:t>
            </a:r>
            <a:r>
              <a:rPr lang="en-US" dirty="0" err="1"/>
              <a:t>ekosustava</a:t>
            </a:r>
            <a:r>
              <a:rPr lang="en-US" dirty="0"/>
              <a:t>: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B0F0"/>
                </a:solidFill>
              </a:rPr>
              <a:t>DIONICI</a:t>
            </a:r>
            <a:r>
              <a:rPr lang="en-US" dirty="0"/>
              <a:t> – </a:t>
            </a:r>
            <a:r>
              <a:rPr lang="en-US" dirty="0" err="1"/>
              <a:t>organizacije</a:t>
            </a:r>
            <a:r>
              <a:rPr lang="en-US" dirty="0"/>
              <a:t>, </a:t>
            </a:r>
            <a:r>
              <a:rPr lang="en-US" dirty="0" err="1"/>
              <a:t>tijela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pojedinci</a:t>
            </a:r>
            <a:r>
              <a:rPr lang="en-US" dirty="0"/>
              <a:t> koji </a:t>
            </a:r>
            <a:r>
              <a:rPr lang="en-US" dirty="0" err="1"/>
              <a:t>kreiraju</a:t>
            </a:r>
            <a:r>
              <a:rPr lang="en-US" dirty="0"/>
              <a:t>, </a:t>
            </a:r>
            <a:r>
              <a:rPr lang="en-US" dirty="0" err="1"/>
              <a:t>podržavaju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omogućuju</a:t>
            </a:r>
            <a:r>
              <a:rPr lang="en-US" dirty="0"/>
              <a:t> </a:t>
            </a:r>
            <a:r>
              <a:rPr lang="en-US" dirty="0" err="1"/>
              <a:t>inovacije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interakcije</a:t>
            </a:r>
            <a:r>
              <a:rPr lang="en-US" dirty="0"/>
              <a:t>;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B0F0"/>
                </a:solidFill>
              </a:rPr>
              <a:t>RESURSI</a:t>
            </a:r>
            <a:r>
              <a:rPr lang="en-US" dirty="0"/>
              <a:t> – </a:t>
            </a:r>
            <a:r>
              <a:rPr lang="en-US" dirty="0" err="1"/>
              <a:t>bitni</a:t>
            </a:r>
            <a:r>
              <a:rPr lang="en-US" dirty="0"/>
              <a:t> </a:t>
            </a:r>
            <a:r>
              <a:rPr lang="en-US" dirty="0" err="1"/>
              <a:t>resursi</a:t>
            </a:r>
            <a:r>
              <a:rPr lang="en-US" dirty="0"/>
              <a:t> </a:t>
            </a:r>
            <a:r>
              <a:rPr lang="en-US" dirty="0" err="1"/>
              <a:t>nužni</a:t>
            </a:r>
            <a:r>
              <a:rPr lang="en-US" dirty="0"/>
              <a:t> za </a:t>
            </a:r>
            <a:r>
              <a:rPr lang="en-US" dirty="0" err="1"/>
              <a:t>funkcioniranje</a:t>
            </a:r>
            <a:r>
              <a:rPr lang="en-US" dirty="0"/>
              <a:t> </a:t>
            </a:r>
            <a:r>
              <a:rPr lang="en-US" dirty="0" err="1"/>
              <a:t>ekosustava</a:t>
            </a:r>
            <a:r>
              <a:rPr lang="en-US" dirty="0"/>
              <a:t> (</a:t>
            </a:r>
            <a:r>
              <a:rPr lang="en-US" dirty="0" err="1"/>
              <a:t>infrastruktura</a:t>
            </a:r>
            <a:r>
              <a:rPr lang="en-US" dirty="0"/>
              <a:t>, </a:t>
            </a:r>
            <a:r>
              <a:rPr lang="en-US" dirty="0" err="1"/>
              <a:t>financijski</a:t>
            </a:r>
            <a:r>
              <a:rPr lang="en-US" dirty="0"/>
              <a:t> </a:t>
            </a:r>
            <a:r>
              <a:rPr lang="en-US" dirty="0" err="1"/>
              <a:t>izvori</a:t>
            </a:r>
            <a:r>
              <a:rPr lang="en-US" dirty="0"/>
              <a:t>, </a:t>
            </a:r>
            <a:r>
              <a:rPr lang="en-US" dirty="0" err="1"/>
              <a:t>ljudski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društveni</a:t>
            </a:r>
            <a:r>
              <a:rPr lang="en-US" dirty="0"/>
              <a:t> </a:t>
            </a:r>
            <a:r>
              <a:rPr lang="en-US" dirty="0" err="1"/>
              <a:t>kapital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sl.);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B0F0"/>
                </a:solidFill>
              </a:rPr>
              <a:t>RAZVOJNA OKOLINA </a:t>
            </a:r>
            <a:r>
              <a:rPr lang="en-US" dirty="0"/>
              <a:t>– </a:t>
            </a:r>
            <a:r>
              <a:rPr lang="en-US" dirty="0" err="1"/>
              <a:t>elementi</a:t>
            </a:r>
            <a:r>
              <a:rPr lang="en-US" dirty="0"/>
              <a:t> koji </a:t>
            </a:r>
            <a:r>
              <a:rPr lang="en-US" dirty="0" err="1"/>
              <a:t>tvore</a:t>
            </a:r>
            <a:r>
              <a:rPr lang="en-US" dirty="0"/>
              <a:t> </a:t>
            </a:r>
            <a:r>
              <a:rPr lang="en-US" dirty="0" err="1"/>
              <a:t>dijelove</a:t>
            </a:r>
            <a:r>
              <a:rPr lang="en-US" dirty="0"/>
              <a:t> </a:t>
            </a:r>
            <a:r>
              <a:rPr lang="en-US" dirty="0" err="1"/>
              <a:t>konteksta</a:t>
            </a:r>
            <a:r>
              <a:rPr lang="en-US" dirty="0"/>
              <a:t> za </a:t>
            </a:r>
            <a:r>
              <a:rPr lang="en-US" dirty="0" err="1"/>
              <a:t>kreativnost</a:t>
            </a:r>
            <a:r>
              <a:rPr lang="en-US" dirty="0"/>
              <a:t>, </a:t>
            </a:r>
            <a:r>
              <a:rPr lang="en-US" dirty="0" err="1"/>
              <a:t>poduzetništvo</a:t>
            </a:r>
            <a:r>
              <a:rPr lang="en-US" dirty="0"/>
              <a:t>, </a:t>
            </a:r>
            <a:r>
              <a:rPr lang="en-US" dirty="0" err="1"/>
              <a:t>utječu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produktivnost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sl.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9D1266-EC80-435C-9948-DC899508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C460B0-90AA-423E-B601-AC0C8972B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sz="3200" dirty="0"/>
              <a:t>Model i elementi inovacijskog ekosustava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C9480D6-6FB2-4154-B2C9-1F7A51536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096" y="1259557"/>
            <a:ext cx="4157528" cy="412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6020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7A1CAF-2F7A-4EA4-A4D5-7EB5CC01A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A98B63-D422-42F1-9569-A7195D7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en-US" dirty="0" err="1"/>
              <a:t>Inovacijski</a:t>
            </a:r>
            <a:r>
              <a:rPr lang="en-US" dirty="0"/>
              <a:t> </a:t>
            </a:r>
            <a:r>
              <a:rPr lang="en-US" dirty="0" err="1"/>
              <a:t>sustav</a:t>
            </a:r>
            <a:r>
              <a:rPr lang="en-US" dirty="0"/>
              <a:t> - facilitator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F844448-6807-4832-A7D7-7958A5E6522C}"/>
              </a:ext>
            </a:extLst>
          </p:cNvPr>
          <p:cNvGrpSpPr/>
          <p:nvPr/>
        </p:nvGrpSpPr>
        <p:grpSpPr>
          <a:xfrm>
            <a:off x="3822182" y="2252752"/>
            <a:ext cx="2201535" cy="2468663"/>
            <a:chOff x="3908874" y="1772151"/>
            <a:chExt cx="2871126" cy="3219501"/>
          </a:xfrm>
        </p:grpSpPr>
        <p:pic>
          <p:nvPicPr>
            <p:cNvPr id="7" name="Picture 10" descr="banker Icon 2391829">
              <a:extLst>
                <a:ext uri="{FF2B5EF4-FFF2-40B4-BE49-F238E27FC236}">
                  <a16:creationId xmlns:a16="http://schemas.microsoft.com/office/drawing/2014/main" id="{018117C0-2257-4A63-97BC-D328039C7C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772151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Architect Icon 2391818">
              <a:extLst>
                <a:ext uri="{FF2B5EF4-FFF2-40B4-BE49-F238E27FC236}">
                  <a16:creationId xmlns:a16="http://schemas.microsoft.com/office/drawing/2014/main" id="{09C49BFD-E174-4678-B411-B2F7D8DCCB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286250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artist Icon 2391817">
              <a:extLst>
                <a:ext uri="{FF2B5EF4-FFF2-40B4-BE49-F238E27FC236}">
                  <a16:creationId xmlns:a16="http://schemas.microsoft.com/office/drawing/2014/main" id="{092C68CC-46D2-4D9A-ABF2-569512D5D2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8874" y="1809227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Office worker Icon 2458343">
              <a:extLst>
                <a:ext uri="{FF2B5EF4-FFF2-40B4-BE49-F238E27FC236}">
                  <a16:creationId xmlns:a16="http://schemas.microsoft.com/office/drawing/2014/main" id="{DFE5998A-4EAC-48C9-BEF4-3714AFABDF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8874" y="4307652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0154F41-9C54-4DFE-B080-C6600CA94AC5}"/>
                </a:ext>
              </a:extLst>
            </p:cNvPr>
            <p:cNvCxnSpPr/>
            <p:nvPr/>
          </p:nvCxnSpPr>
          <p:spPr>
            <a:xfrm>
              <a:off x="4772025" y="2171700"/>
              <a:ext cx="124777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A2E80E6-6AFD-42DE-889C-E6C84A43ABC9}"/>
                </a:ext>
              </a:extLst>
            </p:cNvPr>
            <p:cNvCxnSpPr/>
            <p:nvPr/>
          </p:nvCxnSpPr>
          <p:spPr>
            <a:xfrm>
              <a:off x="4238625" y="2676525"/>
              <a:ext cx="0" cy="145732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D84295C-0C7E-4CF1-A683-BD7A57470C4D}"/>
                </a:ext>
              </a:extLst>
            </p:cNvPr>
            <p:cNvCxnSpPr/>
            <p:nvPr/>
          </p:nvCxnSpPr>
          <p:spPr>
            <a:xfrm>
              <a:off x="4772025" y="4657725"/>
              <a:ext cx="124777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9CF214C5-08EA-4C7F-BF2B-C698A539D220}"/>
                </a:ext>
              </a:extLst>
            </p:cNvPr>
            <p:cNvCxnSpPr/>
            <p:nvPr/>
          </p:nvCxnSpPr>
          <p:spPr>
            <a:xfrm>
              <a:off x="6419850" y="2609850"/>
              <a:ext cx="0" cy="1524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F3B89E9-A4D2-442F-8AB5-A9A3C3273F67}"/>
                </a:ext>
              </a:extLst>
            </p:cNvPr>
            <p:cNvCxnSpPr/>
            <p:nvPr/>
          </p:nvCxnSpPr>
          <p:spPr>
            <a:xfrm flipV="1">
              <a:off x="4592874" y="2676525"/>
              <a:ext cx="1426926" cy="160972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934E11F-8971-460F-A1E0-86C49F68EFAA}"/>
                </a:ext>
              </a:extLst>
            </p:cNvPr>
            <p:cNvCxnSpPr/>
            <p:nvPr/>
          </p:nvCxnSpPr>
          <p:spPr>
            <a:xfrm>
              <a:off x="4592874" y="2571750"/>
              <a:ext cx="1503126" cy="173590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3F9B78-4881-4ABD-B715-74A39E013EED}"/>
              </a:ext>
            </a:extLst>
          </p:cNvPr>
          <p:cNvGrpSpPr/>
          <p:nvPr/>
        </p:nvGrpSpPr>
        <p:grpSpPr>
          <a:xfrm>
            <a:off x="579171" y="2294081"/>
            <a:ext cx="2458555" cy="2440234"/>
            <a:chOff x="214439" y="1809227"/>
            <a:chExt cx="3206318" cy="3182425"/>
          </a:xfrm>
        </p:grpSpPr>
        <p:pic>
          <p:nvPicPr>
            <p:cNvPr id="18" name="Picture 2" descr="entrepreneur Icon 3257151">
              <a:extLst>
                <a:ext uri="{FF2B5EF4-FFF2-40B4-BE49-F238E27FC236}">
                  <a16:creationId xmlns:a16="http://schemas.microsoft.com/office/drawing/2014/main" id="{9C56333A-A270-4894-BD2B-29A91313DE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1851" y="1809227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investor Icon 1855430">
              <a:extLst>
                <a:ext uri="{FF2B5EF4-FFF2-40B4-BE49-F238E27FC236}">
                  <a16:creationId xmlns:a16="http://schemas.microsoft.com/office/drawing/2014/main" id="{67936709-AE78-4578-853A-347B9CAFD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439" y="4286250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 descr="Researcher Icon 1974906">
              <a:extLst>
                <a:ext uri="{FF2B5EF4-FFF2-40B4-BE49-F238E27FC236}">
                  <a16:creationId xmlns:a16="http://schemas.microsoft.com/office/drawing/2014/main" id="{B4A5EBC0-747C-453C-A217-15DFECED7B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757" y="4307652"/>
              <a:ext cx="684000" cy="6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92E8F1B-4C61-49EB-886A-3C376B33E345}"/>
                </a:ext>
              </a:extLst>
            </p:cNvPr>
            <p:cNvCxnSpPr/>
            <p:nvPr/>
          </p:nvCxnSpPr>
          <p:spPr>
            <a:xfrm flipH="1">
              <a:off x="898439" y="2609850"/>
              <a:ext cx="968461" cy="1524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3EC740B-806B-4304-ACF9-6594D8578955}"/>
                </a:ext>
              </a:extLst>
            </p:cNvPr>
            <p:cNvCxnSpPr>
              <a:cxnSpLocks/>
            </p:cNvCxnSpPr>
            <p:nvPr/>
          </p:nvCxnSpPr>
          <p:spPr>
            <a:xfrm>
              <a:off x="1952625" y="2676525"/>
              <a:ext cx="885196" cy="160972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904992C-E31F-4A10-9357-8AB582CA81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3450" y="4438650"/>
              <a:ext cx="1765207" cy="2140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3156F3-1A03-458C-AEF5-887C4A693C61}"/>
              </a:ext>
            </a:extLst>
          </p:cNvPr>
          <p:cNvGrpSpPr/>
          <p:nvPr/>
        </p:nvGrpSpPr>
        <p:grpSpPr>
          <a:xfrm>
            <a:off x="6980529" y="1429398"/>
            <a:ext cx="2831284" cy="4174911"/>
            <a:chOff x="7574805" y="1201950"/>
            <a:chExt cx="3692412" cy="54447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CFE8A84-22FC-4F0F-B181-934664B03CB0}"/>
                </a:ext>
              </a:extLst>
            </p:cNvPr>
            <p:cNvGrpSpPr/>
            <p:nvPr/>
          </p:nvGrpSpPr>
          <p:grpSpPr>
            <a:xfrm>
              <a:off x="7574805" y="1201950"/>
              <a:ext cx="3692412" cy="5444700"/>
              <a:chOff x="7553531" y="706650"/>
              <a:chExt cx="3692412" cy="5444700"/>
            </a:xfrm>
          </p:grpSpPr>
          <p:pic>
            <p:nvPicPr>
              <p:cNvPr id="28" name="Picture 4" descr="investor Icon 1855430">
                <a:extLst>
                  <a:ext uri="{FF2B5EF4-FFF2-40B4-BE49-F238E27FC236}">
                    <a16:creationId xmlns:a16="http://schemas.microsoft.com/office/drawing/2014/main" id="{863560A4-2B1E-4292-A66A-45CB0C9F26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61943" y="1632374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6" descr="Researcher Icon 1974906">
                <a:extLst>
                  <a:ext uri="{FF2B5EF4-FFF2-40B4-BE49-F238E27FC236}">
                    <a16:creationId xmlns:a16="http://schemas.microsoft.com/office/drawing/2014/main" id="{1F9E0ED6-6932-4508-BE3D-0D2DAE6DF3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7737" y="5467350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0" descr="banker Icon 2391829">
                <a:extLst>
                  <a:ext uri="{FF2B5EF4-FFF2-40B4-BE49-F238E27FC236}">
                    <a16:creationId xmlns:a16="http://schemas.microsoft.com/office/drawing/2014/main" id="{418ADDEE-6631-4AE3-B171-FFD0FA2EFF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53531" y="1627854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12" descr="Fisherman Icon 2438284">
                <a:extLst>
                  <a:ext uri="{FF2B5EF4-FFF2-40B4-BE49-F238E27FC236}">
                    <a16:creationId xmlns:a16="http://schemas.microsoft.com/office/drawing/2014/main" id="{D1EE4BFC-EF1A-45A7-B95E-11F3448EDA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24657" y="4614620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14" descr="professor Icon 2476933">
                <a:extLst>
                  <a:ext uri="{FF2B5EF4-FFF2-40B4-BE49-F238E27FC236}">
                    <a16:creationId xmlns:a16="http://schemas.microsoft.com/office/drawing/2014/main" id="{9E07A41E-DC14-4DE9-B578-7557829F50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60022" y="3121237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18" descr="programmer Icon 2476927">
                <a:extLst>
                  <a:ext uri="{FF2B5EF4-FFF2-40B4-BE49-F238E27FC236}">
                    <a16:creationId xmlns:a16="http://schemas.microsoft.com/office/drawing/2014/main" id="{85AC51BB-3616-4AD5-B51E-C579FE820D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7737" y="706650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20" descr="Architect Icon 2391818">
                <a:extLst>
                  <a:ext uri="{FF2B5EF4-FFF2-40B4-BE49-F238E27FC236}">
                    <a16:creationId xmlns:a16="http://schemas.microsoft.com/office/drawing/2014/main" id="{39AEDF14-FF87-4FA7-AE6E-ADB727DDD0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53531" y="4639575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2" descr="artist Icon 2391817">
                <a:extLst>
                  <a:ext uri="{FF2B5EF4-FFF2-40B4-BE49-F238E27FC236}">
                    <a16:creationId xmlns:a16="http://schemas.microsoft.com/office/drawing/2014/main" id="{772335C0-E86C-4E47-8ED9-60142173A7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75297" y="3121237"/>
                <a:ext cx="684000" cy="68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330BE927-9E8B-4024-B799-24E3F7E4E5C2}"/>
                  </a:ext>
                </a:extLst>
              </p:cNvPr>
              <p:cNvCxnSpPr/>
              <p:nvPr/>
            </p:nvCxnSpPr>
            <p:spPr>
              <a:xfrm flipH="1">
                <a:off x="8259297" y="1200150"/>
                <a:ext cx="675153" cy="572001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0C48D275-8AFD-4E38-AFCA-E3227F8E2062}"/>
                  </a:ext>
                </a:extLst>
              </p:cNvPr>
              <p:cNvCxnSpPr/>
              <p:nvPr/>
            </p:nvCxnSpPr>
            <p:spPr>
              <a:xfrm>
                <a:off x="9886950" y="1123950"/>
                <a:ext cx="674993" cy="648201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4FFDF8BA-9868-4B1F-A07F-19CE79FA5E7E}"/>
                  </a:ext>
                </a:extLst>
              </p:cNvPr>
              <p:cNvCxnSpPr/>
              <p:nvPr/>
            </p:nvCxnSpPr>
            <p:spPr>
              <a:xfrm>
                <a:off x="9399737" y="1486150"/>
                <a:ext cx="10963" cy="38079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519196AE-109C-4520-B522-4D3E7B845D97}"/>
                  </a:ext>
                </a:extLst>
              </p:cNvPr>
              <p:cNvCxnSpPr/>
              <p:nvPr/>
            </p:nvCxnSpPr>
            <p:spPr>
              <a:xfrm>
                <a:off x="9640794" y="1448050"/>
                <a:ext cx="878909" cy="1673187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B0686C42-9928-4624-9B07-B86DFC844B2F}"/>
                  </a:ext>
                </a:extLst>
              </p:cNvPr>
              <p:cNvCxnSpPr/>
              <p:nvPr/>
            </p:nvCxnSpPr>
            <p:spPr>
              <a:xfrm flipH="1">
                <a:off x="8237531" y="1486150"/>
                <a:ext cx="913255" cy="1635087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82542164-9B66-41A0-A9AC-D71C5D7B0C6A}"/>
                  </a:ext>
                </a:extLst>
              </p:cNvPr>
              <p:cNvCxnSpPr>
                <a:endCxn id="34" idx="3"/>
              </p:cNvCxnSpPr>
              <p:nvPr/>
            </p:nvCxnSpPr>
            <p:spPr>
              <a:xfrm flipH="1">
                <a:off x="8237531" y="1627854"/>
                <a:ext cx="1028701" cy="3353721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04F81515-19B1-4128-ACC0-7E1626BB3E9E}"/>
                  </a:ext>
                </a:extLst>
              </p:cNvPr>
              <p:cNvCxnSpPr/>
              <p:nvPr/>
            </p:nvCxnSpPr>
            <p:spPr>
              <a:xfrm>
                <a:off x="9536058" y="1627854"/>
                <a:ext cx="853535" cy="2918293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C1BB1BAC-8F3E-402C-BE25-F37AFC36B149}"/>
                  </a:ext>
                </a:extLst>
              </p:cNvPr>
              <p:cNvCxnSpPr/>
              <p:nvPr/>
            </p:nvCxnSpPr>
            <p:spPr>
              <a:xfrm flipH="1">
                <a:off x="9886950" y="5294100"/>
                <a:ext cx="492282" cy="5152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F574FEDD-1083-4369-8C70-0C876EF09B12}"/>
                  </a:ext>
                </a:extLst>
              </p:cNvPr>
              <p:cNvCxnSpPr/>
              <p:nvPr/>
            </p:nvCxnSpPr>
            <p:spPr>
              <a:xfrm flipV="1">
                <a:off x="10791314" y="3936801"/>
                <a:ext cx="0" cy="5125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14870914-FC0B-4CAF-8971-9B9576B7715D}"/>
                  </a:ext>
                </a:extLst>
              </p:cNvPr>
              <p:cNvCxnSpPr/>
              <p:nvPr/>
            </p:nvCxnSpPr>
            <p:spPr>
              <a:xfrm flipV="1">
                <a:off x="10802022" y="2456151"/>
                <a:ext cx="0" cy="477549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76CBFBBB-DA5F-4D10-A8D2-E364B4EF9744}"/>
                  </a:ext>
                </a:extLst>
              </p:cNvPr>
              <p:cNvCxnSpPr/>
              <p:nvPr/>
            </p:nvCxnSpPr>
            <p:spPr>
              <a:xfrm flipH="1" flipV="1">
                <a:off x="8334375" y="5323575"/>
                <a:ext cx="600075" cy="485775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C5F028C9-D286-47D8-9F2D-DB04175B87FD}"/>
                  </a:ext>
                </a:extLst>
              </p:cNvPr>
              <p:cNvCxnSpPr/>
              <p:nvPr/>
            </p:nvCxnSpPr>
            <p:spPr>
              <a:xfrm flipH="1" flipV="1">
                <a:off x="8115300" y="3926100"/>
                <a:ext cx="1035486" cy="14457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DF237073-1969-4A46-892C-9E3A8DBBDCCD}"/>
                  </a:ext>
                </a:extLst>
              </p:cNvPr>
              <p:cNvCxnSpPr/>
              <p:nvPr/>
            </p:nvCxnSpPr>
            <p:spPr>
              <a:xfrm flipV="1">
                <a:off x="9695062" y="3926100"/>
                <a:ext cx="764960" cy="14457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78112856-C049-4B75-9B9A-F20DD73B2F9A}"/>
                  </a:ext>
                </a:extLst>
              </p:cNvPr>
              <p:cNvCxnSpPr/>
              <p:nvPr/>
            </p:nvCxnSpPr>
            <p:spPr>
              <a:xfrm flipH="1" flipV="1">
                <a:off x="8259297" y="2456151"/>
                <a:ext cx="1013720" cy="2837949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63FF6399-6247-49B9-9B3C-C1A07D1D692B}"/>
                  </a:ext>
                </a:extLst>
              </p:cNvPr>
              <p:cNvCxnSpPr/>
              <p:nvPr/>
            </p:nvCxnSpPr>
            <p:spPr>
              <a:xfrm flipV="1">
                <a:off x="9569704" y="2420501"/>
                <a:ext cx="982921" cy="2951349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1728159C-A739-4AC8-852A-69477B96E681}"/>
                  </a:ext>
                </a:extLst>
              </p:cNvPr>
              <p:cNvCxnSpPr>
                <a:stCxn id="35" idx="3"/>
                <a:endCxn id="32" idx="1"/>
              </p:cNvCxnSpPr>
              <p:nvPr/>
            </p:nvCxnSpPr>
            <p:spPr>
              <a:xfrm>
                <a:off x="8259297" y="3463237"/>
                <a:ext cx="2200725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91E03EC8-EE45-4765-BB74-EABB0CBE4360}"/>
                  </a:ext>
                </a:extLst>
              </p:cNvPr>
              <p:cNvCxnSpPr/>
              <p:nvPr/>
            </p:nvCxnSpPr>
            <p:spPr>
              <a:xfrm>
                <a:off x="8414623" y="5095875"/>
                <a:ext cx="1890071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73430717-7AD2-4117-8655-7CE582F65066}"/>
                  </a:ext>
                </a:extLst>
              </p:cNvPr>
              <p:cNvCxnSpPr/>
              <p:nvPr/>
            </p:nvCxnSpPr>
            <p:spPr>
              <a:xfrm>
                <a:off x="8334375" y="1969854"/>
                <a:ext cx="2055218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9070EBB7-FB7A-4DD7-9289-1E3FCA77DC09}"/>
                  </a:ext>
                </a:extLst>
              </p:cNvPr>
              <p:cNvCxnSpPr/>
              <p:nvPr/>
            </p:nvCxnSpPr>
            <p:spPr>
              <a:xfrm>
                <a:off x="7895531" y="2493227"/>
                <a:ext cx="0" cy="440473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B3B6E104-AFE7-45C1-839C-C51FA2D95214}"/>
                  </a:ext>
                </a:extLst>
              </p:cNvPr>
              <p:cNvCxnSpPr/>
              <p:nvPr/>
            </p:nvCxnSpPr>
            <p:spPr>
              <a:xfrm>
                <a:off x="7895531" y="3926100"/>
                <a:ext cx="0" cy="51255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2DEFCBA-505B-4643-BA63-1B076307BC6F}"/>
                </a:ext>
              </a:extLst>
            </p:cNvPr>
            <p:cNvSpPr/>
            <p:nvPr/>
          </p:nvSpPr>
          <p:spPr>
            <a:xfrm>
              <a:off x="8497773" y="3121947"/>
              <a:ext cx="1784739" cy="16731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 sz="1579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AB0A71-D6F2-4DB0-9C0C-1D848119320B}"/>
                </a:ext>
              </a:extLst>
            </p:cNvPr>
            <p:cNvSpPr txBox="1"/>
            <p:nvPr/>
          </p:nvSpPr>
          <p:spPr>
            <a:xfrm>
              <a:off x="8612467" y="3654142"/>
              <a:ext cx="1610535" cy="65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579" dirty="0">
                  <a:solidFill>
                    <a:schemeClr val="bg1"/>
                  </a:solidFill>
                </a:rPr>
                <a:t>Innovamare ekosustav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117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7A1CAF-2F7A-4EA4-A4D5-7EB5CC01A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A98B63-D422-42F1-9569-A7195D7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Dionici</a:t>
            </a:r>
            <a:endParaRPr lang="en-US" dirty="0"/>
          </a:p>
        </p:txBody>
      </p:sp>
      <p:pic>
        <p:nvPicPr>
          <p:cNvPr id="56" name="Picture 2" descr="entrepreneur Icon 3257151">
            <a:extLst>
              <a:ext uri="{FF2B5EF4-FFF2-40B4-BE49-F238E27FC236}">
                <a16:creationId xmlns:a16="http://schemas.microsoft.com/office/drawing/2014/main" id="{E59618CF-9F3C-415A-AC73-64DF12428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44" y="2220438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investor Icon 1855430">
            <a:extLst>
              <a:ext uri="{FF2B5EF4-FFF2-40B4-BE49-F238E27FC236}">
                <a16:creationId xmlns:a16="http://schemas.microsoft.com/office/drawing/2014/main" id="{2DAF4917-8829-4EEF-A8F4-8D4E27A76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634" y="221726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Researcher Icon 1974906">
            <a:extLst>
              <a:ext uri="{FF2B5EF4-FFF2-40B4-BE49-F238E27FC236}">
                <a16:creationId xmlns:a16="http://schemas.microsoft.com/office/drawing/2014/main" id="{7A364A89-B120-444F-9181-2A68FAC45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881" y="363873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0" descr="banker Icon 2391829">
            <a:extLst>
              <a:ext uri="{FF2B5EF4-FFF2-40B4-BE49-F238E27FC236}">
                <a16:creationId xmlns:a16="http://schemas.microsoft.com/office/drawing/2014/main" id="{89C203E7-7049-49D0-8D35-37F7EA58A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781" y="2260115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2" descr="Fisherman Icon 2438284">
            <a:extLst>
              <a:ext uri="{FF2B5EF4-FFF2-40B4-BE49-F238E27FC236}">
                <a16:creationId xmlns:a16="http://schemas.microsoft.com/office/drawing/2014/main" id="{2A6CDEEF-11B3-4C47-86CE-22B53759B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197" y="363873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4" descr="professor Icon 2476933">
            <a:extLst>
              <a:ext uri="{FF2B5EF4-FFF2-40B4-BE49-F238E27FC236}">
                <a16:creationId xmlns:a16="http://schemas.microsoft.com/office/drawing/2014/main" id="{EB29F944-6726-4E06-8632-E02852527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197" y="2208196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8" descr="programmer Icon 2476927">
            <a:extLst>
              <a:ext uri="{FF2B5EF4-FFF2-40B4-BE49-F238E27FC236}">
                <a16:creationId xmlns:a16="http://schemas.microsoft.com/office/drawing/2014/main" id="{32ACFC26-4DBF-4108-94CD-F1665A252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881" y="2171507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0" descr="Architect Icon 2391818">
            <a:extLst>
              <a:ext uri="{FF2B5EF4-FFF2-40B4-BE49-F238E27FC236}">
                <a16:creationId xmlns:a16="http://schemas.microsoft.com/office/drawing/2014/main" id="{E9829EFA-CDE1-4CDA-8030-4161998AD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781" y="363873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FD899D33-B90F-45E6-BA63-ECE516F78E96}"/>
              </a:ext>
            </a:extLst>
          </p:cNvPr>
          <p:cNvSpPr/>
          <p:nvPr/>
        </p:nvSpPr>
        <p:spPr>
          <a:xfrm>
            <a:off x="751079" y="2862166"/>
            <a:ext cx="1250727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Entrepreneurs</a:t>
            </a:r>
            <a:endParaRPr lang="en-US" sz="1403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5E9033C-F315-4C02-A066-986CFB784267}"/>
              </a:ext>
            </a:extLst>
          </p:cNvPr>
          <p:cNvSpPr/>
          <p:nvPr/>
        </p:nvSpPr>
        <p:spPr>
          <a:xfrm>
            <a:off x="2716962" y="2892116"/>
            <a:ext cx="862159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Investors</a:t>
            </a:r>
            <a:endParaRPr lang="en-US" sz="1403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86D03B1-C733-421A-91FC-D709A183D617}"/>
              </a:ext>
            </a:extLst>
          </p:cNvPr>
          <p:cNvSpPr/>
          <p:nvPr/>
        </p:nvSpPr>
        <p:spPr>
          <a:xfrm>
            <a:off x="6910857" y="4350629"/>
            <a:ext cx="1084592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Researchers</a:t>
            </a:r>
            <a:endParaRPr lang="en-US" sz="1403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A465BD1-1FE4-475A-8760-2CDAD765EFF6}"/>
              </a:ext>
            </a:extLst>
          </p:cNvPr>
          <p:cNvSpPr/>
          <p:nvPr/>
        </p:nvSpPr>
        <p:spPr>
          <a:xfrm>
            <a:off x="8975378" y="2883050"/>
            <a:ext cx="1067280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Universities</a:t>
            </a:r>
            <a:endParaRPr lang="en-US" sz="1403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B443EE1-B8DA-400E-8CA0-D8ED7EF2EBAE}"/>
              </a:ext>
            </a:extLst>
          </p:cNvPr>
          <p:cNvSpPr/>
          <p:nvPr/>
        </p:nvSpPr>
        <p:spPr>
          <a:xfrm>
            <a:off x="4383536" y="2892116"/>
            <a:ext cx="1566327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3" b="1" dirty="0"/>
              <a:t>Venture capitalists</a:t>
            </a:r>
            <a:endParaRPr lang="en-US" sz="1403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BA60A03-F6E3-4F3C-A1C8-4343B2B6A907}"/>
              </a:ext>
            </a:extLst>
          </p:cNvPr>
          <p:cNvSpPr/>
          <p:nvPr/>
        </p:nvSpPr>
        <p:spPr>
          <a:xfrm>
            <a:off x="6509005" y="2883050"/>
            <a:ext cx="1863588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3" b="1" dirty="0"/>
              <a:t>Business development</a:t>
            </a:r>
            <a:endParaRPr lang="en-US" sz="1403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7B71F25-CA28-4E6B-AC1B-3402A0072642}"/>
              </a:ext>
            </a:extLst>
          </p:cNvPr>
          <p:cNvSpPr/>
          <p:nvPr/>
        </p:nvSpPr>
        <p:spPr>
          <a:xfrm>
            <a:off x="776907" y="4217686"/>
            <a:ext cx="1108445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Accountants</a:t>
            </a:r>
            <a:endParaRPr lang="en-US" sz="1403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BAB1425-299C-4AE7-B0AE-167E57DD1685}"/>
              </a:ext>
            </a:extLst>
          </p:cNvPr>
          <p:cNvSpPr/>
          <p:nvPr/>
        </p:nvSpPr>
        <p:spPr>
          <a:xfrm>
            <a:off x="2692586" y="4350629"/>
            <a:ext cx="913455" cy="308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3" b="1" dirty="0"/>
              <a:t>Designers</a:t>
            </a:r>
            <a:endParaRPr lang="en-US" sz="1403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1D9BC7A-40C2-4FA8-A1E2-57967B7418EE}"/>
              </a:ext>
            </a:extLst>
          </p:cNvPr>
          <p:cNvSpPr/>
          <p:nvPr/>
        </p:nvSpPr>
        <p:spPr>
          <a:xfrm>
            <a:off x="4147874" y="4350629"/>
            <a:ext cx="2037652" cy="30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3" b="1" dirty="0"/>
              <a:t>Contract manufacturers</a:t>
            </a:r>
            <a:endParaRPr lang="en-US" sz="1403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7D07246-8FCD-4B87-ABAE-A787F3A6D6F0}"/>
              </a:ext>
            </a:extLst>
          </p:cNvPr>
          <p:cNvSpPr/>
          <p:nvPr/>
        </p:nvSpPr>
        <p:spPr>
          <a:xfrm>
            <a:off x="8712747" y="4321760"/>
            <a:ext cx="1564735" cy="5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3" b="1" dirty="0"/>
              <a:t>Skills and training</a:t>
            </a:r>
            <a:r>
              <a:rPr lang="hr-HR" sz="1403" b="1" dirty="0"/>
              <a:t> </a:t>
            </a:r>
            <a:r>
              <a:rPr lang="hr-HR" sz="1403" b="1" dirty="0" err="1"/>
              <a:t>professional</a:t>
            </a:r>
            <a:endParaRPr lang="en-US" sz="1403" dirty="0"/>
          </a:p>
        </p:txBody>
      </p:sp>
      <p:pic>
        <p:nvPicPr>
          <p:cNvPr id="74" name="Picture 2" descr="artist Icon 2391817">
            <a:extLst>
              <a:ext uri="{FF2B5EF4-FFF2-40B4-BE49-F238E27FC236}">
                <a16:creationId xmlns:a16="http://schemas.microsoft.com/office/drawing/2014/main" id="{D6259E14-26FF-4DDE-9146-D1041B0EB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634" y="363873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Office worker Icon 2458343">
            <a:extLst>
              <a:ext uri="{FF2B5EF4-FFF2-40B4-BE49-F238E27FC236}">
                <a16:creationId xmlns:a16="http://schemas.microsoft.com/office/drawing/2014/main" id="{88FFD731-EF7F-4CCD-9519-144C98C61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44" y="3638732"/>
            <a:ext cx="599836" cy="59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51546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 - Italy-Croatia Programm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1322</TotalTime>
  <Words>1644</Words>
  <Application>Microsoft Office PowerPoint</Application>
  <PresentationFormat>Custom</PresentationFormat>
  <Paragraphs>248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Wingdings</vt:lpstr>
      <vt:lpstr>Theme - Italy-Croatia Programme</vt:lpstr>
      <vt:lpstr>INOVACIJSKI EKOSUSTAV</vt:lpstr>
      <vt:lpstr>Primjer Velike Britanije</vt:lpstr>
      <vt:lpstr>Kako RH stoji sa inovacijama</vt:lpstr>
      <vt:lpstr>1. Inovacijski ekosustav</vt:lpstr>
      <vt:lpstr>Značaj inovacijskog ekosustava</vt:lpstr>
      <vt:lpstr>Model i elementi inovacijskog ekosustava</vt:lpstr>
      <vt:lpstr>Model i elementi inovacijskog ekosustava</vt:lpstr>
      <vt:lpstr>Inovacijski sustav - facilitator</vt:lpstr>
      <vt:lpstr>Dionici</vt:lpstr>
      <vt:lpstr> Tri ključna dionika inovacijskog ekosustava</vt:lpstr>
      <vt:lpstr>PRIMJERI DOBRE POSLOVNE PRAKSE </vt:lpstr>
      <vt:lpstr>SAD – Silicon Valley/Bay Area – no.1 u svijetu </vt:lpstr>
      <vt:lpstr>Zašto je no.1 u svijetu SAD – Silicon Valley/Bay Area?</vt:lpstr>
      <vt:lpstr>Zašto je no.1 u svijetu SAD – Silicon Valley/Bay Area?</vt:lpstr>
      <vt:lpstr>IZRAEL – Ag-tech inovativni ekosustav </vt:lpstr>
      <vt:lpstr>IZRAEL – Ag-tech inovativni ekosustav </vt:lpstr>
      <vt:lpstr>IZRAEL – Ag-tech inovativni ekosustav </vt:lpstr>
      <vt:lpstr>BERLIN startup ekosustav – novi EU broj 1 </vt:lpstr>
      <vt:lpstr>BERLIN startup ekosustav – novi EU broj 1   </vt:lpstr>
      <vt:lpstr>Gdje je RH?</vt:lpstr>
      <vt:lpstr>INNOVAMARE Dive into to the depth of opportunities </vt:lpstr>
      <vt:lpstr>JADRANSKO MORE - IZAZOVI</vt:lpstr>
      <vt:lpstr>JADRANSKO MORE - IZAZOVI</vt:lpstr>
      <vt:lpstr>INNOVAMARE U BROJKAMA</vt:lpstr>
      <vt:lpstr>PROJEKTNI KONZORCIJ</vt:lpstr>
      <vt:lpstr>INNOVAMARE PROJEKT </vt:lpstr>
      <vt:lpstr>INNOVAMARE AKTIVNOSTI</vt:lpstr>
      <vt:lpstr>INNOVAMARE EKOSUSTAV</vt:lpstr>
      <vt:lpstr>INNOVAMARE PROJEKT – VIZIJA I MISIJA</vt:lpstr>
      <vt:lpstr>INNOVAMARE INOVACIJSKI EKOSUSTAV</vt:lpstr>
      <vt:lpstr>PowerPoint Presentation</vt:lpstr>
      <vt:lpstr>DIGITALNI INOVACIJSKI HUB – MAiROS</vt:lpstr>
      <vt:lpstr>PowerPoint Presentation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Lanari</dc:creator>
  <cp:lastModifiedBy>Nataša Štrangar</cp:lastModifiedBy>
  <cp:revision>39</cp:revision>
  <dcterms:created xsi:type="dcterms:W3CDTF">2020-09-02T11:34:26Z</dcterms:created>
  <dcterms:modified xsi:type="dcterms:W3CDTF">2021-04-26T14:37:03Z</dcterms:modified>
</cp:coreProperties>
</file>