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</p:sldMasterIdLst>
  <p:notesMasterIdLst>
    <p:notesMasterId r:id="rId20"/>
  </p:notesMasterIdLst>
  <p:sldIdLst>
    <p:sldId id="267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</p:sldIdLst>
  <p:sldSz cx="10691813" cy="7559675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EB Garamond" panose="020B0604020202020204" charset="0"/>
      <p:bold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jD2EqXVa3C+uLr+ZvvZCInBAPpf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tra Kundid" initials="" lastIdx="1" clrIdx="0"/>
  <p:cmAuthor id="1" name="Petra Ostojić" initials="PO" lastIdx="4" clrIdx="1">
    <p:extLst>
      <p:ext uri="{19B8F6BF-5375-455C-9EA6-DF929625EA0E}">
        <p15:presenceInfo xmlns:p15="http://schemas.microsoft.com/office/powerpoint/2012/main" userId="S::postojic@hgk.hr::a901e529-093e-4255-9eb6-3eeaef0391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35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font" Target="fonts/font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font" Target="fonts/font2.fntdata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4-22T17:14:44.578" idx="1">
    <p:pos x="6000" y="0"/>
    <p:text>+ jednu sliku iz mora ako ima koja normalna di pari da radi xD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IUj94c8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33930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54" name="Google Shape;45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57180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d427c004db_1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65" name="Google Shape;565;gd427c004db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47260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76" name="Google Shape;5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04852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0733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71" name="Google Shape;4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86277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5" name="Google Shape;48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6392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00" name="Google Shape;50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456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20" name="Google Shape;52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1981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35" name="Google Shape;53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21425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d427c004db_1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45" name="Google Shape;545;gd427c004db_1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70653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d427c004db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56" name="Google Shape;556;gd427c004db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444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6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7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4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0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2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53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3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5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5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54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55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55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5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56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5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57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7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7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5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8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58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8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8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8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8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4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40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2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4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43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43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4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44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44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4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45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5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4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46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47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4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48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48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48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48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48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59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6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61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61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3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6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64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64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65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65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6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66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6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6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67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6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68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68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68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6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69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69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69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69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69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70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71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7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72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72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7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4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7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75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75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7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76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76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7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7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77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77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7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7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78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7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7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79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79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79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1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8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8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80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80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80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80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80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81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8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82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8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8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83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8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85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8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86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86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86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8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8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87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87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8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8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88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88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2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2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8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8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89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9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9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90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90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0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9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91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91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91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91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91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91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9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92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9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2" name="Google Shape;352;p9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9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9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6" name="Google Shape;356;p94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9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96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9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9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4" name="Google Shape;364;p97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97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9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8" name="Google Shape;368;p9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9" name="Google Shape;369;p98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98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9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9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4" name="Google Shape;374;p99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5" name="Google Shape;375;p99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0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10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00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0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01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101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01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101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0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102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02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102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p102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102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3" name="Google Shape;393;p102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0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103"/>
          <p:cNvSpPr txBox="1">
            <a:spLocks noGrp="1"/>
          </p:cNvSpPr>
          <p:nvPr>
            <p:ph type="subTitle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0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10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0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3" name="Google Shape;413;p10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p105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06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4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07"/>
          <p:cNvSpPr txBox="1">
            <a:spLocks noGrp="1"/>
          </p:cNvSpPr>
          <p:nvPr>
            <p:ph type="subTitle" idx="1"/>
          </p:nvPr>
        </p:nvSpPr>
        <p:spPr>
          <a:xfrm>
            <a:off x="591480" y="617040"/>
            <a:ext cx="9359280" cy="633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08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108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2" name="Google Shape;422;p108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" name="Google Shape;423;p108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09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10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109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109"/>
          <p:cNvSpPr txBox="1">
            <a:spLocks noGrp="1"/>
          </p:cNvSpPr>
          <p:nvPr>
            <p:ph type="body" idx="3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10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10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2" name="Google Shape;432;p110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110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11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6" name="Google Shape;436;p111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7" name="Google Shape;437;p111"/>
          <p:cNvSpPr txBox="1">
            <a:spLocks noGrp="1"/>
          </p:cNvSpPr>
          <p:nvPr>
            <p:ph type="body" idx="2"/>
          </p:nvPr>
        </p:nvSpPr>
        <p:spPr>
          <a:xfrm>
            <a:off x="3199680" y="8983080"/>
            <a:ext cx="604404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1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112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112"/>
          <p:cNvSpPr txBox="1">
            <a:spLocks noGrp="1"/>
          </p:cNvSpPr>
          <p:nvPr>
            <p:ph type="body" idx="2"/>
          </p:nvPr>
        </p:nvSpPr>
        <p:spPr>
          <a:xfrm>
            <a:off x="6297120" y="663804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112"/>
          <p:cNvSpPr txBox="1">
            <a:spLocks noGrp="1"/>
          </p:cNvSpPr>
          <p:nvPr>
            <p:ph type="body" idx="3"/>
          </p:nvPr>
        </p:nvSpPr>
        <p:spPr>
          <a:xfrm>
            <a:off x="319968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112"/>
          <p:cNvSpPr txBox="1">
            <a:spLocks noGrp="1"/>
          </p:cNvSpPr>
          <p:nvPr>
            <p:ph type="body" idx="4"/>
          </p:nvPr>
        </p:nvSpPr>
        <p:spPr>
          <a:xfrm>
            <a:off x="6297120" y="8983080"/>
            <a:ext cx="294948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113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6" name="Google Shape;446;p113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7" name="Google Shape;447;p113"/>
          <p:cNvSpPr txBox="1">
            <a:spLocks noGrp="1"/>
          </p:cNvSpPr>
          <p:nvPr>
            <p:ph type="body" idx="2"/>
          </p:nvPr>
        </p:nvSpPr>
        <p:spPr>
          <a:xfrm>
            <a:off x="524304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8" name="Google Shape;448;p113"/>
          <p:cNvSpPr txBox="1">
            <a:spLocks noGrp="1"/>
          </p:cNvSpPr>
          <p:nvPr>
            <p:ph type="body" idx="3"/>
          </p:nvPr>
        </p:nvSpPr>
        <p:spPr>
          <a:xfrm>
            <a:off x="7286760" y="663804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113"/>
          <p:cNvSpPr txBox="1">
            <a:spLocks noGrp="1"/>
          </p:cNvSpPr>
          <p:nvPr>
            <p:ph type="body" idx="4"/>
          </p:nvPr>
        </p:nvSpPr>
        <p:spPr>
          <a:xfrm>
            <a:off x="319968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113"/>
          <p:cNvSpPr txBox="1">
            <a:spLocks noGrp="1"/>
          </p:cNvSpPr>
          <p:nvPr>
            <p:ph type="body" idx="5"/>
          </p:nvPr>
        </p:nvSpPr>
        <p:spPr>
          <a:xfrm>
            <a:off x="524304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113"/>
          <p:cNvSpPr txBox="1">
            <a:spLocks noGrp="1"/>
          </p:cNvSpPr>
          <p:nvPr>
            <p:ph type="body" idx="6"/>
          </p:nvPr>
        </p:nvSpPr>
        <p:spPr>
          <a:xfrm>
            <a:off x="7286760" y="8983080"/>
            <a:ext cx="1945800" cy="214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18" Type="http://schemas.openxmlformats.org/officeDocument/2006/relationships/image" Target="../media/image8.jp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image" Target="../media/image7.jpg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94.xml"/><Relationship Id="rId19" Type="http://schemas.openxmlformats.org/officeDocument/2006/relationships/image" Target="../media/image9.jpg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0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10"/>
          <p:cNvPicPr preferRelativeResize="0"/>
          <p:nvPr/>
        </p:nvPicPr>
        <p:blipFill rotWithShape="1">
          <a:blip r:embed="rId16">
            <a:alphaModFix/>
          </a:blip>
          <a:srcRect t="41345" b="-57"/>
          <a:stretch/>
        </p:blipFill>
        <p:spPr>
          <a:xfrm>
            <a:off x="0" y="3124080"/>
            <a:ext cx="10691280" cy="443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0"/>
          <p:cNvSpPr txBox="1">
            <a:spLocks noGrp="1"/>
          </p:cNvSpPr>
          <p:nvPr>
            <p:ph type="title"/>
          </p:nvPr>
        </p:nvSpPr>
        <p:spPr>
          <a:xfrm>
            <a:off x="801720" y="2222640"/>
            <a:ext cx="9087840" cy="125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" name="Google Shape;10;p10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36040" y="6793200"/>
            <a:ext cx="2063880" cy="68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0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04720" y="430200"/>
            <a:ext cx="2725920" cy="91044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0"/>
          <p:cNvSpPr txBox="1">
            <a:spLocks noGrp="1"/>
          </p:cNvSpPr>
          <p:nvPr>
            <p:ph type="body" idx="1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2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>
            <a:spLocks noGrp="1"/>
          </p:cNvSpPr>
          <p:nvPr>
            <p:ph type="body" idx="1"/>
          </p:nvPr>
        </p:nvSpPr>
        <p:spPr>
          <a:xfrm>
            <a:off x="597240" y="1768680"/>
            <a:ext cx="9359280" cy="373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9344880" y="6954120"/>
            <a:ext cx="61128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7" name="Google Shape;67;p12"/>
          <p:cNvSpPr txBox="1">
            <a:spLocks noGrp="1"/>
          </p:cNvSpPr>
          <p:nvPr>
            <p:ph type="body" idx="2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Google Shape;121;p15"/>
          <p:cNvSpPr txBox="1">
            <a:spLocks noGrp="1"/>
          </p:cNvSpPr>
          <p:nvPr>
            <p:ph type="body" idx="1"/>
          </p:nvPr>
        </p:nvSpPr>
        <p:spPr>
          <a:xfrm>
            <a:off x="593640" y="1763640"/>
            <a:ext cx="9357120" cy="363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Google Shape;122;p15"/>
          <p:cNvSpPr txBox="1">
            <a:spLocks noGrp="1"/>
          </p:cNvSpPr>
          <p:nvPr>
            <p:ph type="sldNum" idx="12"/>
          </p:nvPr>
        </p:nvSpPr>
        <p:spPr>
          <a:xfrm>
            <a:off x="9277200" y="6905520"/>
            <a:ext cx="678960" cy="50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15"/>
          <p:cNvSpPr txBox="1">
            <a:spLocks noGrp="1"/>
          </p:cNvSpPr>
          <p:nvPr>
            <p:ph type="body" idx="2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1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7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7"/>
          <p:cNvSpPr txBox="1">
            <a:spLocks noGrp="1"/>
          </p:cNvSpPr>
          <p:nvPr>
            <p:ph type="sldNum" idx="12"/>
          </p:nvPr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6" name="Google Shape;176;p17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17"/>
          <p:cNvSpPr txBox="1">
            <a:spLocks noGrp="1"/>
          </p:cNvSpPr>
          <p:nvPr>
            <p:ph type="body" idx="2"/>
          </p:nvPr>
        </p:nvSpPr>
        <p:spPr>
          <a:xfrm>
            <a:off x="597240" y="1768680"/>
            <a:ext cx="4388400" cy="373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" name="Google Shape;179;p17"/>
          <p:cNvSpPr txBox="1">
            <a:spLocks noGrp="1"/>
          </p:cNvSpPr>
          <p:nvPr>
            <p:ph type="body" idx="3"/>
          </p:nvPr>
        </p:nvSpPr>
        <p:spPr>
          <a:xfrm>
            <a:off x="5557320" y="1768680"/>
            <a:ext cx="4388400" cy="373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19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9"/>
          <p:cNvSpPr txBox="1">
            <a:spLocks noGrp="1"/>
          </p:cNvSpPr>
          <p:nvPr>
            <p:ph type="title"/>
          </p:nvPr>
        </p:nvSpPr>
        <p:spPr>
          <a:xfrm>
            <a:off x="743400" y="3096360"/>
            <a:ext cx="922140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2" name="Google Shape;232;p19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3" name="Google Shape;233;p19"/>
          <p:cNvSpPr txBox="1">
            <a:spLocks noGrp="1"/>
          </p:cNvSpPr>
          <p:nvPr>
            <p:ph type="sldNum" idx="12"/>
          </p:nvPr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2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1"/>
          <p:cNvSpPr txBox="1">
            <a:spLocks noGrp="1"/>
          </p:cNvSpPr>
          <p:nvPr>
            <p:ph type="title"/>
          </p:nvPr>
        </p:nvSpPr>
        <p:spPr>
          <a:xfrm>
            <a:off x="595800" y="499680"/>
            <a:ext cx="358884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Google Shape;286;p21"/>
          <p:cNvSpPr txBox="1">
            <a:spLocks noGrp="1"/>
          </p:cNvSpPr>
          <p:nvPr>
            <p:ph type="body" idx="1"/>
          </p:nvPr>
        </p:nvSpPr>
        <p:spPr>
          <a:xfrm>
            <a:off x="595800" y="2445120"/>
            <a:ext cx="3588840" cy="306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7" name="Google Shape;287;p21"/>
          <p:cNvSpPr txBox="1">
            <a:spLocks noGrp="1"/>
          </p:cNvSpPr>
          <p:nvPr>
            <p:ph type="body" idx="2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8" name="Google Shape;288;p21"/>
          <p:cNvSpPr txBox="1">
            <a:spLocks noGrp="1"/>
          </p:cNvSpPr>
          <p:nvPr>
            <p:ph type="sldNum" idx="12"/>
          </p:nvPr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9" name="Google Shape;289;p21"/>
          <p:cNvSpPr txBox="1">
            <a:spLocks noGrp="1"/>
          </p:cNvSpPr>
          <p:nvPr>
            <p:ph type="body" idx="3"/>
          </p:nvPr>
        </p:nvSpPr>
        <p:spPr>
          <a:xfrm>
            <a:off x="4481640" y="499680"/>
            <a:ext cx="5474520" cy="5008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2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3"/>
          <p:cNvSpPr txBox="1">
            <a:spLocks noGrp="1"/>
          </p:cNvSpPr>
          <p:nvPr>
            <p:ph type="body" idx="1"/>
          </p:nvPr>
        </p:nvSpPr>
        <p:spPr>
          <a:xfrm>
            <a:off x="4545360" y="499680"/>
            <a:ext cx="5412240" cy="5008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2" name="Google Shape;342;p23"/>
          <p:cNvSpPr txBox="1">
            <a:spLocks noGrp="1"/>
          </p:cNvSpPr>
          <p:nvPr>
            <p:ph type="body" idx="2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3" name="Google Shape;343;p23"/>
          <p:cNvSpPr txBox="1">
            <a:spLocks noGrp="1"/>
          </p:cNvSpPr>
          <p:nvPr>
            <p:ph type="sldNum" idx="12"/>
          </p:nvPr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4" name="Google Shape;344;p23"/>
          <p:cNvSpPr txBox="1">
            <a:spLocks noGrp="1"/>
          </p:cNvSpPr>
          <p:nvPr>
            <p:ph type="title"/>
          </p:nvPr>
        </p:nvSpPr>
        <p:spPr>
          <a:xfrm>
            <a:off x="595800" y="499680"/>
            <a:ext cx="358884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5" name="Google Shape;345;p23"/>
          <p:cNvSpPr txBox="1">
            <a:spLocks noGrp="1"/>
          </p:cNvSpPr>
          <p:nvPr>
            <p:ph type="body" idx="3"/>
          </p:nvPr>
        </p:nvSpPr>
        <p:spPr>
          <a:xfrm>
            <a:off x="595800" y="2445120"/>
            <a:ext cx="3588840" cy="306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2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2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12640" y="6567840"/>
            <a:ext cx="2585880" cy="86364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25"/>
          <p:cNvSpPr txBox="1">
            <a:spLocks noGrp="1"/>
          </p:cNvSpPr>
          <p:nvPr>
            <p:ph type="sldNum" idx="12"/>
          </p:nvPr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  <a:defRPr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98" name="Google Shape;398;p25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26760" y="3697200"/>
            <a:ext cx="358560" cy="358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25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26760" y="4200480"/>
            <a:ext cx="358560" cy="358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25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28200" y="4690800"/>
            <a:ext cx="35856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25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626760" y="5168520"/>
            <a:ext cx="358560" cy="35856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25"/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3" name="Google Shape;403;p25"/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"/>
          <p:cNvSpPr txBox="1"/>
          <p:nvPr/>
        </p:nvSpPr>
        <p:spPr>
          <a:xfrm>
            <a:off x="801720" y="2222640"/>
            <a:ext cx="9087840" cy="125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1"/>
          <p:cNvSpPr txBox="1"/>
          <p:nvPr/>
        </p:nvSpPr>
        <p:spPr>
          <a:xfrm>
            <a:off x="1289520" y="1837800"/>
            <a:ext cx="7921440" cy="448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hr-HR" sz="30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CBRO</a:t>
            </a:r>
            <a:endParaRPr sz="3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1"/>
          <p:cNvSpPr/>
          <p:nvPr/>
        </p:nvSpPr>
        <p:spPr>
          <a:xfrm>
            <a:off x="2464200" y="4690080"/>
            <a:ext cx="5762880" cy="38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Roundtable: Innovative Solutions for the Sustainability of the Adriatic Sea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| </a:t>
            </a: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Zadar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 | 27</a:t>
            </a: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April 2021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9" name="Google Shape;459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8175" y="753375"/>
            <a:ext cx="3118299" cy="2909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1971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d427c004db_1_47"/>
          <p:cNvSpPr txBox="1"/>
          <p:nvPr/>
        </p:nvSpPr>
        <p:spPr>
          <a:xfrm>
            <a:off x="597240" y="1768680"/>
            <a:ext cx="9359400" cy="37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gd427c004db_1_47"/>
          <p:cNvSpPr txBox="1"/>
          <p:nvPr/>
        </p:nvSpPr>
        <p:spPr>
          <a:xfrm>
            <a:off x="9344880" y="6954120"/>
            <a:ext cx="611400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</a:pPr>
            <a:fld id="{00000000-1234-1234-1234-123412341234}" type="slidenum">
              <a:rPr lang="hr-HR"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32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9" name="Google Shape;569;gd427c004db_1_47"/>
          <p:cNvSpPr/>
          <p:nvPr/>
        </p:nvSpPr>
        <p:spPr>
          <a:xfrm>
            <a:off x="3199680" y="6638040"/>
            <a:ext cx="6044100" cy="7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gd427c004db_1_47"/>
          <p:cNvSpPr txBox="1"/>
          <p:nvPr/>
        </p:nvSpPr>
        <p:spPr>
          <a:xfrm>
            <a:off x="591480" y="617040"/>
            <a:ext cx="9359400" cy="13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1" name="Google Shape;571;gd427c004db_1_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139100" cy="526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gd427c004db_1_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9100" y="0"/>
            <a:ext cx="5552700" cy="5269425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gd427c004db_1_47"/>
          <p:cNvSpPr txBox="1"/>
          <p:nvPr/>
        </p:nvSpPr>
        <p:spPr>
          <a:xfrm>
            <a:off x="2405880" y="2303812"/>
            <a:ext cx="57306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100" b="1" dirty="0" err="1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which</a:t>
            </a:r>
            <a:r>
              <a:rPr lang="hr-HR" sz="3100" b="1" dirty="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3100" b="1" dirty="0" err="1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sea</a:t>
            </a:r>
            <a:r>
              <a:rPr lang="hr-HR" sz="3100" b="1" dirty="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 do </a:t>
            </a:r>
            <a:r>
              <a:rPr lang="hr-HR" sz="3100" b="1" dirty="0" err="1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we</a:t>
            </a:r>
            <a:r>
              <a:rPr lang="hr-HR" sz="3100" b="1" dirty="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3100" b="1" dirty="0" err="1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want</a:t>
            </a:r>
            <a:r>
              <a:rPr lang="hr-HR" sz="3100" b="1" dirty="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?</a:t>
            </a:r>
            <a:endParaRPr sz="3100" b="1" dirty="0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9"/>
          <p:cNvSpPr txBox="1"/>
          <p:nvPr/>
        </p:nvSpPr>
        <p:spPr>
          <a:xfrm>
            <a:off x="597240" y="780840"/>
            <a:ext cx="922140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9"/>
          <p:cNvSpPr txBox="1"/>
          <p:nvPr/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0" name="Google Shape;580;p9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9"/>
          <p:cNvSpPr/>
          <p:nvPr/>
        </p:nvSpPr>
        <p:spPr>
          <a:xfrm>
            <a:off x="987120" y="4159440"/>
            <a:ext cx="6264000" cy="39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hr-HR" sz="2000">
                <a:latin typeface="Calibri"/>
                <a:ea typeface="Calibri"/>
                <a:cs typeface="Calibri"/>
                <a:sym typeface="Calibri"/>
              </a:rPr>
              <a:t>buzovantonija</a:t>
            </a:r>
            <a:r>
              <a:rPr lang="hr-HR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@gmail.com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9"/>
          <p:cNvSpPr/>
          <p:nvPr/>
        </p:nvSpPr>
        <p:spPr>
          <a:xfrm>
            <a:off x="985320" y="4671720"/>
            <a:ext cx="6264000" cy="39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hr-HR" sz="2000">
                <a:latin typeface="Calibri"/>
                <a:ea typeface="Calibri"/>
                <a:cs typeface="Calibri"/>
                <a:sym typeface="Calibri"/>
              </a:rPr>
              <a:t>+385 91 2211 361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9"/>
          <p:cNvSpPr/>
          <p:nvPr/>
        </p:nvSpPr>
        <p:spPr>
          <a:xfrm>
            <a:off x="987120" y="5148000"/>
            <a:ext cx="6264000" cy="39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9"/>
          <p:cNvSpPr/>
          <p:nvPr/>
        </p:nvSpPr>
        <p:spPr>
          <a:xfrm>
            <a:off x="597260" y="2802930"/>
            <a:ext cx="6622500" cy="7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hr-HR" sz="2000" b="1">
                <a:latin typeface="Calibri"/>
                <a:ea typeface="Calibri"/>
                <a:cs typeface="Calibri"/>
                <a:sym typeface="Calibri"/>
              </a:rPr>
              <a:t>CBRO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hr-HR" sz="2000" b="1">
                <a:latin typeface="Calibri"/>
                <a:ea typeface="Calibri"/>
                <a:cs typeface="Calibri"/>
                <a:sym typeface="Calibri"/>
              </a:rPr>
              <a:t>Antonija Buzov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9"/>
          <p:cNvSpPr/>
          <p:nvPr/>
        </p:nvSpPr>
        <p:spPr>
          <a:xfrm>
            <a:off x="353775" y="5157700"/>
            <a:ext cx="893700" cy="540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9"/>
          <p:cNvSpPr/>
          <p:nvPr/>
        </p:nvSpPr>
        <p:spPr>
          <a:xfrm>
            <a:off x="431700" y="3508913"/>
            <a:ext cx="893700" cy="540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"/>
          <p:cNvSpPr txBox="1"/>
          <p:nvPr/>
        </p:nvSpPr>
        <p:spPr>
          <a:xfrm>
            <a:off x="367700" y="-4479"/>
            <a:ext cx="63810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30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MICROPLASTICS</a:t>
            </a:r>
            <a:endParaRPr sz="45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466" name="Google Shape;46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7224" y="0"/>
            <a:ext cx="4835460" cy="2605434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p3"/>
          <p:cNvSpPr txBox="1"/>
          <p:nvPr/>
        </p:nvSpPr>
        <p:spPr>
          <a:xfrm>
            <a:off x="367700" y="1864752"/>
            <a:ext cx="5321100" cy="386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hr-HR" sz="23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f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ragments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of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any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type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of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plastic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&lt;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5 mm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in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diameter</a:t>
            </a:r>
            <a:endParaRPr sz="22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microplastics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prevent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sunlight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from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reaching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plankton</a:t>
            </a:r>
            <a:endParaRPr sz="1200" dirty="0"/>
          </a:p>
          <a:p>
            <a:pPr marL="3429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according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to WWF,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average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person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eats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5 g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of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microplastics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per</a:t>
            </a:r>
            <a:r>
              <a:rPr lang="hr-HR" sz="22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i="0" u="none" strike="noStrike" cap="none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week</a:t>
            </a:r>
            <a:endParaRPr sz="22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468" name="Google Shape;468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7225" y="2609913"/>
            <a:ext cx="4835452" cy="233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"/>
          <p:cNvSpPr txBox="1"/>
          <p:nvPr/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4"/>
          <p:cNvSpPr txBox="1"/>
          <p:nvPr/>
        </p:nvSpPr>
        <p:spPr>
          <a:xfrm>
            <a:off x="9277200" y="6905520"/>
            <a:ext cx="678960" cy="50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5" name="Google Shape;475;p4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4"/>
          <p:cNvSpPr txBox="1"/>
          <p:nvPr/>
        </p:nvSpPr>
        <p:spPr>
          <a:xfrm>
            <a:off x="591480" y="0"/>
            <a:ext cx="54456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30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b="1" i="0" u="none" strike="noStrike" cap="none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PROBLEM</a:t>
            </a:r>
            <a:endParaRPr sz="57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477" name="Google Shape;47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7964" y="1738948"/>
            <a:ext cx="1953392" cy="195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8165" y="1811198"/>
            <a:ext cx="1808909" cy="1808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25670" y="1854154"/>
            <a:ext cx="1828800" cy="1722984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4"/>
          <p:cNvSpPr txBox="1"/>
          <p:nvPr/>
        </p:nvSpPr>
        <p:spPr>
          <a:xfrm>
            <a:off x="744793" y="4166309"/>
            <a:ext cx="3163529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i="0" u="none" strike="noStrike" cap="none">
                <a:solidFill>
                  <a:srgbClr val="000000"/>
                </a:solidFill>
                <a:latin typeface="EB Garamond"/>
                <a:ea typeface="EB Garamond"/>
                <a:cs typeface="EB Garamond"/>
                <a:sym typeface="EB Garamond"/>
              </a:rPr>
              <a:t>non-standardized protocols</a:t>
            </a:r>
            <a:endParaRPr sz="2400" b="1" i="0" u="none" strike="noStrike" cap="none">
              <a:solidFill>
                <a:srgbClr val="000000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rgbClr val="000000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481" name="Google Shape;481;p4"/>
          <p:cNvSpPr txBox="1"/>
          <p:nvPr/>
        </p:nvSpPr>
        <p:spPr>
          <a:xfrm>
            <a:off x="3981672" y="4166309"/>
            <a:ext cx="27285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i="0" u="none" strike="noStrike" cap="none">
                <a:solidFill>
                  <a:srgbClr val="000000"/>
                </a:solidFill>
                <a:latin typeface="EB Garamond"/>
                <a:ea typeface="EB Garamond"/>
                <a:cs typeface="EB Garamond"/>
                <a:sym typeface="EB Garamond"/>
              </a:rPr>
              <a:t>negative impact on the environment</a:t>
            </a:r>
            <a:endParaRPr sz="2800" b="1" i="0" u="none" strike="noStrike" cap="none">
              <a:solidFill>
                <a:srgbClr val="000000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482" name="Google Shape;482;p4"/>
          <p:cNvSpPr txBox="1"/>
          <p:nvPr/>
        </p:nvSpPr>
        <p:spPr>
          <a:xfrm>
            <a:off x="7651678" y="4350961"/>
            <a:ext cx="3117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i="0" u="none" strike="noStrike" cap="none">
                <a:solidFill>
                  <a:srgbClr val="000000"/>
                </a:solidFill>
                <a:latin typeface="EB Garamond"/>
                <a:ea typeface="EB Garamond"/>
                <a:cs typeface="EB Garamond"/>
                <a:sym typeface="EB Garamond"/>
              </a:rPr>
              <a:t>high costs</a:t>
            </a:r>
            <a:endParaRPr sz="2400" b="1" i="0" u="none" strike="noStrike" cap="none">
              <a:solidFill>
                <a:srgbClr val="000000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"/>
          <p:cNvSpPr txBox="1"/>
          <p:nvPr/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88" name="Google Shape;488;p5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5"/>
          <p:cNvSpPr txBox="1"/>
          <p:nvPr/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5"/>
          <p:cNvSpPr txBox="1"/>
          <p:nvPr/>
        </p:nvSpPr>
        <p:spPr>
          <a:xfrm>
            <a:off x="591480" y="231070"/>
            <a:ext cx="54456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30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SOLUTION</a:t>
            </a:r>
            <a:endParaRPr sz="57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492" name="Google Shape;492;p5"/>
          <p:cNvSpPr txBox="1"/>
          <p:nvPr/>
        </p:nvSpPr>
        <p:spPr>
          <a:xfrm>
            <a:off x="199680" y="2657125"/>
            <a:ext cx="3000000" cy="224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 set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of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services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that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improve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the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quality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of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sampling</a:t>
            </a: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493" name="Google Shape;493;p5"/>
          <p:cNvSpPr txBox="1"/>
          <p:nvPr/>
        </p:nvSpPr>
        <p:spPr>
          <a:xfrm>
            <a:off x="3526117" y="2951747"/>
            <a:ext cx="3000000" cy="19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more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effective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,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efficient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and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precise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research</a:t>
            </a: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cxnSp>
        <p:nvCxnSpPr>
          <p:cNvPr id="496" name="Google Shape;496;p5"/>
          <p:cNvCxnSpPr/>
          <p:nvPr/>
        </p:nvCxnSpPr>
        <p:spPr>
          <a:xfrm>
            <a:off x="6444663" y="3421626"/>
            <a:ext cx="731412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97" name="Google Shape;497;p5"/>
          <p:cNvSpPr txBox="1"/>
          <p:nvPr/>
        </p:nvSpPr>
        <p:spPr>
          <a:xfrm>
            <a:off x="7088641" y="3102185"/>
            <a:ext cx="2787934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solving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the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problem</a:t>
            </a: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1480" y="2600947"/>
            <a:ext cx="2608200" cy="2038300"/>
          </a:xfrm>
          <a:prstGeom prst="rect">
            <a:avLst/>
          </a:prstGeom>
          <a:noFill/>
          <a:ln>
            <a:solidFill>
              <a:srgbClr val="164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3917843" y="2600947"/>
            <a:ext cx="2526820" cy="2038300"/>
          </a:xfrm>
          <a:prstGeom prst="rect">
            <a:avLst/>
          </a:prstGeom>
          <a:noFill/>
          <a:ln>
            <a:solidFill>
              <a:srgbClr val="164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7176075" y="2600947"/>
            <a:ext cx="2472620" cy="2038300"/>
          </a:xfrm>
          <a:prstGeom prst="rect">
            <a:avLst/>
          </a:prstGeom>
          <a:noFill/>
          <a:ln>
            <a:solidFill>
              <a:srgbClr val="164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Google Shape;496;p5"/>
          <p:cNvCxnSpPr/>
          <p:nvPr/>
        </p:nvCxnSpPr>
        <p:spPr>
          <a:xfrm>
            <a:off x="3194582" y="3421626"/>
            <a:ext cx="723261" cy="531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2988" y="340350"/>
            <a:ext cx="5697976" cy="566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6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6"/>
          <p:cNvSpPr txBox="1"/>
          <p:nvPr/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05" name="Google Shape;505;p6"/>
          <p:cNvSpPr txBox="1"/>
          <p:nvPr/>
        </p:nvSpPr>
        <p:spPr>
          <a:xfrm>
            <a:off x="7279500" y="-169580"/>
            <a:ext cx="54456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30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PRODUCT</a:t>
            </a:r>
            <a:endParaRPr sz="57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506" name="Google Shape;506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29663" y="1901870"/>
            <a:ext cx="1418300" cy="123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7963" y="3613686"/>
            <a:ext cx="1621725" cy="1500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41727" y="3708924"/>
            <a:ext cx="1303855" cy="13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40326" y="1459662"/>
            <a:ext cx="1621725" cy="16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6"/>
          <p:cNvSpPr txBox="1"/>
          <p:nvPr/>
        </p:nvSpPr>
        <p:spPr>
          <a:xfrm>
            <a:off x="290075" y="899450"/>
            <a:ext cx="1941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area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selection</a:t>
            </a:r>
            <a:endParaRPr sz="24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11" name="Google Shape;511;p6"/>
          <p:cNvSpPr txBox="1"/>
          <p:nvPr/>
        </p:nvSpPr>
        <p:spPr>
          <a:xfrm>
            <a:off x="113750" y="4800263"/>
            <a:ext cx="2536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multiple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measurement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options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12" name="Google Shape;512;p6"/>
          <p:cNvSpPr txBox="1"/>
          <p:nvPr/>
        </p:nvSpPr>
        <p:spPr>
          <a:xfrm>
            <a:off x="6537600" y="4464875"/>
            <a:ext cx="2051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constant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device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monitoring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13" name="Google Shape;513;p6"/>
          <p:cNvSpPr txBox="1"/>
          <p:nvPr/>
        </p:nvSpPr>
        <p:spPr>
          <a:xfrm>
            <a:off x="7023000" y="1667738"/>
            <a:ext cx="2051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delivered</a:t>
            </a: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data </a:t>
            </a: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and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dirty="0" err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sample</a:t>
            </a:r>
            <a:endParaRPr sz="2200" b="1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14" name="Google Shape;514;p6"/>
          <p:cNvSpPr txBox="1"/>
          <p:nvPr/>
        </p:nvSpPr>
        <p:spPr>
          <a:xfrm>
            <a:off x="1489475" y="559675"/>
            <a:ext cx="741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400">
                <a:solidFill>
                  <a:srgbClr val="164193"/>
                </a:solidFill>
              </a:rPr>
              <a:t>01</a:t>
            </a:r>
            <a:endParaRPr sz="3400">
              <a:solidFill>
                <a:srgbClr val="164193"/>
              </a:solidFill>
            </a:endParaRPr>
          </a:p>
        </p:txBody>
      </p:sp>
      <p:sp>
        <p:nvSpPr>
          <p:cNvPr id="515" name="Google Shape;515;p6"/>
          <p:cNvSpPr txBox="1"/>
          <p:nvPr/>
        </p:nvSpPr>
        <p:spPr>
          <a:xfrm>
            <a:off x="494050" y="4092275"/>
            <a:ext cx="741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400">
                <a:solidFill>
                  <a:srgbClr val="164193"/>
                </a:solidFill>
              </a:rPr>
              <a:t>02</a:t>
            </a:r>
            <a:endParaRPr sz="3400">
              <a:solidFill>
                <a:srgbClr val="164193"/>
              </a:solidFill>
            </a:endParaRPr>
          </a:p>
        </p:txBody>
      </p:sp>
      <p:sp>
        <p:nvSpPr>
          <p:cNvPr id="516" name="Google Shape;516;p6"/>
          <p:cNvSpPr txBox="1"/>
          <p:nvPr/>
        </p:nvSpPr>
        <p:spPr>
          <a:xfrm>
            <a:off x="6537600" y="1033050"/>
            <a:ext cx="741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400">
                <a:solidFill>
                  <a:srgbClr val="164193"/>
                </a:solidFill>
              </a:rPr>
              <a:t>04</a:t>
            </a:r>
            <a:endParaRPr sz="3400">
              <a:solidFill>
                <a:srgbClr val="164193"/>
              </a:solidFill>
            </a:endParaRPr>
          </a:p>
        </p:txBody>
      </p:sp>
      <p:sp>
        <p:nvSpPr>
          <p:cNvPr id="517" name="Google Shape;517;p6"/>
          <p:cNvSpPr txBox="1"/>
          <p:nvPr/>
        </p:nvSpPr>
        <p:spPr>
          <a:xfrm>
            <a:off x="7023000" y="3613675"/>
            <a:ext cx="741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400">
                <a:solidFill>
                  <a:srgbClr val="164193"/>
                </a:solidFill>
              </a:rPr>
              <a:t>03</a:t>
            </a:r>
            <a:endParaRPr sz="3400">
              <a:solidFill>
                <a:srgbClr val="16419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p8"/>
          <p:cNvSpPr txBox="1"/>
          <p:nvPr/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4" name="Google Shape;524;p8"/>
          <p:cNvSpPr txBox="1"/>
          <p:nvPr/>
        </p:nvSpPr>
        <p:spPr>
          <a:xfrm>
            <a:off x="595800" y="499680"/>
            <a:ext cx="358884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8"/>
          <p:cNvSpPr txBox="1"/>
          <p:nvPr/>
        </p:nvSpPr>
        <p:spPr>
          <a:xfrm>
            <a:off x="595800" y="2445120"/>
            <a:ext cx="3588840" cy="306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8"/>
          <p:cNvSpPr txBox="1"/>
          <p:nvPr/>
        </p:nvSpPr>
        <p:spPr>
          <a:xfrm>
            <a:off x="456536" y="-166281"/>
            <a:ext cx="8420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30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5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ROBOTICS-AS-A-SERVICE</a:t>
            </a:r>
            <a:endParaRPr sz="57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527" name="Google Shape;527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798" y="1494538"/>
            <a:ext cx="3157713" cy="3157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1464" y="2018961"/>
            <a:ext cx="2108875" cy="210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8"/>
          <p:cNvPicPr preferRelativeResize="0"/>
          <p:nvPr/>
        </p:nvPicPr>
        <p:blipFill rotWithShape="1">
          <a:blip r:embed="rId5">
            <a:alphaModFix/>
          </a:blip>
          <a:srcRect t="-11420" r="-6963"/>
          <a:stretch/>
        </p:blipFill>
        <p:spPr>
          <a:xfrm>
            <a:off x="7307950" y="1716837"/>
            <a:ext cx="2848654" cy="2713125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8"/>
          <p:cNvSpPr txBox="1"/>
          <p:nvPr/>
        </p:nvSpPr>
        <p:spPr>
          <a:xfrm>
            <a:off x="1364525" y="4652238"/>
            <a:ext cx="20514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higher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quality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31" name="Google Shape;531;p8"/>
          <p:cNvSpPr txBox="1"/>
          <p:nvPr/>
        </p:nvSpPr>
        <p:spPr>
          <a:xfrm>
            <a:off x="4291475" y="4652250"/>
            <a:ext cx="25134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higher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productivity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32" name="Google Shape;532;p8"/>
          <p:cNvSpPr txBox="1"/>
          <p:nvPr/>
        </p:nvSpPr>
        <p:spPr>
          <a:xfrm>
            <a:off x="8023100" y="4652238"/>
            <a:ext cx="20514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lower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342900" lvl="0" indent="-1905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costs</a:t>
            </a:r>
            <a:endParaRPr sz="2200" b="1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7"/>
          <p:cNvSpPr txBox="1"/>
          <p:nvPr/>
        </p:nvSpPr>
        <p:spPr>
          <a:xfrm>
            <a:off x="595800" y="499680"/>
            <a:ext cx="3588840" cy="136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7"/>
          <p:cNvSpPr txBox="1"/>
          <p:nvPr/>
        </p:nvSpPr>
        <p:spPr>
          <a:xfrm>
            <a:off x="595800" y="2445120"/>
            <a:ext cx="3588840" cy="306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7"/>
          <p:cNvSpPr/>
          <p:nvPr/>
        </p:nvSpPr>
        <p:spPr>
          <a:xfrm>
            <a:off x="3199680" y="6638040"/>
            <a:ext cx="6044040" cy="716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7"/>
          <p:cNvSpPr txBox="1"/>
          <p:nvPr/>
        </p:nvSpPr>
        <p:spPr>
          <a:xfrm>
            <a:off x="9304920" y="7006680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1" name="Google Shape;541;p7"/>
          <p:cNvSpPr txBox="1"/>
          <p:nvPr/>
        </p:nvSpPr>
        <p:spPr>
          <a:xfrm>
            <a:off x="4481640" y="499680"/>
            <a:ext cx="5474520" cy="5008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2" name="Google Shape;542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000" y="0"/>
            <a:ext cx="9453800" cy="5362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d427c004db_1_69"/>
          <p:cNvSpPr txBox="1"/>
          <p:nvPr/>
        </p:nvSpPr>
        <p:spPr>
          <a:xfrm>
            <a:off x="595800" y="499680"/>
            <a:ext cx="3588900" cy="13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gd427c004db_1_69"/>
          <p:cNvSpPr txBox="1"/>
          <p:nvPr/>
        </p:nvSpPr>
        <p:spPr>
          <a:xfrm>
            <a:off x="595800" y="2445120"/>
            <a:ext cx="35889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gd427c004db_1_69"/>
          <p:cNvSpPr/>
          <p:nvPr/>
        </p:nvSpPr>
        <p:spPr>
          <a:xfrm>
            <a:off x="3199680" y="6638040"/>
            <a:ext cx="6044100" cy="7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gd427c004db_1_69"/>
          <p:cNvSpPr txBox="1"/>
          <p:nvPr/>
        </p:nvSpPr>
        <p:spPr>
          <a:xfrm>
            <a:off x="9304920" y="7006680"/>
            <a:ext cx="651600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0"/>
              <a:buFont typeface="Arial"/>
              <a:buNone/>
            </a:pPr>
            <a:fld id="{00000000-1234-1234-1234-123412341234}" type="slidenum">
              <a:rPr lang="hr-HR" sz="133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33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1" name="Google Shape;551;gd427c004db_1_69"/>
          <p:cNvSpPr txBox="1"/>
          <p:nvPr/>
        </p:nvSpPr>
        <p:spPr>
          <a:xfrm>
            <a:off x="4481640" y="499680"/>
            <a:ext cx="5474400" cy="50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2" name="Google Shape;552;gd427c004db_1_69"/>
          <p:cNvPicPr preferRelativeResize="0"/>
          <p:nvPr/>
        </p:nvPicPr>
        <p:blipFill rotWithShape="1">
          <a:blip r:embed="rId3">
            <a:alphaModFix/>
          </a:blip>
          <a:srcRect l="14332"/>
          <a:stretch/>
        </p:blipFill>
        <p:spPr>
          <a:xfrm>
            <a:off x="4405350" y="-103238"/>
            <a:ext cx="6286449" cy="5398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gd427c004db_1_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987" y="-103238"/>
            <a:ext cx="4523337" cy="5973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d427c004db_1_39"/>
          <p:cNvSpPr txBox="1"/>
          <p:nvPr/>
        </p:nvSpPr>
        <p:spPr>
          <a:xfrm>
            <a:off x="9344880" y="6954120"/>
            <a:ext cx="611400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</a:pPr>
            <a:fld id="{00000000-1234-1234-1234-123412341234}" type="slidenum">
              <a:rPr lang="hr-HR"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32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9" name="Google Shape;559;gd427c004db_1_39"/>
          <p:cNvSpPr/>
          <p:nvPr/>
        </p:nvSpPr>
        <p:spPr>
          <a:xfrm>
            <a:off x="3199680" y="6638040"/>
            <a:ext cx="6044100" cy="7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gd427c004db_1_39"/>
          <p:cNvSpPr txBox="1"/>
          <p:nvPr/>
        </p:nvSpPr>
        <p:spPr>
          <a:xfrm>
            <a:off x="763400" y="150080"/>
            <a:ext cx="6484200" cy="1366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47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b="1" dirty="0">
                <a:solidFill>
                  <a:srgbClr val="164193"/>
                </a:solidFill>
                <a:latin typeface="Archivo Black"/>
                <a:ea typeface="Archivo Black"/>
                <a:cs typeface="Archivo Black"/>
                <a:sym typeface="Archivo Black"/>
              </a:rPr>
              <a:t>TEAM</a:t>
            </a:r>
            <a:endParaRPr sz="4800" b="1" i="0" u="none" strike="noStrike" cap="none" dirty="0">
              <a:solidFill>
                <a:srgbClr val="164193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561" name="Google Shape;561;gd427c004db_1_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0563" y="1316450"/>
            <a:ext cx="5695325" cy="3912251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gd427c004db_1_39"/>
          <p:cNvSpPr txBox="1"/>
          <p:nvPr/>
        </p:nvSpPr>
        <p:spPr>
          <a:xfrm>
            <a:off x="763400" y="2098800"/>
            <a:ext cx="3388800" cy="2449871"/>
          </a:xfrm>
          <a:prstGeom prst="rect">
            <a:avLst/>
          </a:prstGeom>
          <a:noFill/>
          <a:ln w="9525" cap="flat" cmpd="sng">
            <a:solidFill>
              <a:srgbClr val="16419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200" dirty="0">
                <a:solidFill>
                  <a:schemeClr val="dk2"/>
                </a:solidFill>
              </a:rPr>
              <a:t>PETRA</a:t>
            </a:r>
            <a:endParaRPr sz="3200" dirty="0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200" dirty="0">
                <a:solidFill>
                  <a:schemeClr val="dk2"/>
                </a:solidFill>
              </a:rPr>
              <a:t>ANDRO</a:t>
            </a:r>
            <a:endParaRPr sz="3200" dirty="0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200" dirty="0">
                <a:solidFill>
                  <a:schemeClr val="dk2"/>
                </a:solidFill>
              </a:rPr>
              <a:t>MATEJ</a:t>
            </a:r>
            <a:endParaRPr sz="3200" dirty="0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200" dirty="0">
                <a:solidFill>
                  <a:schemeClr val="dk2"/>
                </a:solidFill>
              </a:rPr>
              <a:t>ANTONIJA</a:t>
            </a:r>
            <a:endParaRPr sz="3200" dirty="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137</Words>
  <Application>Microsoft Office PowerPoint</Application>
  <PresentationFormat>Custom</PresentationFormat>
  <Paragraphs>57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Calibri</vt:lpstr>
      <vt:lpstr>EB Garamond</vt:lpstr>
      <vt:lpstr>Archivo Black</vt:lpstr>
      <vt:lpstr>Times New Roman</vt:lpstr>
      <vt:lpstr>Arial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Antonija Buzov</dc:creator>
  <cp:lastModifiedBy>Petra Ostojić</cp:lastModifiedBy>
  <cp:revision>6</cp:revision>
  <dcterms:modified xsi:type="dcterms:W3CDTF">2021-04-23T08:29:29Z</dcterms:modified>
</cp:coreProperties>
</file>