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32" r:id="rId5"/>
  </p:sldMasterIdLst>
  <p:notesMasterIdLst>
    <p:notesMasterId r:id="rId17"/>
  </p:notesMasterIdLst>
  <p:handoutMasterIdLst>
    <p:handoutMasterId r:id="rId18"/>
  </p:handoutMasterIdLst>
  <p:sldIdLst>
    <p:sldId id="256" r:id="rId6"/>
    <p:sldId id="257" r:id="rId7"/>
    <p:sldId id="258" r:id="rId8"/>
    <p:sldId id="268" r:id="rId9"/>
    <p:sldId id="259" r:id="rId10"/>
    <p:sldId id="264" r:id="rId11"/>
    <p:sldId id="267" r:id="rId12"/>
    <p:sldId id="269" r:id="rId13"/>
    <p:sldId id="270" r:id="rId14"/>
    <p:sldId id="271" r:id="rId15"/>
    <p:sldId id="272" r:id="rId16"/>
  </p:sldIdLst>
  <p:sldSz cx="10691813" cy="7559675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7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04304A1-C719-47CF-B0B1-71511B9C60B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wrap="none" lIns="78903" tIns="39452" rIns="78903" bIns="39452" anchorCtr="0" compatLnSpc="0">
            <a:noAutofit/>
          </a:bodyPr>
          <a:lstStyle/>
          <a:p>
            <a:pPr hangingPunct="0">
              <a:defRPr sz="1400"/>
            </a:pPr>
            <a:endParaRPr lang="en-US" sz="1200">
              <a:latin typeface="Liberation Sans" pitchFamily="18"/>
              <a:ea typeface="Linux Libertine G" pitchFamily="2"/>
              <a:cs typeface="Linux Libertine G" pitchFamily="2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B9F1DD-F9F8-4D59-9213-9CD052067B2D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1795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wrap="none" lIns="78903" tIns="39452" rIns="78903" bIns="39452" anchorCtr="0" compatLnSpc="0">
            <a:noAutofit/>
          </a:bodyPr>
          <a:lstStyle/>
          <a:p>
            <a:pPr algn="r" hangingPunct="0">
              <a:defRPr sz="1400"/>
            </a:pPr>
            <a:endParaRPr lang="en-US" sz="1200">
              <a:latin typeface="Liberation Sans" pitchFamily="18"/>
              <a:ea typeface="Linux Libertine G" pitchFamily="2"/>
              <a:cs typeface="Linux Libertine G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FFE304-33D8-4B0C-93B0-479E112D160C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wrap="none" lIns="78903" tIns="39452" rIns="78903" bIns="39452" anchor="b" anchorCtr="0" compatLnSpc="0">
            <a:noAutofit/>
          </a:bodyPr>
          <a:lstStyle/>
          <a:p>
            <a:pPr hangingPunct="0">
              <a:defRPr sz="1400"/>
            </a:pPr>
            <a:endParaRPr lang="en-US" sz="1200">
              <a:latin typeface="Liberation Sans" pitchFamily="18"/>
              <a:ea typeface="Linux Libertine G" pitchFamily="2"/>
              <a:cs typeface="Linux Libertine G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5C91B6-A6FD-4CAF-B976-74C997301D19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1795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wrap="none" lIns="78903" tIns="39452" rIns="78903" bIns="39452" anchor="b" anchorCtr="0" compatLnSpc="0">
            <a:noAutofit/>
          </a:bodyPr>
          <a:lstStyle/>
          <a:p>
            <a:pPr algn="r" hangingPunct="0">
              <a:defRPr sz="1400"/>
            </a:pPr>
            <a:fld id="{8412F34A-D0BC-4096-9E8E-E33A902D9D3F}" type="slidenum">
              <a:t>‹#›</a:t>
            </a:fld>
            <a:endParaRPr lang="en-US" sz="1200">
              <a:latin typeface="Liberation Sans" pitchFamily="18"/>
              <a:ea typeface="Linux Libertine G" pitchFamily="2"/>
              <a:cs typeface="Linux Libertine G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35335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839AF9-3EA4-4EC9-9660-942047B18A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1B4944-79DC-4B35-B452-7A69EA8FA3E3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5E14741A-F0CE-4C42-9B82-A4D7C008BED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Linux Libertine G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FF128C-B4DD-42C6-AEA2-F58275DBCBA7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Linux Libertine G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7E5CA-A27E-429E-8B44-505561146EE4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Linux Libertine G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E7EDD2-A79C-4BD0-9FD6-1282F125188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Linux Libertine G" pitchFamily="2"/>
              </a:defRPr>
            </a:lvl1pPr>
          </a:lstStyle>
          <a:p>
            <a:pPr lvl="0"/>
            <a:fld id="{AB1B09B8-59E2-4F08-9AED-F96257A491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8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en-U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5F023-55DB-492E-99FA-DC989196F58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255B097C-9F36-4C81-B446-ADD730982B8A}" type="slidenum">
              <a:t>2</a:t>
            </a:fld>
            <a:endParaRPr lang="en-US"/>
          </a:p>
        </p:txBody>
      </p:sp>
      <p:sp>
        <p:nvSpPr>
          <p:cNvPr id="2" name="Google Shape;70;p2:notes">
            <a:extLst>
              <a:ext uri="{FF2B5EF4-FFF2-40B4-BE49-F238E27FC236}">
                <a16:creationId xmlns:a16="http://schemas.microsoft.com/office/drawing/2014/main" id="{9F320393-0951-4016-8F70-637B34E88A1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71;p2:notes">
            <a:extLst>
              <a:ext uri="{FF2B5EF4-FFF2-40B4-BE49-F238E27FC236}">
                <a16:creationId xmlns:a16="http://schemas.microsoft.com/office/drawing/2014/main" id="{78DF46ED-55AB-4BAE-9C43-0A2923CB8A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11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45021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092523-F30A-4A38-81FE-C2F88671CB6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A571333-E279-4625-81FA-03507A058B5B}" type="slidenum">
              <a:t>3</a:t>
            </a:fld>
            <a:endParaRPr lang="en-US"/>
          </a:p>
        </p:txBody>
      </p:sp>
      <p:sp>
        <p:nvSpPr>
          <p:cNvPr id="2" name="Google Shape;78;p3:notes">
            <a:extLst>
              <a:ext uri="{FF2B5EF4-FFF2-40B4-BE49-F238E27FC236}">
                <a16:creationId xmlns:a16="http://schemas.microsoft.com/office/drawing/2014/main" id="{F6C023FF-703C-44A2-AA13-65C83434ED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79;p3:notes">
            <a:extLst>
              <a:ext uri="{FF2B5EF4-FFF2-40B4-BE49-F238E27FC236}">
                <a16:creationId xmlns:a16="http://schemas.microsoft.com/office/drawing/2014/main" id="{CF28A872-5C59-4557-A727-BE7D0188662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092523-F30A-4A38-81FE-C2F88671CB6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A571333-E279-4625-81FA-03507A058B5B}" type="slidenum">
              <a:t>4</a:t>
            </a:fld>
            <a:endParaRPr lang="en-US"/>
          </a:p>
        </p:txBody>
      </p:sp>
      <p:sp>
        <p:nvSpPr>
          <p:cNvPr id="2" name="Google Shape;78;p3:notes">
            <a:extLst>
              <a:ext uri="{FF2B5EF4-FFF2-40B4-BE49-F238E27FC236}">
                <a16:creationId xmlns:a16="http://schemas.microsoft.com/office/drawing/2014/main" id="{F6C023FF-703C-44A2-AA13-65C83434ED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79;p3:notes">
            <a:extLst>
              <a:ext uri="{FF2B5EF4-FFF2-40B4-BE49-F238E27FC236}">
                <a16:creationId xmlns:a16="http://schemas.microsoft.com/office/drawing/2014/main" id="{CF28A872-5C59-4557-A727-BE7D0188662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529113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5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6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15632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7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13181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8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4170237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9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3441926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65D11-7BA4-4B96-A467-311AAC59A2F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7316BF-E7C1-4403-AC07-63CB1AE3DF87}" type="slidenum">
              <a:t>10</a:t>
            </a:fld>
            <a:endParaRPr lang="en-US"/>
          </a:p>
        </p:txBody>
      </p:sp>
      <p:sp>
        <p:nvSpPr>
          <p:cNvPr id="2" name="Google Shape;86;p4:notes">
            <a:extLst>
              <a:ext uri="{FF2B5EF4-FFF2-40B4-BE49-F238E27FC236}">
                <a16:creationId xmlns:a16="http://schemas.microsoft.com/office/drawing/2014/main" id="{3695DE02-3700-4F4B-93F0-C281EB9A643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799" y="4400639"/>
            <a:ext cx="5486040" cy="3600000"/>
          </a:xfrm>
        </p:spPr>
        <p:txBody>
          <a:bodyPr wrap="square" lIns="91440" tIns="45720" rIns="91440" bIns="45720" anchor="t">
            <a:noAutofit/>
          </a:bodyPr>
          <a:lstStyle/>
          <a:p>
            <a:endParaRPr lang="en-US"/>
          </a:p>
        </p:txBody>
      </p:sp>
      <p:sp>
        <p:nvSpPr>
          <p:cNvPr id="3" name="Google Shape;87;p4:notes">
            <a:extLst>
              <a:ext uri="{FF2B5EF4-FFF2-40B4-BE49-F238E27FC236}">
                <a16:creationId xmlns:a16="http://schemas.microsoft.com/office/drawing/2014/main" id="{98DC8269-05E3-43E7-AE39-50C1F4589A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246188" y="1143000"/>
            <a:ext cx="4365625" cy="30861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3636247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7D782-8583-428E-B46B-FB17862E3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E3E8DF-5989-45B4-A23E-0F4C19AD2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985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8EBD3-C10C-4B4A-8CC4-9ED93B0A8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429321-B720-45D6-9A3D-142D481D0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983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87488B-523E-4E09-B568-535005CB19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51763" y="1768475"/>
            <a:ext cx="2405062" cy="4384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E87E9-60B0-4229-90D3-0B61FAD50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988" y="1768475"/>
            <a:ext cx="7064375" cy="4384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0337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A876-F613-4DA5-9A7A-272BD7B6C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246D76-CC21-4D7F-8807-CC7A097DA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D2F6C9-0426-4CD5-9973-1CEA4BA63A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74CA24E-E24E-4349-8F2E-E58DCCD0E02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053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02206-4842-49F7-9BED-8327F77BB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EC56E-7E6A-4763-8190-6EB8ACAF2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065517-9322-435D-A2E5-47E2058DD2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133F385-DA90-4BB4-A990-D52A24C6248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96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C59AE-6D61-4536-9113-2A763A79A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D635C-4FC5-40BB-B1B6-BCEC2167D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1C80-CD02-4092-B59E-BAD6B44693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40C0BCB-55A1-472F-973F-5D5FDDC3251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55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A818-F6F3-4CBC-8400-6838C618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6F525-0EAB-41D3-BEBA-8C5B59CC0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3725" y="1763713"/>
            <a:ext cx="4602163" cy="3636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8A17F1-E026-4027-ACE7-C70B15CC5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48288" y="1763713"/>
            <a:ext cx="4602162" cy="3636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3C6F3-147E-483E-96C5-CC6235BBC5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2C7165E-ED50-402B-807F-9A27720DC19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18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77933-61FC-4FE9-ABD3-123D8D082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E9ED60-3763-4EFA-BAAF-49CF9BB09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2AF7F0-6BD2-4065-8F93-54DDA0979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4F180C-28D5-4450-A63C-0A2616F874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C3D3AF-778D-4270-9919-48DAF549D7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FC887-4FCE-41DB-A3E3-C8A77CE01F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F67EB89-F828-4053-B597-2A5B84C566F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788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11AEC-557E-4DB6-A53F-8AF95C37D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19FDBF-ED4E-4E3E-9B05-3E439FBBCF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09C87C8-912A-400B-BDB0-807E6039130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312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5DF1DD-8930-4F5B-A6A6-300350E5A8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087D9D1-4079-4DDB-8D1C-B65FF2BCB24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371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E6FC2-C081-4E78-BB92-486FF4055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8F0ED-7F47-40AD-86AE-8D8FD7E51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BECB4-074C-477D-87F8-16EE8A019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2326C0-6718-45A8-98F3-253257BE0D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A6760C7-0BAC-43EA-AE90-E098406E621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4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4C91-607A-4235-A377-7CCD4A4C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36E48-0EFE-4515-8067-916AB56A6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62099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AD531-33B8-4F85-9CA3-A55AC5FC9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B4372E-C097-4723-854C-76C4FF1B1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0DA631-5A73-4672-BEDF-6EA29AA97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F523EB-84E1-4E6F-9C9B-B51A2FDFB8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591B1B2-2D17-4D99-8226-0915991B08A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9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45246-E563-4827-B643-70ED7F177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E664E5-99C7-4CC2-BA07-1315CBF1F2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FF6FD-7027-43D6-B6FF-162F88D8B7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CC31FF0-0D81-465B-B731-5461E982F85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72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C606E-5F64-4760-9D3E-AC0C6526C8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12063" y="617538"/>
            <a:ext cx="2338387" cy="4783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66D18C-EFC1-4740-B097-91A1F4A7F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2138" y="617538"/>
            <a:ext cx="6867525" cy="4783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1DCFD-84CE-499B-ACE5-9D72D140D9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4D95714-D70E-4945-B38D-0D5800A18FF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778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D7FB2-CCD0-48D7-B2A2-FC933888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C3D08E-8E3F-4120-9E28-528B0D6A1D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4BD01-F60C-4F1C-96FC-8A1DC3BAE8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A523400-5606-43AE-B86F-474EC9CA9BB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27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2973A-B8B2-4E73-B066-5F4F79BB7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7E926-22F6-4AA1-A8FA-39A8A6CB2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DE313-ED34-43BC-8211-4EA91AB83E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02875AE-5390-4821-9877-8AEE2758EB8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588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80083-74A4-4FC5-BFAF-B51F9E253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F10DA-32BF-448F-B892-DD6CB7822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E3710-B2AF-4D77-B6AF-DF0FED864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8243CD-BF9C-439A-8617-6263EB4E08B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868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3C22D-9D39-4112-AC8B-205368F90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9FB67-F5D4-43E8-B8C6-DA2989B144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900" y="1768475"/>
            <a:ext cx="4603750" cy="3740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62B147-EDFB-45D5-B97D-64A428F34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050" y="1768475"/>
            <a:ext cx="4603750" cy="3740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E818DC-488D-44CC-ACD7-2A33469FA3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1B07CEF-5BCD-4935-B06F-977B1686EC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7427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1267B-A044-42AA-9AB9-996AA899A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7DCDD-8D65-4B7E-BE56-2C7919A2A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8BD655-3D00-4DA1-A33D-6B3C9ECD8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6F0570-2892-4AD5-9400-5380CA1126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7F6DE8-9C02-403D-B2F4-77AA6422AD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A537C5-2296-4800-B213-E6DAC87976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1D027CE-CCEB-42BF-8375-A3A4FA2F773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11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60009-EB40-4CB7-AC24-AC6FF9D75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395D9E-8D23-4BDB-AEF5-6182CA822F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E2FE29A-BA27-41D5-94E2-8A037CEFA47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50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BBE125-294A-4580-8D20-8C65E6E42C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7F2583D-8FB2-48B2-B798-A55C5C8ABC0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0587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0FA1B-CB76-4760-940B-1CDD293A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75038-D5D1-45F5-8BE7-E4E2A02F0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0483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5472C-2559-4062-9487-648EE0FDB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3BF09-1496-4A2F-9558-E99618A09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74C9D-7692-44B0-9D16-8490197D29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714F6-170C-4DA6-A6E1-FE3A628A14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7587115C-94AB-4CB4-A77B-957858A9227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6512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234-8802-4644-97BD-EB86BB37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4FDBA4-90EC-4449-A1F6-48888C0A84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80DD-D127-4623-8F97-7A6189267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C0B97-EC8C-4B82-8191-2247F2F2DE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AAD2A17-C314-4614-8FAA-84E703EBCEA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313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C7F3C-170F-4F92-A568-39FB6DB47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5125D-6EC2-4F1A-8B07-66F4695BE9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69068-448D-4C11-8EA3-E2BCF5B1F3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9AA952D-9DFD-4CE1-920A-F14A9A178B4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053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EE2002-FF65-4696-9F19-E52ABA15C7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16825" y="617538"/>
            <a:ext cx="2339975" cy="4891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9ED9E1-B6E4-4962-A565-02C60F812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2138" y="617538"/>
            <a:ext cx="6872287" cy="4891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DDB95-C075-4162-9EBF-A6177A0D1C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F03BAFE-D5D8-4038-8716-833E6E12C42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8752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86769-DA32-416C-914A-0603912FAC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D3D070-AEC8-4ED5-A919-591E111890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843B1-A8AA-48C3-9C2B-6B4F59205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E6BAB31-730E-45A7-9266-741055DBE5A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708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F0344-D4C3-461D-BD8A-ACE5E9875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1082C-2643-4C7F-B807-A09006FB7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92E6C-3273-4486-92D3-E3986E9EC5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703A4F6-35C0-440B-AE05-A8EECFAD587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312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03AA0-E2AC-4D84-BFBC-339968C30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5051A-7D2C-4A4A-A79A-4DDE873AD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343C0-8DF7-4307-8288-5DAEC492FD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FE6B83A-C0A3-4E4B-9C6E-CA5B9F6FDBC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780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4338F-6DC2-416F-A485-6F0E77250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CB71F-6F34-44A8-9DC1-5AD895F753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00400" y="6637338"/>
            <a:ext cx="2944813" cy="4491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E559D-1522-42CB-80AC-2A3B8EFC4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7613" y="6637338"/>
            <a:ext cx="2946400" cy="4491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11137-3828-4DFA-8B6B-E95295F9A6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774BFB8-12F6-4862-BE00-827BA18CB9F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620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7344D-57C8-4FD9-9310-420A001A3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C6C330-042F-4CCD-87FA-71A1537FD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892AEC-1B20-4A21-8181-E25FCC9330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A3A5FB-A7CE-47B3-B3D5-AC3510C06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E32B2-F44B-47C0-BC00-4D8112812C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9E07B3-D441-4383-9A11-288CB8CF80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40EB990-AA25-4B88-92F9-D153A269CD7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16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E1845-E676-422D-9726-A91E8B11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BBF9CA-F728-4CCC-8549-046F09BBAA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EC73835-CE49-4EF0-A6C5-19792D7D09B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F64A2-D278-4120-B33D-9105E5080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D2816-83DB-48E9-B377-30FDC74D52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988" y="1768475"/>
            <a:ext cx="4733925" cy="4384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EF2FB8-C80F-4B53-9215-447705669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1313" y="1768475"/>
            <a:ext cx="4735512" cy="4384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84238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933C1-535C-42B8-BA0A-1AB675E3A6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9A08435-4FC5-4E5F-8E1B-A92127CB91A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687528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658A5-6251-4CAD-AB67-FAE9A1E37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F6CD3-78D7-4A81-8EAB-8B4E5D44F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F9CD2-3EE1-48D8-B6CD-C895587F3B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1B6CB4-8175-4AD7-8A49-921E138941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E723BA2-2DE9-4DB9-9DE8-008C9222823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042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B33E2-3A80-49F7-A724-BF72BEB31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706704-E127-4D98-AEFC-0B683BFEB9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C80CF4-95B7-437A-B170-A28036568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E47DA-9DDF-4F1D-8116-707D166404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72E4D66-F84A-44E1-BCEC-F8B2EC5BB3F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6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4375E-AFA7-4286-AE37-655E1C24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C9455F-A378-4263-90CD-0494DF3868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D1E88D-6B79-4ACE-B984-3A5AA0FD2E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B481DE8-9535-4198-AECB-365E4CA547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421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1E75AB-83DC-40B8-98D0-38DAE10A1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12063" y="617538"/>
            <a:ext cx="2338387" cy="10510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BAC424-D361-47AA-85B4-138164C20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2138" y="617538"/>
            <a:ext cx="6867525" cy="10510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E5A32-6391-47A4-A03D-54B57617A0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2C78E39-63DD-4602-B0F9-71DA5AE322C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1949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CE123-3FBC-4D3D-A71E-7F3847CD2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BC96AC-EF82-4EA1-925E-A896450513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1FFF6-95C5-49D5-B8B0-756FA77CA1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CD9D6EE-49A0-44ED-95EC-2E3260E7B0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7146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43DE8-9A75-416F-A5A0-F98188DE1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7FC53-D8A2-4B7A-A7ED-D881D82B2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ABB4D-B153-42BA-9A9B-9F91A232DD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403280D-434C-49FE-A558-2B138C973DC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70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62CC2-E582-4E36-8353-6479262A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7E25EE-BDA1-425B-AFB3-F68E1846C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5D221-68A9-4CBF-B9AA-E59A504A00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A6442F9-15AF-4565-9A09-F27B6D8518D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168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F74BE-3B97-43F3-A9E9-4EE388499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5E6C5-1E96-44AA-82B7-E48878783A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00400" y="6637338"/>
            <a:ext cx="2944813" cy="4491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F3263-83D5-4153-A28F-4A12873876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7613" y="6637338"/>
            <a:ext cx="2946400" cy="4491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495A4-F2A4-40D2-BDF3-8F254C148F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3D5128D-8D9E-4957-B03D-643252FA9C9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984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25826-2BC4-4D9D-984D-6D25A5CFD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9D371-A2E4-41C8-B102-3705E01D3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A8F8FC-3F0C-42F0-A0C6-91BDECBBE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E0381-B4BA-40A3-9B08-3D4BCA761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E8B169-63B4-4ECA-9B3E-43DE84CC0A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D21323-9754-4C88-892C-A61880944A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4CBF37F-CAB9-40E9-B267-A66CEE30C8A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77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28499-6DC8-40B4-99E7-34F50541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A23CE-64A1-4A79-B6B7-7D9A7207C9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080EE-C99E-4889-8692-10A290920E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E8B12-311F-4803-9D7D-9E3AF21791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2A6F61-BF05-41EB-85DB-42A6E4F1A6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18706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10F43-8066-4970-893F-0518E8BC1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67D9FC-C3F1-4D3C-8764-BB33960B7C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6A42395-FB94-4378-B1C7-DE0B4B575E5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237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423D1E-A233-4352-B839-8577CCB40C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B477A96-7F5A-4BC0-B755-586A1F4C419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60487"/>
      </p:ext>
    </p:extLst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206F4-37B0-4E3D-869F-5A86B1FD4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42088-7AA0-4BEE-BA99-1B611B5B5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089AB5-51D5-4998-9C79-0A83F234E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874C41-879B-477C-9E6C-2428F72BAC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0F0C2EE-2920-4540-AAB0-364C221CC97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7010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BC60D-C2F0-403F-8FC4-54C320397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0F3238-A7BE-4865-86F5-D94D581286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2CB243-3509-45D8-849C-EBE8E4F8E2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FAB2F4-4E57-4A0C-BFEB-EBF0E413C3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8A95CF7-EB8E-478D-8EA5-BF1CEE8ECE0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490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61A6B-F2D1-4A60-BD1D-98A2EBCA7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6F11-64EE-4219-ABEE-9CAD5DEC6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3DCBE-2265-49B8-8BAE-4449630C78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7DCD071B-1020-4FB4-BB5D-DA61405D2A8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985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B5D2A4-F61E-415C-A202-BAFF3DB787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12063" y="617538"/>
            <a:ext cx="2338387" cy="10510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D47A57-991A-4B37-9713-9B0465EE6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2138" y="617538"/>
            <a:ext cx="6867525" cy="10510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F01EF-A8B6-4335-8D49-6231844E4A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FF57808-9668-434D-B26F-EECA31C5ED4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9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32F3C-AF45-4A2F-AA39-510E51E8F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748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35526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DEFD-7AF8-4193-B248-86A67CFD5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E521B-00CA-4F69-A43D-4EB96491A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E8EE6-6224-4112-AFA5-27CC0E4BF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203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1C1B1-ACE1-4C75-946F-1CFFA3688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950766-AFB1-47C8-96DA-03472080E1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83155-2712-4B53-A4C4-235580B694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6403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18" Type="http://schemas.openxmlformats.org/officeDocument/2006/relationships/image" Target="../media/image9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image" Target="../media/image8.jp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7.jp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9">
            <a:extLst>
              <a:ext uri="{FF2B5EF4-FFF2-40B4-BE49-F238E27FC236}">
                <a16:creationId xmlns:a16="http://schemas.microsoft.com/office/drawing/2014/main" id="{931B2297-EEFC-4B4F-BD15-257F5FEA9621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;p9">
            <a:extLst>
              <a:ext uri="{FF2B5EF4-FFF2-40B4-BE49-F238E27FC236}">
                <a16:creationId xmlns:a16="http://schemas.microsoft.com/office/drawing/2014/main" id="{F33EECDA-B9DF-4014-BDC5-873218836745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512640" y="6567840"/>
            <a:ext cx="2585880" cy="863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6;p10">
            <a:extLst>
              <a:ext uri="{FF2B5EF4-FFF2-40B4-BE49-F238E27FC236}">
                <a16:creationId xmlns:a16="http://schemas.microsoft.com/office/drawing/2014/main" id="{4C1F9848-E40E-4C60-8454-CDE66C56D26C}"/>
              </a:ext>
            </a:extLst>
          </p:cNvPr>
          <p:cNvPicPr>
            <a:picLocks noChangeAspect="1"/>
          </p:cNvPicPr>
          <p:nvPr/>
        </p:nvPicPr>
        <p:blipFill>
          <a:blip r:embed="rId15">
            <a:lum/>
            <a:alphaModFix/>
          </a:blip>
          <a:srcRect t="41346" b="-57"/>
          <a:stretch>
            <a:fillRect/>
          </a:stretch>
        </p:blipFill>
        <p:spPr>
          <a:xfrm>
            <a:off x="0" y="3124079"/>
            <a:ext cx="10691280" cy="4435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7;p10">
            <a:extLst>
              <a:ext uri="{FF2B5EF4-FFF2-40B4-BE49-F238E27FC236}">
                <a16:creationId xmlns:a16="http://schemas.microsoft.com/office/drawing/2014/main" id="{D0B5B3F4-DBFE-4B6E-B871-1D0EF8A268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01720" y="2222640"/>
            <a:ext cx="9087840" cy="1253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6" name="Google Shape;19;p10">
            <a:extLst>
              <a:ext uri="{FF2B5EF4-FFF2-40B4-BE49-F238E27FC236}">
                <a16:creationId xmlns:a16="http://schemas.microsoft.com/office/drawing/2014/main" id="{BAF01C12-6E89-4A52-928C-AE1F53A3071B}"/>
              </a:ext>
            </a:extLst>
          </p:cNvPr>
          <p:cNvPicPr>
            <a:picLocks noChangeAspect="1"/>
          </p:cNvPicPr>
          <p:nvPr/>
        </p:nvPicPr>
        <p:blipFill>
          <a:blip r:embed="rId16">
            <a:lum/>
            <a:alphaModFix/>
          </a:blip>
          <a:srcRect/>
          <a:stretch>
            <a:fillRect/>
          </a:stretch>
        </p:blipFill>
        <p:spPr>
          <a:xfrm>
            <a:off x="536040" y="6793200"/>
            <a:ext cx="2063880" cy="689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0;p10">
            <a:extLst>
              <a:ext uri="{FF2B5EF4-FFF2-40B4-BE49-F238E27FC236}">
                <a16:creationId xmlns:a16="http://schemas.microsoft.com/office/drawing/2014/main" id="{738DAE68-3664-45F4-B712-C9E62C43A44D}"/>
              </a:ext>
            </a:extLst>
          </p:cNvPr>
          <p:cNvPicPr>
            <a:picLocks noChangeAspect="1"/>
          </p:cNvPicPr>
          <p:nvPr/>
        </p:nvPicPr>
        <p:blipFill>
          <a:blip r:embed="rId17">
            <a:lum/>
            <a:alphaModFix/>
          </a:blip>
          <a:srcRect/>
          <a:stretch>
            <a:fillRect/>
          </a:stretch>
        </p:blipFill>
        <p:spPr>
          <a:xfrm>
            <a:off x="504719" y="430200"/>
            <a:ext cx="2725920" cy="9104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EFF1DC-FA45-410A-8410-0CAAE85A6C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indent="0" algn="l" hangingPunct="0">
        <a:lnSpc>
          <a:spcPct val="100000"/>
        </a:lnSpc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</p:titleStyle>
    <p:bodyStyle>
      <a:lvl1pPr marL="0" marR="0" indent="0" algn="l" hangingPunct="0">
        <a:lnSpc>
          <a:spcPct val="100000"/>
        </a:lnSpc>
        <a:spcBef>
          <a:spcPts val="1417"/>
        </a:spcBef>
        <a:spcAft>
          <a:spcPts val="0"/>
        </a:spcAft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9">
            <a:extLst>
              <a:ext uri="{FF2B5EF4-FFF2-40B4-BE49-F238E27FC236}">
                <a16:creationId xmlns:a16="http://schemas.microsoft.com/office/drawing/2014/main" id="{FF8B91D0-9ECE-4E20-AEC9-A92A69624B23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;p9">
            <a:extLst>
              <a:ext uri="{FF2B5EF4-FFF2-40B4-BE49-F238E27FC236}">
                <a16:creationId xmlns:a16="http://schemas.microsoft.com/office/drawing/2014/main" id="{7E6304B6-3CED-4786-8416-1CAC288DCE38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512640" y="6567840"/>
            <a:ext cx="2585880" cy="8636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2;p11">
            <a:extLst>
              <a:ext uri="{FF2B5EF4-FFF2-40B4-BE49-F238E27FC236}">
                <a16:creationId xmlns:a16="http://schemas.microsoft.com/office/drawing/2014/main" id="{ACB60F40-1949-43C2-A7DA-38599CA26C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" name="Google Shape;23;p11">
            <a:extLst>
              <a:ext uri="{FF2B5EF4-FFF2-40B4-BE49-F238E27FC236}">
                <a16:creationId xmlns:a16="http://schemas.microsoft.com/office/drawing/2014/main" id="{4E4EA912-2DF7-4049-A25E-1390A04DC2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3640" y="1763640"/>
            <a:ext cx="9357119" cy="3636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Google Shape;24;p11">
            <a:extLst>
              <a:ext uri="{FF2B5EF4-FFF2-40B4-BE49-F238E27FC236}">
                <a16:creationId xmlns:a16="http://schemas.microsoft.com/office/drawing/2014/main" id="{5362418C-6377-4EEC-8959-ABE1CABB0A0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277200" y="6905519"/>
            <a:ext cx="678960" cy="50328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330" b="0" i="0" u="none" strike="noStrike" kern="1200" cap="none" spc="0" baseline="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fld id="{72F26362-D06F-4826-9F73-0F6531B3B9D2}" type="slidenum">
              <a:t>‹#›</a:t>
            </a:fld>
            <a:endParaRPr lang="en-US"/>
          </a:p>
        </p:txBody>
      </p:sp>
      <p:sp>
        <p:nvSpPr>
          <p:cNvPr id="7" name="Google Shape;25;p11">
            <a:extLst>
              <a:ext uri="{FF2B5EF4-FFF2-40B4-BE49-F238E27FC236}">
                <a16:creationId xmlns:a16="http://schemas.microsoft.com/office/drawing/2014/main" id="{2DDE5E74-19DF-402F-B1E2-510F3CBC385F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3199680" y="6638040"/>
            <a:ext cx="6044039" cy="4489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indent="0" algn="l" hangingPunct="0">
        <a:lnSpc>
          <a:spcPct val="100000"/>
        </a:lnSpc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</p:titleStyle>
    <p:bodyStyle>
      <a:lvl1pPr marL="0" marR="0" indent="0" algn="l" hangingPunct="0">
        <a:lnSpc>
          <a:spcPct val="100000"/>
        </a:lnSpc>
        <a:spcBef>
          <a:spcPts val="1417"/>
        </a:spcBef>
        <a:spcAft>
          <a:spcPts val="0"/>
        </a:spcAft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9">
            <a:extLst>
              <a:ext uri="{FF2B5EF4-FFF2-40B4-BE49-F238E27FC236}">
                <a16:creationId xmlns:a16="http://schemas.microsoft.com/office/drawing/2014/main" id="{3CA09A03-D71D-404A-9DAD-AD7C333CD8DE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;p9">
            <a:extLst>
              <a:ext uri="{FF2B5EF4-FFF2-40B4-BE49-F238E27FC236}">
                <a16:creationId xmlns:a16="http://schemas.microsoft.com/office/drawing/2014/main" id="{F44DF156-82DA-4C7A-80D3-BD4DF11CF55F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512640" y="6567840"/>
            <a:ext cx="2585880" cy="863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7;p12">
            <a:extLst>
              <a:ext uri="{FF2B5EF4-FFF2-40B4-BE49-F238E27FC236}">
                <a16:creationId xmlns:a16="http://schemas.microsoft.com/office/drawing/2014/main" id="{62A0CD7D-1AD0-451A-AA44-A134CEFBA2FF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8;p12">
            <a:extLst>
              <a:ext uri="{FF2B5EF4-FFF2-40B4-BE49-F238E27FC236}">
                <a16:creationId xmlns:a16="http://schemas.microsoft.com/office/drawing/2014/main" id="{E596EF09-3550-45F7-A138-AD022C321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240" y="1768680"/>
            <a:ext cx="9359280" cy="3739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Google Shape;29;p12">
            <a:extLst>
              <a:ext uri="{FF2B5EF4-FFF2-40B4-BE49-F238E27FC236}">
                <a16:creationId xmlns:a16="http://schemas.microsoft.com/office/drawing/2014/main" id="{67887459-80ED-40E6-A837-0865C8F78DC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344880" y="6954120"/>
            <a:ext cx="61128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320" b="0" i="0" u="none" strike="noStrike" kern="1200" cap="none" spc="0" baseline="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fld id="{74506DF5-D33A-4B3D-B177-D47EC8BAA0E7}" type="slidenum">
              <a:t>‹#›</a:t>
            </a:fld>
            <a:endParaRPr lang="en-US"/>
          </a:p>
        </p:txBody>
      </p:sp>
      <p:sp>
        <p:nvSpPr>
          <p:cNvPr id="7" name="Google Shape;30;p12">
            <a:extLst>
              <a:ext uri="{FF2B5EF4-FFF2-40B4-BE49-F238E27FC236}">
                <a16:creationId xmlns:a16="http://schemas.microsoft.com/office/drawing/2014/main" id="{5F46E785-9A99-4DEC-919D-4E73A30EE13D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3199680" y="6638040"/>
            <a:ext cx="6044039" cy="4489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8" name="Google Shape;31;p12">
            <a:extLst>
              <a:ext uri="{FF2B5EF4-FFF2-40B4-BE49-F238E27FC236}">
                <a16:creationId xmlns:a16="http://schemas.microsoft.com/office/drawing/2014/main" id="{D2163915-8BD9-4058-9D64-F1449081F8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0" marR="0" indent="0" algn="l" hangingPunct="0">
        <a:lnSpc>
          <a:spcPct val="100000"/>
        </a:lnSpc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</p:titleStyle>
    <p:bodyStyle>
      <a:lvl1pPr marL="0" marR="0" indent="0" algn="l" hangingPunct="0">
        <a:lnSpc>
          <a:spcPct val="100000"/>
        </a:lnSpc>
        <a:spcBef>
          <a:spcPts val="1417"/>
        </a:spcBef>
        <a:spcAft>
          <a:spcPts val="0"/>
        </a:spcAft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9">
            <a:extLst>
              <a:ext uri="{FF2B5EF4-FFF2-40B4-BE49-F238E27FC236}">
                <a16:creationId xmlns:a16="http://schemas.microsoft.com/office/drawing/2014/main" id="{1DFABFF2-3191-4373-8DA3-2B316C49E18F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;p9">
            <a:extLst>
              <a:ext uri="{FF2B5EF4-FFF2-40B4-BE49-F238E27FC236}">
                <a16:creationId xmlns:a16="http://schemas.microsoft.com/office/drawing/2014/main" id="{D6DCCDCE-D2DF-4199-8C7E-40683D6C64E1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512640" y="6567840"/>
            <a:ext cx="2585880" cy="8636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33;p13">
            <a:extLst>
              <a:ext uri="{FF2B5EF4-FFF2-40B4-BE49-F238E27FC236}">
                <a16:creationId xmlns:a16="http://schemas.microsoft.com/office/drawing/2014/main" id="{66263CE0-202F-47D8-8095-CFC4B88DBC9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330" b="0" i="0" u="none" strike="noStrike" kern="1200" cap="none" spc="0" baseline="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fld id="{B3750FAD-3C5A-43BA-8253-6AC880E2093C}" type="slidenum">
              <a:t>‹#›</a:t>
            </a:fld>
            <a:endParaRPr lang="en-US"/>
          </a:p>
        </p:txBody>
      </p:sp>
      <p:sp>
        <p:nvSpPr>
          <p:cNvPr id="5" name="Google Shape;34;p13">
            <a:extLst>
              <a:ext uri="{FF2B5EF4-FFF2-40B4-BE49-F238E27FC236}">
                <a16:creationId xmlns:a16="http://schemas.microsoft.com/office/drawing/2014/main" id="{0C05BA7C-2112-4AAD-A46D-52B7106289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39" cy="4489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Google Shape;35;p13">
            <a:extLst>
              <a:ext uri="{FF2B5EF4-FFF2-40B4-BE49-F238E27FC236}">
                <a16:creationId xmlns:a16="http://schemas.microsoft.com/office/drawing/2014/main" id="{783664C2-3848-4FB4-B4CD-3C134EDE0D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" name="Google Shape;36;p13">
            <a:extLst>
              <a:ext uri="{FF2B5EF4-FFF2-40B4-BE49-F238E27FC236}">
                <a16:creationId xmlns:a16="http://schemas.microsoft.com/office/drawing/2014/main" id="{B6F70B20-D388-45E9-830A-904E2F024E77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597240" y="1768680"/>
            <a:ext cx="4388400" cy="3739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8" name="Google Shape;37;p13">
            <a:extLst>
              <a:ext uri="{FF2B5EF4-FFF2-40B4-BE49-F238E27FC236}">
                <a16:creationId xmlns:a16="http://schemas.microsoft.com/office/drawing/2014/main" id="{DDB8CC26-7C61-441F-B043-E4BD7E1F840D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5557320" y="1768680"/>
            <a:ext cx="4388400" cy="3739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0" marR="0" indent="0" algn="l" hangingPunct="0">
        <a:lnSpc>
          <a:spcPct val="100000"/>
        </a:lnSpc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</p:titleStyle>
    <p:bodyStyle>
      <a:lvl1pPr marL="0" marR="0" indent="0" algn="l" hangingPunct="0">
        <a:lnSpc>
          <a:spcPct val="100000"/>
        </a:lnSpc>
        <a:spcBef>
          <a:spcPts val="1417"/>
        </a:spcBef>
        <a:spcAft>
          <a:spcPts val="0"/>
        </a:spcAft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9">
            <a:extLst>
              <a:ext uri="{FF2B5EF4-FFF2-40B4-BE49-F238E27FC236}">
                <a16:creationId xmlns:a16="http://schemas.microsoft.com/office/drawing/2014/main" id="{16066733-3BA1-42E0-821B-B78DB1702F33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5390280"/>
            <a:ext cx="10691280" cy="12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;p9">
            <a:extLst>
              <a:ext uri="{FF2B5EF4-FFF2-40B4-BE49-F238E27FC236}">
                <a16:creationId xmlns:a16="http://schemas.microsoft.com/office/drawing/2014/main" id="{E0053518-123D-44FC-AFC3-A0D0A140E3EF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512640" y="6567840"/>
            <a:ext cx="2585880" cy="8636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55;p17">
            <a:extLst>
              <a:ext uri="{FF2B5EF4-FFF2-40B4-BE49-F238E27FC236}">
                <a16:creationId xmlns:a16="http://schemas.microsoft.com/office/drawing/2014/main" id="{7DDDE4FB-2C73-4A19-BDEB-016453BF335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330" b="0" i="0" u="none" strike="noStrike" kern="1200" cap="none" spc="0" baseline="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fld id="{03B9B2B4-96B2-4C9E-8226-2D2C09C823B8}" type="slidenum">
              <a:t>‹#›</a:t>
            </a:fld>
            <a:endParaRPr lang="en-US"/>
          </a:p>
        </p:txBody>
      </p:sp>
      <p:pic>
        <p:nvPicPr>
          <p:cNvPr id="5" name="Google Shape;56;p17">
            <a:extLst>
              <a:ext uri="{FF2B5EF4-FFF2-40B4-BE49-F238E27FC236}">
                <a16:creationId xmlns:a16="http://schemas.microsoft.com/office/drawing/2014/main" id="{B91499BA-0278-4946-863C-AB522D9FAC92}"/>
              </a:ext>
            </a:extLst>
          </p:cNvPr>
          <p:cNvPicPr>
            <a:picLocks noChangeAspect="1"/>
          </p:cNvPicPr>
          <p:nvPr/>
        </p:nvPicPr>
        <p:blipFill>
          <a:blip r:embed="rId15">
            <a:lum/>
            <a:alphaModFix/>
          </a:blip>
          <a:srcRect/>
          <a:stretch>
            <a:fillRect/>
          </a:stretch>
        </p:blipFill>
        <p:spPr>
          <a:xfrm>
            <a:off x="626760" y="3697200"/>
            <a:ext cx="358560" cy="358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7;p17">
            <a:extLst>
              <a:ext uri="{FF2B5EF4-FFF2-40B4-BE49-F238E27FC236}">
                <a16:creationId xmlns:a16="http://schemas.microsoft.com/office/drawing/2014/main" id="{12879B9D-24A3-4418-A6D6-A2A40134761D}"/>
              </a:ext>
            </a:extLst>
          </p:cNvPr>
          <p:cNvPicPr>
            <a:picLocks noChangeAspect="1"/>
          </p:cNvPicPr>
          <p:nvPr/>
        </p:nvPicPr>
        <p:blipFill>
          <a:blip r:embed="rId16">
            <a:lum/>
            <a:alphaModFix/>
          </a:blip>
          <a:srcRect/>
          <a:stretch>
            <a:fillRect/>
          </a:stretch>
        </p:blipFill>
        <p:spPr>
          <a:xfrm>
            <a:off x="626760" y="4200480"/>
            <a:ext cx="358560" cy="358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58;p17">
            <a:extLst>
              <a:ext uri="{FF2B5EF4-FFF2-40B4-BE49-F238E27FC236}">
                <a16:creationId xmlns:a16="http://schemas.microsoft.com/office/drawing/2014/main" id="{8964BE50-BD5A-497E-9354-1D1B675EBA06}"/>
              </a:ext>
            </a:extLst>
          </p:cNvPr>
          <p:cNvPicPr>
            <a:picLocks noChangeAspect="1"/>
          </p:cNvPicPr>
          <p:nvPr/>
        </p:nvPicPr>
        <p:blipFill>
          <a:blip r:embed="rId17">
            <a:lum/>
            <a:alphaModFix/>
          </a:blip>
          <a:srcRect/>
          <a:stretch>
            <a:fillRect/>
          </a:stretch>
        </p:blipFill>
        <p:spPr>
          <a:xfrm>
            <a:off x="628200" y="4690800"/>
            <a:ext cx="35856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9;p17">
            <a:extLst>
              <a:ext uri="{FF2B5EF4-FFF2-40B4-BE49-F238E27FC236}">
                <a16:creationId xmlns:a16="http://schemas.microsoft.com/office/drawing/2014/main" id="{0FACC3AC-6102-449B-BCA9-5C1C93590C1B}"/>
              </a:ext>
            </a:extLst>
          </p:cNvPr>
          <p:cNvPicPr>
            <a:picLocks noChangeAspect="1"/>
          </p:cNvPicPr>
          <p:nvPr/>
        </p:nvPicPr>
        <p:blipFill>
          <a:blip r:embed="rId18">
            <a:lum/>
            <a:alphaModFix/>
          </a:blip>
          <a:srcRect/>
          <a:stretch>
            <a:fillRect/>
          </a:stretch>
        </p:blipFill>
        <p:spPr>
          <a:xfrm>
            <a:off x="626760" y="5168520"/>
            <a:ext cx="358560" cy="3585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60;p17">
            <a:extLst>
              <a:ext uri="{FF2B5EF4-FFF2-40B4-BE49-F238E27FC236}">
                <a16:creationId xmlns:a16="http://schemas.microsoft.com/office/drawing/2014/main" id="{6108F518-73F1-44AB-A794-C4E756DD3C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99680" y="6638040"/>
            <a:ext cx="6044039" cy="4489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Google Shape;61;p17">
            <a:extLst>
              <a:ext uri="{FF2B5EF4-FFF2-40B4-BE49-F238E27FC236}">
                <a16:creationId xmlns:a16="http://schemas.microsoft.com/office/drawing/2014/main" id="{B4938267-2243-4DE1-94D6-F028F0C451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1480" y="617040"/>
            <a:ext cx="9359280" cy="1367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0" marR="0" indent="0" algn="l" hangingPunct="0">
        <a:lnSpc>
          <a:spcPct val="100000"/>
        </a:lnSpc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</p:titleStyle>
    <p:bodyStyle>
      <a:lvl1pPr marL="0" marR="0" indent="0" algn="l" hangingPunct="0">
        <a:lnSpc>
          <a:spcPct val="100000"/>
        </a:lnSpc>
        <a:spcBef>
          <a:spcPts val="1417"/>
        </a:spcBef>
        <a:spcAft>
          <a:spcPts val="0"/>
        </a:spcAft>
        <a:tabLst/>
        <a:defRPr lang="en-US" sz="1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25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4.j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234792-854A-4B36-88A2-2B55F07F0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26" y="974383"/>
            <a:ext cx="7223760" cy="4114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4333B-CFE8-4E27-B896-BCCB9E98F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985697"/>
            <a:ext cx="8018463" cy="2632075"/>
          </a:xfrm>
        </p:spPr>
        <p:txBody>
          <a:bodyPr/>
          <a:lstStyle/>
          <a:p>
            <a:r>
              <a:rPr lang="en-US" sz="4800"/>
              <a:t>Geolux Hydrology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E0ED18-9539-4C4C-A937-21C24375F0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4884902"/>
            <a:ext cx="8018463" cy="1825625"/>
          </a:xfrm>
        </p:spPr>
        <p:txBody>
          <a:bodyPr/>
          <a:lstStyle/>
          <a:p>
            <a:r>
              <a:rPr lang="hr-HR" dirty="0"/>
              <a:t>www.geolux-radars.com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2674144" y="6977657"/>
            <a:ext cx="5236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buSzPts val="1800"/>
            </a:pPr>
            <a:r>
              <a:rPr lang="en-GB" sz="1600" dirty="0">
                <a:solidFill>
                  <a:srgbClr val="57585A"/>
                </a:solidFill>
                <a:ea typeface="Calibri"/>
                <a:cs typeface="Calibri"/>
                <a:sym typeface="Calibri"/>
              </a:rPr>
              <a:t>Roundtable: Innovative Solutions for the Sustainability of the Adriatic Sea| Zadar | 27 April 2021</a:t>
            </a:r>
            <a:endParaRPr lang="en-GB" sz="16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10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Technology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sp>
        <p:nvSpPr>
          <p:cNvPr id="11" name="Shape 130">
            <a:extLst>
              <a:ext uri="{FF2B5EF4-FFF2-40B4-BE49-F238E27FC236}">
                <a16:creationId xmlns:a16="http://schemas.microsoft.com/office/drawing/2014/main" id="{8515A43F-F5A1-419C-81D6-393851CC09AC}"/>
              </a:ext>
            </a:extLst>
          </p:cNvPr>
          <p:cNvSpPr/>
          <p:nvPr/>
        </p:nvSpPr>
        <p:spPr>
          <a:xfrm>
            <a:off x="4153699" y="765814"/>
            <a:ext cx="6478482" cy="610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  <a:sym typeface="Lato Regular"/>
              </a:rPr>
              <a:t>In-house R&amp;D</a:t>
            </a:r>
          </a:p>
        </p:txBody>
      </p:sp>
      <p:sp>
        <p:nvSpPr>
          <p:cNvPr id="14" name="Shape 130">
            <a:extLst>
              <a:ext uri="{FF2B5EF4-FFF2-40B4-BE49-F238E27FC236}">
                <a16:creationId xmlns:a16="http://schemas.microsoft.com/office/drawing/2014/main" id="{AF21D11F-8D5A-41ED-97DE-B4D05143E898}"/>
              </a:ext>
            </a:extLst>
          </p:cNvPr>
          <p:cNvSpPr/>
          <p:nvPr/>
        </p:nvSpPr>
        <p:spPr>
          <a:xfrm>
            <a:off x="4153699" y="1084644"/>
            <a:ext cx="6160127" cy="2257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pPr marL="342900" marR="0" lvl="0" indent="-34290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Microwave electronics and communication systems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Microwave antenna design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Embedded and processing electronics design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Signal processing software development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  <a:sym typeface="Lato Regular"/>
              </a:rPr>
              <a:t>Very good RF laboratory</a:t>
            </a:r>
            <a:r>
              <a:rPr lang="en-US" sz="2000" kern="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, electronics laboratory, hydrology laboratory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Lato Regular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3C9B1BB-643A-44B4-BEE5-F2EB14BF3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40" y="3445941"/>
            <a:ext cx="3154286" cy="2430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818188-E4C9-480B-A606-6757B97559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65" y="1645888"/>
            <a:ext cx="4369170" cy="3278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F8824B-EA6C-4AED-B29F-67F10A9F29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r="2255"/>
          <a:stretch/>
        </p:blipFill>
        <p:spPr>
          <a:xfrm rot="5400000">
            <a:off x="4040680" y="3558960"/>
            <a:ext cx="3029090" cy="2803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0792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B7E944B-5932-4F58-BB78-9B309BD2B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189" y="1381086"/>
            <a:ext cx="2873693" cy="3553778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11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sp>
        <p:nvSpPr>
          <p:cNvPr id="10" name="Shape 130">
            <a:extLst>
              <a:ext uri="{FF2B5EF4-FFF2-40B4-BE49-F238E27FC236}">
                <a16:creationId xmlns:a16="http://schemas.microsoft.com/office/drawing/2014/main" id="{DAF611D5-2125-465F-9D62-D2A8DF90CB25}"/>
              </a:ext>
            </a:extLst>
          </p:cNvPr>
          <p:cNvSpPr/>
          <p:nvPr/>
        </p:nvSpPr>
        <p:spPr>
          <a:xfrm>
            <a:off x="0" y="150876"/>
            <a:ext cx="10691813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pPr algn="ctr"/>
            <a:r>
              <a:rPr lang="en-US" sz="6000" b="1" dirty="0">
                <a:latin typeface="Verdana" charset="0"/>
                <a:ea typeface="Verdana" charset="0"/>
                <a:cs typeface="Verdana" charset="0"/>
              </a:rPr>
              <a:t>Thank You!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63795B-24DB-4431-8DED-027B7B99AB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0" y="1381087"/>
            <a:ext cx="3581123" cy="2686674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00C390-C133-4B64-8AC4-6344DC0F963E}"/>
              </a:ext>
            </a:extLst>
          </p:cNvPr>
          <p:cNvSpPr txBox="1"/>
          <p:nvPr/>
        </p:nvSpPr>
        <p:spPr>
          <a:xfrm>
            <a:off x="368939" y="3915171"/>
            <a:ext cx="3581124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indent="-342900">
              <a:buFont typeface="Arial" charset="0"/>
              <a:buChar char="•"/>
            </a:pPr>
            <a:endParaRPr lang="en-US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r>
              <a:rPr lang="en-US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Geolux</a:t>
            </a:r>
            <a:r>
              <a:rPr lang="en-US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success story @ Altium booth on </a:t>
            </a:r>
            <a:r>
              <a:rPr lang="en-US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EmbeddedWorld</a:t>
            </a:r>
            <a:r>
              <a:rPr lang="en-US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2017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34F7DA-34D5-4716-894B-CB612ADA770C}"/>
              </a:ext>
            </a:extLst>
          </p:cNvPr>
          <p:cNvSpPr txBox="1"/>
          <p:nvPr/>
        </p:nvSpPr>
        <p:spPr>
          <a:xfrm>
            <a:off x="7528189" y="4934864"/>
            <a:ext cx="2873693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18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Geolux</a:t>
            </a:r>
            <a:r>
              <a:rPr lang="en-US" sz="1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selected among most innovative companies in Croatia by Croatian SME agency</a:t>
            </a:r>
            <a:r>
              <a:rPr lang="hr-HR" sz="1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HAMAG-BICRO</a:t>
            </a:r>
            <a:endParaRPr lang="en-US" sz="18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17343F7-8401-4241-95C9-1FFAD7BBF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9888" y="1280329"/>
            <a:ext cx="3273743" cy="3573780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F38A017-A629-4124-8CE7-8E717F535011}"/>
              </a:ext>
            </a:extLst>
          </p:cNvPr>
          <p:cNvSpPr txBox="1"/>
          <p:nvPr/>
        </p:nvSpPr>
        <p:spPr>
          <a:xfrm>
            <a:off x="4089888" y="4552210"/>
            <a:ext cx="3273743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indent="-342900" algn="ctr">
              <a:buFont typeface="Arial" charset="0"/>
              <a:buChar char="•"/>
            </a:pPr>
            <a:endParaRPr lang="en-US" sz="18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algn="ctr"/>
            <a:r>
              <a:rPr lang="en-US" sz="18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Geolux</a:t>
            </a:r>
            <a:r>
              <a:rPr lang="en-US" sz="1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success story presented by European </a:t>
            </a:r>
            <a:r>
              <a:rPr lang="en-US" sz="18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Comission</a:t>
            </a:r>
            <a:r>
              <a:rPr lang="en-US" sz="1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 2018</a:t>
            </a:r>
          </a:p>
        </p:txBody>
      </p:sp>
    </p:spTree>
    <p:extLst>
      <p:ext uri="{BB962C8B-B14F-4D97-AF65-F5344CB8AC3E}">
        <p14:creationId xmlns:p14="http://schemas.microsoft.com/office/powerpoint/2010/main" val="2501909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3;p2">
            <a:extLst>
              <a:ext uri="{FF2B5EF4-FFF2-40B4-BE49-F238E27FC236}">
                <a16:creationId xmlns:a16="http://schemas.microsoft.com/office/drawing/2014/main" id="{2A29353B-3F59-497E-94A5-193FE05FAB2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Geolux</a:t>
            </a:r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d.o.o.</a:t>
            </a:r>
          </a:p>
        </p:txBody>
      </p:sp>
      <p:sp>
        <p:nvSpPr>
          <p:cNvPr id="3" name="Google Shape;74;p2">
            <a:extLst>
              <a:ext uri="{FF2B5EF4-FFF2-40B4-BE49-F238E27FC236}">
                <a16:creationId xmlns:a16="http://schemas.microsoft.com/office/drawing/2014/main" id="{D3D35CED-BDC6-4FBB-AF2D-1E465534FF0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93640" y="1030963"/>
            <a:ext cx="9357120" cy="4863999"/>
          </a:xfrm>
        </p:spPr>
        <p:txBody>
          <a:bodyPr wrap="square" lIns="105480" tIns="52560" rIns="105480" bIns="52560" anchor="t">
            <a:no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from 2007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R&amp;D oriented company specialized for sensors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Radar technology experts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Industrial, environmental, security and traffic applications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R&amp;D and manufacturing in EU</a:t>
            </a:r>
          </a:p>
          <a:p>
            <a:endParaRPr lang="en-US" sz="1800" dirty="0">
              <a:solidFill>
                <a:srgbClr val="0070C0"/>
              </a:solidFill>
            </a:endParaRPr>
          </a:p>
          <a:p>
            <a:r>
              <a:rPr lang="en-US" sz="2400" dirty="0" err="1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Hidrology</a:t>
            </a:r>
            <a:endParaRPr lang="en-US" sz="2400" dirty="0">
              <a:solidFill>
                <a:srgbClr val="0070C0"/>
              </a:solidFill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Complete solution for level &amp; flow monitoring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Rivers, channels, wastewater, lakes and hydropower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Radar level metering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Radar surface velocity metering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Additional water quality sensors possible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Data logger (GPRS / NB </a:t>
            </a:r>
            <a:r>
              <a:rPr lang="en-US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Iot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/ </a:t>
            </a:r>
            <a:r>
              <a:rPr lang="en-US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LoRaWAN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/ Sigfox / EUMETSAT / IRIDIUM)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Cloud based software </a:t>
            </a:r>
            <a:r>
              <a:rPr lang="en-US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HydroView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for real time analytics</a:t>
            </a:r>
          </a:p>
          <a:p>
            <a:endParaRPr lang="en-US" dirty="0"/>
          </a:p>
        </p:txBody>
      </p:sp>
      <p:sp>
        <p:nvSpPr>
          <p:cNvPr id="4" name="Google Shape;75;p2">
            <a:extLst>
              <a:ext uri="{FF2B5EF4-FFF2-40B4-BE49-F238E27FC236}">
                <a16:creationId xmlns:a16="http://schemas.microsoft.com/office/drawing/2014/main" id="{BE4F5DD8-6541-4961-B994-8C4C5DB8F9D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7200" y="6905519"/>
            <a:ext cx="678960" cy="50328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6EC82E2C-E6D3-454C-9373-E8AE79DA8CA1}" type="slidenum">
              <a:rPr lang="en-US" sz="1330">
                <a:solidFill>
                  <a:srgbClr val="888888"/>
                </a:solidFill>
                <a:latin typeface="Calibri"/>
                <a:cs typeface="Calibri"/>
              </a:rPr>
              <a:t>2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6A5ECB-42EE-4607-9B05-E1607CC41B1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C88872-4E37-4A88-A87B-916E67A1BE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49073" y="1378955"/>
            <a:ext cx="3544339" cy="2659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2;p3">
            <a:extLst>
              <a:ext uri="{FF2B5EF4-FFF2-40B4-BE49-F238E27FC236}">
                <a16:creationId xmlns:a16="http://schemas.microsoft.com/office/drawing/2014/main" id="{D8846DDE-D24A-4152-9085-0679CA79140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44880" y="6954120"/>
            <a:ext cx="61128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5B8E9DEB-A02A-41BD-B463-8F629C20EEB4}" type="slidenum">
              <a:rPr/>
              <a:t>3</a:t>
            </a:fld>
            <a:endParaRPr lang="en-US" sz="132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5" name="Google Shape;84;p3">
            <a:extLst>
              <a:ext uri="{FF2B5EF4-FFF2-40B4-BE49-F238E27FC236}">
                <a16:creationId xmlns:a16="http://schemas.microsoft.com/office/drawing/2014/main" id="{454EF39D-BC07-4401-89BC-5D921B12614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Hydrology Instruments – radar based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6F4543-2555-44DB-AC31-770FF06B7AF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F29BE1-2185-4CC4-8C8F-8C8D7F30CD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9" t="19191" b="5083"/>
          <a:stretch/>
        </p:blipFill>
        <p:spPr>
          <a:xfrm>
            <a:off x="391977" y="1092518"/>
            <a:ext cx="2294423" cy="2386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817DE4A-13E7-4184-8C70-D60E8ECFCD34}"/>
              </a:ext>
            </a:extLst>
          </p:cNvPr>
          <p:cNvSpPr txBox="1"/>
          <p:nvPr/>
        </p:nvSpPr>
        <p:spPr>
          <a:xfrm>
            <a:off x="2765976" y="1092518"/>
            <a:ext cx="7749623" cy="3534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RSS-2-300W Radar surface velocity meter</a:t>
            </a:r>
          </a:p>
          <a:p>
            <a:pPr marL="91440" algn="l"/>
            <a:endParaRPr lang="en-GB" sz="11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Mounted above water with no contact with water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SDR (Software Defined Radio) designed with advanced digital signal processing for accurate and robust measurements in all conditions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Wide measurement range from 0,02m/s to 15m/s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High sensitivity enable mounting on distance up to 50m effective distance from radar to water surface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METAS certificate, &lt;1% uncertainty</a:t>
            </a:r>
            <a:br>
              <a:rPr lang="en-GB" sz="1400" dirty="0"/>
            </a:br>
            <a:endParaRPr kumimoji="0" lang="en-GB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6D997C2-CA06-4C3E-B5AA-CA13A5720A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7" t="56250" r="50000" b="4861"/>
          <a:stretch/>
        </p:blipFill>
        <p:spPr>
          <a:xfrm rot="5400000">
            <a:off x="7719118" y="3875655"/>
            <a:ext cx="2752276" cy="2418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73E0F9A-297A-40E0-B21B-6F93943CD5AE}"/>
              </a:ext>
            </a:extLst>
          </p:cNvPr>
          <p:cNvSpPr txBox="1"/>
          <p:nvPr/>
        </p:nvSpPr>
        <p:spPr>
          <a:xfrm>
            <a:off x="312400" y="4118855"/>
            <a:ext cx="7504753" cy="21800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LX-80 Radar level meter</a:t>
            </a:r>
          </a:p>
          <a:p>
            <a:pPr algn="l"/>
            <a:endParaRPr lang="en-US" sz="11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Narrow beam antenna &lt;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  <a:sym typeface="Symbol" panose="05050102010706020507" pitchFamily="18" charset="2"/>
              </a:rPr>
              <a:t>2°</a:t>
            </a:r>
            <a:endParaRPr lang="en-US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Level measurement up to 35m with ±1mm accuracy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Liquid and solid objects classification (detection)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Ice, snow, sand level measurement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Snow packing factor (density) measurement in R&amp;D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2;p3">
            <a:extLst>
              <a:ext uri="{FF2B5EF4-FFF2-40B4-BE49-F238E27FC236}">
                <a16:creationId xmlns:a16="http://schemas.microsoft.com/office/drawing/2014/main" id="{D8846DDE-D24A-4152-9085-0679CA79140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44880" y="6954120"/>
            <a:ext cx="61128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5B8E9DEB-A02A-41BD-B463-8F629C20EEB4}" type="slidenum">
              <a:rPr/>
              <a:t>4</a:t>
            </a:fld>
            <a:endParaRPr lang="en-US" sz="132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5" name="Google Shape;84;p3">
            <a:extLst>
              <a:ext uri="{FF2B5EF4-FFF2-40B4-BE49-F238E27FC236}">
                <a16:creationId xmlns:a16="http://schemas.microsoft.com/office/drawing/2014/main" id="{454EF39D-BC07-4401-89BC-5D921B12614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Hydrology Instruments – radar based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6F4543-2555-44DB-AC31-770FF06B7AF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A707EE-8909-4387-997C-B43215BD19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74" y="1182654"/>
            <a:ext cx="2596688" cy="2596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F41C53-AA78-4434-92B9-49BB29379806}"/>
              </a:ext>
            </a:extLst>
          </p:cNvPr>
          <p:cNvSpPr txBox="1"/>
          <p:nvPr/>
        </p:nvSpPr>
        <p:spPr>
          <a:xfrm>
            <a:off x="3109087" y="1080691"/>
            <a:ext cx="7158035" cy="1887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hr-HR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RSS-2-300WL</a:t>
            </a:r>
            <a:r>
              <a:rPr lang="en-US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lang="hr-HR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Radar</a:t>
            </a:r>
            <a:r>
              <a:rPr lang="en-US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discharge measurement</a:t>
            </a:r>
            <a:endParaRPr lang="hr-HR" sz="24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algn="l"/>
            <a:endParaRPr kumimoji="0" lang="hr-HR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Helvetica Light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Mounted above water with no contact with water</a:t>
            </a:r>
            <a:endParaRPr lang="hr-HR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Combining RSS-2-300W &amp; LX-80 instruments</a:t>
            </a:r>
            <a:endParaRPr lang="hr-HR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Integrated advanced CFD model for flow calculation in open channels, wastewater, industrial applications, irrigation etc.</a:t>
            </a:r>
            <a:endParaRPr kumimoji="0" 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Helvetica Ligh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84B39F2-5D58-4016-A404-32EDBEF1CD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6422" r="12353" b="5017"/>
          <a:stretch/>
        </p:blipFill>
        <p:spPr>
          <a:xfrm>
            <a:off x="6688104" y="2898033"/>
            <a:ext cx="3551986" cy="2597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4BD46C3-6C36-485C-A9EE-9A6E523BAB09}"/>
              </a:ext>
            </a:extLst>
          </p:cNvPr>
          <p:cNvSpPr txBox="1"/>
          <p:nvPr/>
        </p:nvSpPr>
        <p:spPr>
          <a:xfrm>
            <a:off x="302574" y="4123429"/>
            <a:ext cx="7493748" cy="1887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sz="24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SmartObserver</a:t>
            </a:r>
            <a:r>
              <a:rPr lang="en-US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Logger</a:t>
            </a:r>
          </a:p>
          <a:p>
            <a:pPr algn="l"/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  <a:sym typeface="Helvetica Light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Robust data logger for hydrology systems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Very low power and integrated battery charger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Advanced CFD calculation of flow with multiple sensors for complex situations</a:t>
            </a:r>
          </a:p>
        </p:txBody>
      </p:sp>
    </p:spTree>
    <p:extLst>
      <p:ext uri="{BB962C8B-B14F-4D97-AF65-F5344CB8AC3E}">
        <p14:creationId xmlns:p14="http://schemas.microsoft.com/office/powerpoint/2010/main" val="3240247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5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Applications on sea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CA5ABB-C408-4678-BABE-EC77D2659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82" y="1092518"/>
            <a:ext cx="8905875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6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Applications on sea – </a:t>
            </a:r>
            <a:r>
              <a:rPr lang="en-US" sz="2400" dirty="0" err="1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HydroView</a:t>
            </a:r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Cloud Software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EEA2B1-CAC7-4D17-B351-60F84C07D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480" y="1211208"/>
            <a:ext cx="8594398" cy="438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58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7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Applications on sea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782CFE-B014-4E0A-8727-6226515A190B}"/>
              </a:ext>
            </a:extLst>
          </p:cNvPr>
          <p:cNvSpPr txBox="1"/>
          <p:nvPr/>
        </p:nvSpPr>
        <p:spPr>
          <a:xfrm>
            <a:off x="591480" y="1137997"/>
            <a:ext cx="8235020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Multiple depth sea temperature real time measurement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Salinity and many other parameters measurement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kumimoji="0" 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  <a:sym typeface="Helvetica Light"/>
              </a:rPr>
              <a:t>Meteorological sensor integrated to the station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1572E2-6ACA-48F2-8257-085DA60F3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926" y="2314361"/>
            <a:ext cx="10345960" cy="16353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4D293-28F0-4D42-A0C7-71D888C4E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120" y="4100150"/>
            <a:ext cx="5201920" cy="292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373B1E1-45E9-4735-9DFB-0EB44E244983}"/>
              </a:ext>
            </a:extLst>
          </p:cNvPr>
          <p:cNvSpPr txBox="1"/>
          <p:nvPr/>
        </p:nvSpPr>
        <p:spPr>
          <a:xfrm>
            <a:off x="172926" y="4270468"/>
            <a:ext cx="5172980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Minimal maintenance</a:t>
            </a:r>
            <a:endParaRPr lang="hr-HR" sz="2000" b="1" dirty="0">
              <a:solidFill>
                <a:srgbClr val="FF0000"/>
              </a:solidFill>
              <a:latin typeface="CMU Bright Roman" panose="02000603000000000000" pitchFamily="2" charset="0"/>
              <a:ea typeface="CMU Bright Roman" panose="02000603000000000000" pitchFamily="2" charset="0"/>
              <a:cs typeface="CMU Bright Roman" panose="02000603000000000000" pitchFamily="2" charset="0"/>
            </a:endParaRP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No problems with material buildup, organic deposition, oxidation…</a:t>
            </a:r>
          </a:p>
          <a:p>
            <a:pPr marL="43434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Long term measurement stability</a:t>
            </a:r>
            <a:endParaRPr lang="en-GB" sz="2000" dirty="0">
              <a:latin typeface="CMU Bright Roman" panose="02000603000000000000" pitchFamily="2" charset="0"/>
              <a:ea typeface="CMU Bright Roman" panose="02000603000000000000" pitchFamily="2" charset="0"/>
              <a:cs typeface="CMU Bright Roman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293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8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Industrial applications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5B07E2-917C-45A7-ACBD-8C3E6186FE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61" y="1053089"/>
            <a:ext cx="4582391" cy="3435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Shape 130">
            <a:extLst>
              <a:ext uri="{FF2B5EF4-FFF2-40B4-BE49-F238E27FC236}">
                <a16:creationId xmlns:a16="http://schemas.microsoft.com/office/drawing/2014/main" id="{A52E74AC-2D6B-4EC4-8C8E-EEA92AF981E0}"/>
              </a:ext>
            </a:extLst>
          </p:cNvPr>
          <p:cNvSpPr/>
          <p:nvPr/>
        </p:nvSpPr>
        <p:spPr>
          <a:xfrm>
            <a:off x="213772" y="4459814"/>
            <a:ext cx="796348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endParaRPr lang="en-US" sz="2000" b="1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Measurement of velocity and direction (0,02m/s to 15m/s)</a:t>
            </a:r>
            <a:endParaRPr lang="hr-HR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Resolution of 5mm/s</a:t>
            </a:r>
            <a:endParaRPr lang="hr-HR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Measurement of level (15m / ±</a:t>
            </a:r>
            <a:r>
              <a:rPr lang="hr-HR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mm or 5m / ±0,1mm)</a:t>
            </a:r>
            <a:endParaRPr lang="hr-HR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IP68 robust design – possible air and water cooling</a:t>
            </a:r>
          </a:p>
        </p:txBody>
      </p:sp>
      <p:sp>
        <p:nvSpPr>
          <p:cNvPr id="14" name="Shape 130">
            <a:extLst>
              <a:ext uri="{FF2B5EF4-FFF2-40B4-BE49-F238E27FC236}">
                <a16:creationId xmlns:a16="http://schemas.microsoft.com/office/drawing/2014/main" id="{2ED24166-859D-4BF5-86B6-7C8C398C8FC7}"/>
              </a:ext>
            </a:extLst>
          </p:cNvPr>
          <p:cNvSpPr/>
          <p:nvPr/>
        </p:nvSpPr>
        <p:spPr>
          <a:xfrm>
            <a:off x="5041391" y="716919"/>
            <a:ext cx="5311953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endParaRPr lang="en-US" sz="2000" b="1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High temperature (~1800°C)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Low temperature (&lt;-100°C)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Aggressive atmosphere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High pressure</a:t>
            </a:r>
          </a:p>
        </p:txBody>
      </p:sp>
      <p:pic>
        <p:nvPicPr>
          <p:cNvPr id="15" name="Picture 2" descr="Image result for cement furnace">
            <a:extLst>
              <a:ext uri="{FF2B5EF4-FFF2-40B4-BE49-F238E27FC236}">
                <a16:creationId xmlns:a16="http://schemas.microsoft.com/office/drawing/2014/main" id="{3F7CC711-61B1-4B19-ABFB-6F6D35C1A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17" y="4930468"/>
            <a:ext cx="34290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BC0C0-2106-455B-BC13-CF2CE74948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17" y="2290897"/>
            <a:ext cx="4267200" cy="24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27868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4">
            <a:extLst>
              <a:ext uri="{FF2B5EF4-FFF2-40B4-BE49-F238E27FC236}">
                <a16:creationId xmlns:a16="http://schemas.microsoft.com/office/drawing/2014/main" id="{36D16093-33C8-4204-A2C5-9BB63E9BF1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304920" y="7006679"/>
            <a:ext cx="651600" cy="402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 algn="r" hangingPunct="0">
              <a:tabLst>
                <a:tab pos="0" algn="l"/>
              </a:tabLst>
            </a:pPr>
            <a:fld id="{A1396F34-507E-41B8-B9AB-52F14032F809}" type="slidenum">
              <a:rPr/>
              <a:t>9</a:t>
            </a:fld>
            <a:endParaRPr lang="en-US" sz="1330">
              <a:solidFill>
                <a:srgbClr val="888888"/>
              </a:solidFill>
              <a:latin typeface="Calibri"/>
              <a:cs typeface="Calibri"/>
            </a:endParaRPr>
          </a:p>
        </p:txBody>
      </p:sp>
      <p:sp>
        <p:nvSpPr>
          <p:cNvPr id="4" name="Google Shape;91;p4">
            <a:extLst>
              <a:ext uri="{FF2B5EF4-FFF2-40B4-BE49-F238E27FC236}">
                <a16:creationId xmlns:a16="http://schemas.microsoft.com/office/drawing/2014/main" id="{39CEBA13-3085-4470-9D4F-D50EBD9E61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480" y="617040"/>
            <a:ext cx="9359280" cy="475478"/>
          </a:xfrm>
        </p:spPr>
        <p:txBody>
          <a:bodyPr wrap="square" lIns="105480" tIns="52560" rIns="105480" bIns="52560" anchor="t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Security and defense applications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86B06A-A429-40DA-9D40-857EAC3C3B4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87" y="6546960"/>
            <a:ext cx="2162033" cy="955258"/>
          </a:xfrm>
          <a:prstGeom prst="rect">
            <a:avLst/>
          </a:prstGeom>
        </p:spPr>
      </p:pic>
      <p:pic>
        <p:nvPicPr>
          <p:cNvPr id="10" name="Picture 2" descr="Fotografija Geolux.">
            <a:extLst>
              <a:ext uri="{FF2B5EF4-FFF2-40B4-BE49-F238E27FC236}">
                <a16:creationId xmlns:a16="http://schemas.microsoft.com/office/drawing/2014/main" id="{8863ED72-3F0A-46B0-936F-B884E7762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1" y="4481841"/>
            <a:ext cx="1988820" cy="1591056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275C9E-8656-47EA-AFA4-6958751271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6" y="1117686"/>
            <a:ext cx="2001289" cy="2662151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sp>
        <p:nvSpPr>
          <p:cNvPr id="13" name="Shape 130">
            <a:extLst>
              <a:ext uri="{FF2B5EF4-FFF2-40B4-BE49-F238E27FC236}">
                <a16:creationId xmlns:a16="http://schemas.microsoft.com/office/drawing/2014/main" id="{3D326092-A6D9-40E6-9AF1-5A1E6D849715}"/>
              </a:ext>
            </a:extLst>
          </p:cNvPr>
          <p:cNvSpPr/>
          <p:nvPr/>
        </p:nvSpPr>
        <p:spPr>
          <a:xfrm>
            <a:off x="2592769" y="1002854"/>
            <a:ext cx="7696201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Ground surveillance </a:t>
            </a:r>
            <a:r>
              <a:rPr lang="hr-HR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3D 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FMCW radar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100mW K-band (24GHz) with range up to 300m for single walking human (0,75m</a:t>
            </a:r>
            <a:r>
              <a:rPr lang="en-US" sz="2000" baseline="30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RCS)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MIMO digital beamforming - no moving parts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combined FPGA &amp; DSP architecture </a:t>
            </a:r>
          </a:p>
        </p:txBody>
      </p:sp>
      <p:sp>
        <p:nvSpPr>
          <p:cNvPr id="17" name="Shape 130">
            <a:extLst>
              <a:ext uri="{FF2B5EF4-FFF2-40B4-BE49-F238E27FC236}">
                <a16:creationId xmlns:a16="http://schemas.microsoft.com/office/drawing/2014/main" id="{7932BC7F-95F3-40BC-BEEB-A572AFF73076}"/>
              </a:ext>
            </a:extLst>
          </p:cNvPr>
          <p:cNvSpPr/>
          <p:nvPr/>
        </p:nvSpPr>
        <p:spPr>
          <a:xfrm>
            <a:off x="2518440" y="5828815"/>
            <a:ext cx="6478482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solidFill>
                  <a:srgbClr val="424242"/>
                </a:solidFill>
                <a:latin typeface="+mj-lt"/>
                <a:ea typeface="+mj-ea"/>
                <a:cs typeface="+mj-cs"/>
                <a:sym typeface="Lato Regular"/>
              </a:defRPr>
            </a:lvl1pPr>
          </a:lstStyle>
          <a:p>
            <a:endParaRPr lang="hr-HR" sz="2000" b="1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algn="l"/>
            <a:r>
              <a:rPr lang="en-US" sz="2000" b="1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Detection, location and countermeasures control</a:t>
            </a:r>
            <a:endParaRPr lang="hr-HR" sz="2000" b="1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8" name="HellaTestEdit.mp4">
            <a:hlinkClick r:id="" action="ppaction://media"/>
            <a:extLst>
              <a:ext uri="{FF2B5EF4-FFF2-40B4-BE49-F238E27FC236}">
                <a16:creationId xmlns:a16="http://schemas.microsoft.com/office/drawing/2014/main" id="{F9E673C3-E1D2-41E5-9CEF-23235D71F0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92767" y="2644326"/>
            <a:ext cx="6095238" cy="3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7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4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Head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and Content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itle and two column 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ontacts - Italy-Croatia Program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542</Words>
  <Application>Microsoft Office PowerPoint</Application>
  <PresentationFormat>Custom</PresentationFormat>
  <Paragraphs>105</Paragraphs>
  <Slides>11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Calibri</vt:lpstr>
      <vt:lpstr>CMU Bright</vt:lpstr>
      <vt:lpstr>CMU Bright Roman</vt:lpstr>
      <vt:lpstr>Liberation Sans</vt:lpstr>
      <vt:lpstr>Liberation Serif</vt:lpstr>
      <vt:lpstr>Verdana</vt:lpstr>
      <vt:lpstr>TITLE</vt:lpstr>
      <vt:lpstr>Section Header</vt:lpstr>
      <vt:lpstr>Title and Content </vt:lpstr>
      <vt:lpstr>Title and two column content</vt:lpstr>
      <vt:lpstr>Contacts - Italy-Croatia Programme</vt:lpstr>
      <vt:lpstr>Geolux Hydrology Systems</vt:lpstr>
      <vt:lpstr>Geolux d.o.o.</vt:lpstr>
      <vt:lpstr>Hydrology Instruments – radar based</vt:lpstr>
      <vt:lpstr>Hydrology Instruments – radar based</vt:lpstr>
      <vt:lpstr>Applications on sea</vt:lpstr>
      <vt:lpstr>Applications on sea – HydroView Cloud Software</vt:lpstr>
      <vt:lpstr>Applications on sea</vt:lpstr>
      <vt:lpstr>Industrial applications</vt:lpstr>
      <vt:lpstr>Security and defense applications</vt:lpstr>
      <vt:lpstr>Technology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Lanari</dc:creator>
  <cp:lastModifiedBy>Nataša Štrangar</cp:lastModifiedBy>
  <cp:revision>25</cp:revision>
  <dcterms:created xsi:type="dcterms:W3CDTF">2020-09-02T11:34:26Z</dcterms:created>
  <dcterms:modified xsi:type="dcterms:W3CDTF">2021-04-30T08:34:03Z</dcterms:modified>
</cp:coreProperties>
</file>