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81" r:id="rId2"/>
    <p:sldId id="262" r:id="rId3"/>
    <p:sldId id="263" r:id="rId4"/>
    <p:sldId id="264" r:id="rId5"/>
    <p:sldId id="269" r:id="rId6"/>
    <p:sldId id="273" r:id="rId7"/>
    <p:sldId id="272" r:id="rId8"/>
    <p:sldId id="271" r:id="rId9"/>
    <p:sldId id="270" r:id="rId10"/>
    <p:sldId id="268" r:id="rId11"/>
    <p:sldId id="265" r:id="rId12"/>
    <p:sldId id="266" r:id="rId13"/>
    <p:sldId id="277" r:id="rId14"/>
    <p:sldId id="276" r:id="rId15"/>
    <p:sldId id="275" r:id="rId16"/>
    <p:sldId id="274" r:id="rId17"/>
    <p:sldId id="280" r:id="rId18"/>
    <p:sldId id="279" r:id="rId19"/>
    <p:sldId id="278" r:id="rId20"/>
    <p:sldId id="261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3"/>
    <p:restoredTop sz="96405"/>
  </p:normalViewPr>
  <p:slideViewPr>
    <p:cSldViewPr snapToObjects="1">
      <p:cViewPr varScale="1">
        <p:scale>
          <a:sx n="78" d="100"/>
          <a:sy n="78" d="100"/>
        </p:scale>
        <p:origin x="1286" y="67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16723A7-A5B2-E44D-AB53-2544B46A3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FFCC9F-B4E0-7543-A122-CC2D7E1D8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5F300-2C68-9943-A259-034508FDB5A0}" type="datetimeFigureOut">
              <a:rPr lang="it-IT" smtClean="0"/>
              <a:pPr/>
              <a:t>30/06/2021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126BB1-1CCC-C743-8CCB-5FED2C5968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4D378-782D-C348-B929-E258AEEA2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8C5EC-5866-D54C-9E8A-397C5608A1CC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786F-27FB-6644-8988-E31B5747AB79}" type="datetimeFigureOut">
              <a:rPr lang="it-IT" smtClean="0"/>
              <a:pPr/>
              <a:t>30/06/2021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F22C-9CAA-1245-B8C8-09E55CFC6C0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953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f th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8A9070D-07DD-0C43-B248-4C0D86A499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349" b="-56"/>
          <a:stretch/>
        </p:blipFill>
        <p:spPr>
          <a:xfrm>
            <a:off x="0" y="3124200"/>
            <a:ext cx="10691813" cy="443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886" y="2222501"/>
            <a:ext cx="9088041" cy="1254346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696" y="3614132"/>
            <a:ext cx="7921824" cy="937392"/>
          </a:xfr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>
            <a:lvl1pPr algn="ctr">
              <a:defRPr lang="en-US" sz="3000" dirty="0">
                <a:latin typeface="+mj-lt"/>
                <a:cs typeface="Arial" panose="020B0604020202020204" pitchFamily="34" charset="0"/>
              </a:defRPr>
            </a:lvl1pPr>
          </a:lstStyle>
          <a:p>
            <a:pPr lvl="0" algn="ctr" defTabSz="457200"/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FEE7EE7-E1D8-6447-8065-DE3C3ECD40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034" y="6793152"/>
            <a:ext cx="2064317" cy="68972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90FEA76-0CB9-3D4A-AD58-401F7A982B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832" y="430027"/>
            <a:ext cx="272624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726" y="1763713"/>
            <a:ext cx="9357456" cy="3636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7349" y="6905626"/>
            <a:ext cx="679401" cy="503558"/>
          </a:xfrm>
          <a:prstGeom prst="rect">
            <a:avLst/>
          </a:prstGeom>
        </p:spPr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702ED71-3BB2-7B4D-8315-1957E4AAE9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6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85" userDrawn="1">
          <p15:clr>
            <a:srgbClr val="FBAE40"/>
          </p15:clr>
        </p15:guide>
        <p15:guide id="4" orient="horz" pos="3402" userDrawn="1">
          <p15:clr>
            <a:srgbClr val="FBAE40"/>
          </p15:clr>
        </p15:guide>
        <p15:guide id="5" pos="6271" userDrawn="1">
          <p15:clr>
            <a:srgbClr val="FBAE40"/>
          </p15:clr>
        </p15:guide>
        <p15:guide id="6" pos="3367" userDrawn="1">
          <p15:clr>
            <a:srgbClr val="FBAE40"/>
          </p15:clr>
        </p15:guide>
        <p15:guide id="7" orient="horz" pos="11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66FF127-F1E4-5649-AD9D-18F1C78079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88" y="1768509"/>
            <a:ext cx="9359563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ABCF91-B16B-9048-861F-D5DA29EF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967" y="6954205"/>
            <a:ext cx="611784" cy="402483"/>
          </a:xfrm>
          <a:prstGeom prst="rect">
            <a:avLst/>
          </a:prstGeom>
        </p:spPr>
        <p:txBody>
          <a:bodyPr/>
          <a:lstStyle>
            <a:lvl1pPr>
              <a:defRPr sz="1320"/>
            </a:lvl1pPr>
          </a:lstStyle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6A3F33C-31D2-1F49-AFB6-81B93B881E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01DFD8-2DE2-9841-A255-5E1FFC65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7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6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802826-244D-9E41-A366-EE3E7AA1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F5836D5-C58C-1241-A7AF-E0DD1715C9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974873-006A-4346-B21A-6E799471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A83B-C78F-6941-B270-8C9DFC6E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89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E20E0D-1F1C-A944-8067-3F21C13F17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57272" y="1768509"/>
            <a:ext cx="4388678" cy="373952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44" y="3228041"/>
            <a:ext cx="9221689" cy="1103591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56107A0-C797-FF4C-824F-534FDCB9349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7" name="Segnaposto numero diapositiva 7">
            <a:extLst>
              <a:ext uri="{FF2B5EF4-FFF2-40B4-BE49-F238E27FC236}">
                <a16:creationId xmlns:a16="http://schemas.microsoft.com/office/drawing/2014/main" id="{3143F7EC-FAF8-BA4D-896F-DD889417E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3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8931B8B-104D-7947-A9E1-FB1E6549E05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4CA329AB-27ED-144B-8A86-B45170462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76F5EC-8C41-9F49-9A03-B02333CF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810" y="499513"/>
            <a:ext cx="5474940" cy="5008515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499513"/>
            <a:ext cx="5412730" cy="5008515"/>
          </a:xfrm>
        </p:spPr>
        <p:txBody>
          <a:bodyPr anchor="t">
            <a:noAutofit/>
          </a:bodyPr>
          <a:lstStyle>
            <a:lvl1pPr marL="0" indent="0">
              <a:buNone/>
              <a:defRPr sz="2000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76D4BE-0032-3D4D-A36D-865E4FAFB45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Segnaposto numero diapositiva 7">
            <a:extLst>
              <a:ext uri="{FF2B5EF4-FFF2-40B4-BE49-F238E27FC236}">
                <a16:creationId xmlns:a16="http://schemas.microsoft.com/office/drawing/2014/main" id="{1EF8179B-7815-3B42-8C03-92F6394F5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773" y="7006700"/>
            <a:ext cx="651977" cy="402483"/>
          </a:xfrm>
        </p:spPr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C45DCF-9C9C-1148-83BD-26A6265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96" y="499514"/>
            <a:ext cx="3589047" cy="1768388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6D053E-08AD-C844-99E1-5371B203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796" y="2445198"/>
            <a:ext cx="3589047" cy="3062830"/>
          </a:xfrm>
        </p:spPr>
        <p:txBody>
          <a:bodyPr anchor="t" anchorCtr="0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70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- Italy-Croatia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21FE90-DCA3-D546-9918-50014EB444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5" name="Immagine 8" descr="indirizzo.jpg">
            <a:extLst>
              <a:ext uri="{FF2B5EF4-FFF2-40B4-BE49-F238E27FC236}">
                <a16:creationId xmlns:a16="http://schemas.microsoft.com/office/drawing/2014/main" id="{EBC745CB-39BF-DC4F-B472-5BCE7D05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369730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 descr="mail.jpg">
            <a:extLst>
              <a:ext uri="{FF2B5EF4-FFF2-40B4-BE49-F238E27FC236}">
                <a16:creationId xmlns:a16="http://schemas.microsoft.com/office/drawing/2014/main" id="{D0384BE9-159F-BB4E-950F-2A7AC80EA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" y="420054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20" descr="indirizzo.jpg">
            <a:extLst>
              <a:ext uri="{FF2B5EF4-FFF2-40B4-BE49-F238E27FC236}">
                <a16:creationId xmlns:a16="http://schemas.microsoft.com/office/drawing/2014/main" id="{7E6B6083-E364-C74F-8DD5-DE86359A0F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5" y="4690622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1" descr="mail.jpg">
            <a:extLst>
              <a:ext uri="{FF2B5EF4-FFF2-40B4-BE49-F238E27FC236}">
                <a16:creationId xmlns:a16="http://schemas.microsoft.com/office/drawing/2014/main" id="{A9CC86EC-813A-514E-9124-CA96B7E49C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" y="5168627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9188DDC-F3F0-4744-BA11-A4064704DB7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99683" y="6638020"/>
            <a:ext cx="6044400" cy="716312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1200">
                <a:latin typeface="+mn-lt"/>
              </a:defRPr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574219-E3FB-874C-8238-FAE8B6C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617019"/>
            <a:ext cx="9359562" cy="9927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188" y="559070"/>
            <a:ext cx="9221689" cy="9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/>
          <a:p>
            <a:pPr marL="0" lvl="0" defTabSz="457200"/>
            <a:r>
              <a:rPr lang="it-IT" dirty="0"/>
              <a:t>FARE CLIC PER MODIFICARE LO STILE DEL TITOLO DELLO SCHEMA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3415110"/>
            <a:ext cx="9221689" cy="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marL="0" lvl="0" algn="ctr" defTabSz="45720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773" y="7006700"/>
            <a:ext cx="65197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9491-FD19-4448-A095-712FC87FC06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F6CF022-771E-604E-969C-68E294B070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390193"/>
            <a:ext cx="10691813" cy="12478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BDDE24-8A20-974E-8254-E600BA3CD0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2638" y="6567786"/>
            <a:ext cx="258616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90" r:id="rId5"/>
    <p:sldLayoutId id="2147483692" r:id="rId6"/>
    <p:sldLayoutId id="2147483693" r:id="rId7"/>
    <p:sldLayoutId id="2147483694" r:id="rId8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1ABAE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1007943" rtl="0" eaLnBrk="1" latinLnBrk="0" hangingPunct="1">
        <a:lnSpc>
          <a:spcPct val="90000"/>
        </a:lnSpc>
        <a:spcBef>
          <a:spcPts val="1102"/>
        </a:spcBef>
        <a:buFontTx/>
        <a:buNone/>
        <a:defRPr lang="it-IT" sz="3000" kern="1200" dirty="0" smtClean="0">
          <a:solidFill>
            <a:srgbClr val="57585A"/>
          </a:solidFill>
          <a:latin typeface="+mj-lt"/>
          <a:ea typeface="+mn-ea"/>
          <a:cs typeface="Arial" pitchFamily="34" charset="0"/>
        </a:defRPr>
      </a:lvl1pPr>
      <a:lvl2pPr marL="2052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24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196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it-IT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76814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sicht-suro.fraunhofer.de/e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y-croatia.eu/MARLESS" TargetMode="External"/><Relationship Id="rId2" Type="http://schemas.openxmlformats.org/officeDocument/2006/relationships/hyperlink" Target="mailto:andrea.torresan@arpa.veneto.i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2632D6-F9CA-4841-B51D-0A40B6763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Progetto INTERREG ITALY - CROATIA MARLESS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A4C8C2-4960-094A-955B-92A3186BB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696" y="3821881"/>
            <a:ext cx="7921824" cy="521893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MARLESS|</a:t>
            </a:r>
            <a:r>
              <a:rPr lang="it-IT" dirty="0"/>
              <a:t> LP-ARPAV| Andrea </a:t>
            </a:r>
            <a:r>
              <a:rPr lang="it-IT" dirty="0" err="1"/>
              <a:t>Torresan</a:t>
            </a:r>
            <a:endParaRPr lang="it-IT" dirty="0"/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19D0FB15-79DA-1342-B0F4-BA6EBCEB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221" y="4688809"/>
            <a:ext cx="5763370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High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Level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Event|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 On-line| 16 </a:t>
            </a:r>
            <a:r>
              <a:rPr lang="it-IT" dirty="0" err="1">
                <a:solidFill>
                  <a:srgbClr val="57585A"/>
                </a:solidFill>
                <a:latin typeface="+mj-lt"/>
                <a:cs typeface="Arial" pitchFamily="34" charset="0"/>
              </a:rPr>
              <a:t>June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51643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A19741-785C-4178-844C-98E4370E3645}"/>
              </a:ext>
            </a:extLst>
          </p:cNvPr>
          <p:cNvSpPr txBox="1"/>
          <p:nvPr/>
        </p:nvSpPr>
        <p:spPr>
          <a:xfrm>
            <a:off x="1396563" y="96484"/>
            <a:ext cx="89636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WP5-Cross-bounduary management plan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6FC7B6-78F7-4A17-A4DD-6D94C958507A}"/>
              </a:ext>
            </a:extLst>
          </p:cNvPr>
          <p:cNvSpPr txBox="1"/>
          <p:nvPr/>
        </p:nvSpPr>
        <p:spPr>
          <a:xfrm>
            <a:off x="89323" y="1460164"/>
            <a:ext cx="6768678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Analysis of the legislation and the related constraints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it-IT" sz="2400" dirty="0"/>
              <a:t>Punti comuni e differenze tra le misure Italiane e Croate  per la creazione di un piano gestionale transfrontaliero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Analisi dei gap e delle certezze nelle pratiche nella gestione del marine </a:t>
            </a:r>
            <a:r>
              <a:rPr lang="it-IT" sz="2400" dirty="0" err="1"/>
              <a:t>litter</a:t>
            </a: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Le misure verranno implementate anche  nella documentazione ambientale regionale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4D4A35-B113-450F-9E0F-24074562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195661"/>
            <a:ext cx="3502258" cy="2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9CCD4A-8CDA-1A4F-9188-95FAAFD1F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Segnaposto immagine 6">
            <a:extLst>
              <a:ext uri="{FF2B5EF4-FFF2-40B4-BE49-F238E27FC236}">
                <a16:creationId xmlns:a16="http://schemas.microsoft.com/office/drawing/2014/main" id="{A790D8D4-5604-4FA3-80AB-A3D83967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DC414D-0979-49D6-A8ED-F7CA4F63E0D8}"/>
              </a:ext>
            </a:extLst>
          </p:cNvPr>
          <p:cNvSpPr txBox="1"/>
          <p:nvPr/>
        </p:nvSpPr>
        <p:spPr>
          <a:xfrm>
            <a:off x="161330" y="1809750"/>
            <a:ext cx="6368143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Advocacy actions in EU Institutions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Presentare i gap tra le differenti direttive p</a:t>
            </a:r>
            <a:r>
              <a:rPr lang="it-IT" sz="2400" dirty="0">
                <a:sym typeface="Calibri"/>
              </a:rPr>
              <a:t>er raggiungere un comune </a:t>
            </a:r>
            <a:r>
              <a:rPr lang="it-IT" sz="2400" dirty="0"/>
              <a:t>e forte impatto sul ML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Discutere i risultati delle azioni di monitoraggio e delle azioni pilato con esperti all’interno della Commissione Europea 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FC1E01-1AF8-4FC8-857C-B54520D6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90" y="1882006"/>
            <a:ext cx="4027236" cy="268482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824BB6-50FD-4F56-AC61-8EAE2F198C15}"/>
              </a:ext>
            </a:extLst>
          </p:cNvPr>
          <p:cNvSpPr txBox="1"/>
          <p:nvPr/>
        </p:nvSpPr>
        <p:spPr>
          <a:xfrm>
            <a:off x="1687132" y="96484"/>
            <a:ext cx="89636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WP5-Cross-bounduary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142433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46D20C-FF04-7A40-8DD5-A301120F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08F1D51-2886-437A-A709-FA57193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9E1EFFA-BE12-4A81-A2E1-5144214559E9}"/>
              </a:ext>
            </a:extLst>
          </p:cNvPr>
          <p:cNvSpPr txBox="1"/>
          <p:nvPr/>
        </p:nvSpPr>
        <p:spPr>
          <a:xfrm>
            <a:off x="-206164" y="85392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87FD66A-F19F-4C6C-95BB-365EFF17DB99}"/>
              </a:ext>
            </a:extLst>
          </p:cNvPr>
          <p:cNvSpPr txBox="1"/>
          <p:nvPr/>
        </p:nvSpPr>
        <p:spPr>
          <a:xfrm>
            <a:off x="186938" y="2170407"/>
            <a:ext cx="525658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River agreements to reduce plastic discharge into the sea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sym typeface="Calibri"/>
              </a:rPr>
              <a:t>Strumento su base volontaria  per contribuire ad implementare la pianificazione a livello di bacino idrografico per la protezione  e la corretta gestione delle risorse idriche e dei rifiuti abbandonati</a:t>
            </a:r>
          </a:p>
        </p:txBody>
      </p:sp>
      <p:pic>
        <p:nvPicPr>
          <p:cNvPr id="19" name="Picture 2" descr="Casetta, Fiume, Casetta Isolata, Ponte">
            <a:extLst>
              <a:ext uri="{FF2B5EF4-FFF2-40B4-BE49-F238E27FC236}">
                <a16:creationId xmlns:a16="http://schemas.microsoft.com/office/drawing/2014/main" id="{9AAF47E6-7330-4C92-AC16-8608D282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33" y="2170407"/>
            <a:ext cx="4808552" cy="25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3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46D20C-FF04-7A40-8DD5-A301120F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08F1D51-2886-437A-A709-FA57193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57BE69-5F2D-4193-BFAD-24474AF609C3}"/>
              </a:ext>
            </a:extLst>
          </p:cNvPr>
          <p:cNvSpPr txBox="1"/>
          <p:nvPr/>
        </p:nvSpPr>
        <p:spPr>
          <a:xfrm>
            <a:off x="4873760" y="4680277"/>
            <a:ext cx="56986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Symbol" panose="05050102010706020507" pitchFamily="18" charset="2"/>
              </a:rPr>
              <a:t></a:t>
            </a:r>
            <a:r>
              <a:rPr lang="de-DE" b="0" i="0" u="none" strike="noStrike" dirty="0">
                <a:solidFill>
                  <a:srgbClr val="555555"/>
                </a:solidFill>
                <a:effectLst/>
                <a:latin typeface="FrutigerLTW02"/>
                <a:hlinkClick r:id="rId3"/>
              </a:rPr>
              <a:t>Fraunhofer UMSICHT Institute Branch Sulzbach-Rosenberg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7761D6-91A5-41F6-868A-7D1D1BB02338}"/>
              </a:ext>
            </a:extLst>
          </p:cNvPr>
          <p:cNvSpPr txBox="1"/>
          <p:nvPr/>
        </p:nvSpPr>
        <p:spPr>
          <a:xfrm>
            <a:off x="-198710" y="153066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7B96DB-C2BA-4640-916E-AC94F1AA752B}"/>
              </a:ext>
            </a:extLst>
          </p:cNvPr>
          <p:cNvSpPr txBox="1"/>
          <p:nvPr/>
        </p:nvSpPr>
        <p:spPr>
          <a:xfrm>
            <a:off x="10872" y="1488948"/>
            <a:ext cx="4879637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 err="1"/>
              <a:t>Pyrolysis</a:t>
            </a:r>
            <a:r>
              <a:rPr lang="it-IT" sz="2400" b="1" dirty="0"/>
              <a:t> micro </a:t>
            </a:r>
            <a:r>
              <a:rPr lang="it-IT" sz="2400" b="1" dirty="0" err="1"/>
              <a:t>plant</a:t>
            </a:r>
            <a:r>
              <a:rPr lang="it-IT" sz="2400" b="1" dirty="0"/>
              <a:t> in Ravenna: test </a:t>
            </a:r>
            <a:r>
              <a:rPr lang="it-IT" sz="2400" b="1" dirty="0" err="1"/>
              <a:t>what</a:t>
            </a:r>
            <a:r>
              <a:rPr lang="it-IT" sz="2400" b="1" dirty="0"/>
              <a:t> </a:t>
            </a:r>
            <a:r>
              <a:rPr lang="it-IT" sz="2400" b="1" dirty="0" err="1"/>
              <a:t>we</a:t>
            </a:r>
            <a:r>
              <a:rPr lang="it-IT" sz="2400" b="1" dirty="0"/>
              <a:t> do:</a:t>
            </a: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Analisi e separazione della varie tipologie di plastica-&gt;spedizione all’impianto di Francoforte per la pirolisi attraverso </a:t>
            </a:r>
            <a:r>
              <a:rPr lang="it-IT" sz="2400" dirty="0" err="1"/>
              <a:t>iCycle</a:t>
            </a:r>
            <a:r>
              <a:rPr lang="it-IT" sz="2400" dirty="0"/>
              <a:t> </a:t>
            </a:r>
            <a:r>
              <a:rPr lang="it-IT" sz="2400" dirty="0" err="1"/>
              <a:t>equipment</a:t>
            </a:r>
            <a:r>
              <a:rPr lang="it-IT" sz="2400" dirty="0"/>
              <a:t>-&gt;analisi della qualità dei prodotti (oil, </a:t>
            </a:r>
            <a:r>
              <a:rPr lang="it-IT" sz="2400" dirty="0" err="1"/>
              <a:t>char</a:t>
            </a:r>
            <a:r>
              <a:rPr lang="it-IT" sz="2400" dirty="0"/>
              <a:t>, syngas)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Caratterizzazione dei prodotti in base al contenuto in carbonio, potere calorifico, ed inquinanti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50E3F0A-D9BE-4CFE-AE64-060CEE95C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824" y="2498514"/>
            <a:ext cx="5370493" cy="21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46D20C-FF04-7A40-8DD5-A301120F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08F1D51-2886-437A-A709-FA57193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A9D9FB-A1CE-42BC-9A7E-78EA545572B1}"/>
              </a:ext>
            </a:extLst>
          </p:cNvPr>
          <p:cNvSpPr txBox="1"/>
          <p:nvPr/>
        </p:nvSpPr>
        <p:spPr>
          <a:xfrm>
            <a:off x="-303780" y="128683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D10E7F-1920-4F2A-8AE6-B2652BDAE323}"/>
              </a:ext>
            </a:extLst>
          </p:cNvPr>
          <p:cNvSpPr txBox="1"/>
          <p:nvPr/>
        </p:nvSpPr>
        <p:spPr>
          <a:xfrm>
            <a:off x="115303" y="2142359"/>
            <a:ext cx="5205906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Fishing for </a:t>
            </a:r>
            <a:r>
              <a:rPr lang="it-IT" sz="2400" b="1" dirty="0" err="1"/>
              <a:t>litter</a:t>
            </a:r>
            <a:r>
              <a:rPr lang="it-IT" sz="2400" b="1" dirty="0"/>
              <a:t> actions and </a:t>
            </a:r>
            <a:r>
              <a:rPr lang="it-IT" sz="2400" b="1" dirty="0" err="1"/>
              <a:t>seabins</a:t>
            </a:r>
            <a:endParaRPr lang="it-IT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Utilizzo di pescherecci equipaggiati con reti modificate per la raccolta dei rifiuti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Utilizzo di 44 </a:t>
            </a:r>
            <a:r>
              <a:rPr lang="it-IT" sz="2400" dirty="0" err="1"/>
              <a:t>seabins</a:t>
            </a:r>
            <a:r>
              <a:rPr lang="it-IT" sz="2400" dirty="0"/>
              <a:t> per la raccolta di ML nei porti </a:t>
            </a:r>
          </a:p>
        </p:txBody>
      </p:sp>
      <p:pic>
        <p:nvPicPr>
          <p:cNvPr id="9" name="Picture 2" descr="Spazzatura, Mare, Beach, Rifiuti, Cestino, Inquinamento">
            <a:extLst>
              <a:ext uri="{FF2B5EF4-FFF2-40B4-BE49-F238E27FC236}">
                <a16:creationId xmlns:a16="http://schemas.microsoft.com/office/drawing/2014/main" id="{30DCC297-207E-4DAE-B101-55D34EB0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28" y="2207349"/>
            <a:ext cx="4836774" cy="27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5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46D20C-FF04-7A40-8DD5-A301120F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08F1D51-2886-437A-A709-FA57193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738DC4-D21D-4588-9F5C-259CA9DD94DC}"/>
              </a:ext>
            </a:extLst>
          </p:cNvPr>
          <p:cNvSpPr txBox="1"/>
          <p:nvPr/>
        </p:nvSpPr>
        <p:spPr>
          <a:xfrm>
            <a:off x="-303780" y="24233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5C2A4D-9F95-4F8D-B14E-54DD4B78963C}"/>
              </a:ext>
            </a:extLst>
          </p:cNvPr>
          <p:cNvSpPr txBox="1"/>
          <p:nvPr/>
        </p:nvSpPr>
        <p:spPr>
          <a:xfrm>
            <a:off x="0" y="1813299"/>
            <a:ext cx="636814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Use of </a:t>
            </a:r>
            <a:r>
              <a:rPr lang="it-IT" sz="2400" b="1" dirty="0" err="1"/>
              <a:t>mussels</a:t>
            </a:r>
            <a:r>
              <a:rPr lang="it-IT" sz="2400" b="1" dirty="0"/>
              <a:t> </a:t>
            </a:r>
            <a:r>
              <a:rPr lang="it-IT" sz="2400" b="1" dirty="0" err="1"/>
              <a:t>as</a:t>
            </a:r>
            <a:r>
              <a:rPr lang="it-IT" sz="2400" b="1" dirty="0"/>
              <a:t> </a:t>
            </a:r>
            <a:r>
              <a:rPr lang="it-IT" sz="2400" b="1" dirty="0" err="1"/>
              <a:t>suitable</a:t>
            </a:r>
            <a:r>
              <a:rPr lang="it-IT" sz="2400" b="1" dirty="0"/>
              <a:t> </a:t>
            </a:r>
            <a:r>
              <a:rPr lang="it-IT" sz="2400" b="1" dirty="0" err="1"/>
              <a:t>tool</a:t>
            </a:r>
            <a:r>
              <a:rPr lang="it-IT" sz="2400" b="1" dirty="0"/>
              <a:t> for water </a:t>
            </a:r>
            <a:r>
              <a:rPr lang="it-IT" sz="2400" b="1" dirty="0" err="1"/>
              <a:t>column</a:t>
            </a:r>
            <a:r>
              <a:rPr lang="it-IT" sz="2400" b="1" dirty="0"/>
              <a:t> </a:t>
            </a:r>
            <a:r>
              <a:rPr lang="it-IT" sz="2400" b="1" dirty="0" err="1"/>
              <a:t>microplastic</a:t>
            </a:r>
            <a:r>
              <a:rPr lang="it-IT" sz="2400" b="1" dirty="0"/>
              <a:t> </a:t>
            </a:r>
            <a:r>
              <a:rPr lang="it-IT" sz="2400" b="1" dirty="0" err="1"/>
              <a:t>purification</a:t>
            </a:r>
            <a:endParaRPr lang="it-IT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Utilizzo dei mitili per testare l’efficacia nella rimozione delle microplastiche e migliorare localmente la qualità dell’acqua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Esperimenti condotti in laboratorio  con differenti misure di microplastiche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Dopo i test di laboratorio  verranno condotti dei test in mare mediante strutture appositamente costruite</a:t>
            </a:r>
          </a:p>
        </p:txBody>
      </p:sp>
      <p:pic>
        <p:nvPicPr>
          <p:cNvPr id="9" name="Picture 2" descr="Cozze, Frutti Di Mare, Black, Mollusco">
            <a:extLst>
              <a:ext uri="{FF2B5EF4-FFF2-40B4-BE49-F238E27FC236}">
                <a16:creationId xmlns:a16="http://schemas.microsoft.com/office/drawing/2014/main" id="{6FC8ECD7-859E-4B82-A98C-36440DB4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68" y="2394148"/>
            <a:ext cx="3692454" cy="27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8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46D20C-FF04-7A40-8DD5-A301120F5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908F1D51-2886-437A-A709-FA57193D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85511D-E93D-4840-BBF7-B5D9BB11C293}"/>
              </a:ext>
            </a:extLst>
          </p:cNvPr>
          <p:cNvSpPr txBox="1"/>
          <p:nvPr/>
        </p:nvSpPr>
        <p:spPr>
          <a:xfrm>
            <a:off x="-303780" y="150492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WP6-Pilot Actions to prevent, recover, process marine litter including stakeholders Toolbox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5A782F-C20E-4B5D-AD0D-5548D1AB5401}"/>
              </a:ext>
            </a:extLst>
          </p:cNvPr>
          <p:cNvSpPr txBox="1"/>
          <p:nvPr/>
        </p:nvSpPr>
        <p:spPr>
          <a:xfrm>
            <a:off x="0" y="2331404"/>
            <a:ext cx="6368143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Robot </a:t>
            </a:r>
            <a:r>
              <a:rPr lang="it-IT" sz="2400" b="1" dirty="0" err="1"/>
              <a:t>actions</a:t>
            </a:r>
            <a:endParaRPr lang="it-IT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i="1" dirty="0"/>
              <a:t>UNIBO</a:t>
            </a:r>
            <a:r>
              <a:rPr lang="it-IT" sz="2400" dirty="0"/>
              <a:t>: Droni acquatici per la raccolta di plastica equipaggiati con dispositivi in grado di filtrare  un minimo di 100 l/h fino a 2000 l/h .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i="1" dirty="0"/>
              <a:t>UNIDU</a:t>
            </a:r>
            <a:r>
              <a:rPr lang="it-IT" sz="2400" dirty="0"/>
              <a:t>: sistema di reti per la raccolta dei rifiuti in superficie attraverso un mix di metodi attivi e passivi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  <p:pic>
        <p:nvPicPr>
          <p:cNvPr id="9" name="Picture 2" descr="Sottomarino, Subacquea, Militare, Scopri">
            <a:extLst>
              <a:ext uri="{FF2B5EF4-FFF2-40B4-BE49-F238E27FC236}">
                <a16:creationId xmlns:a16="http://schemas.microsoft.com/office/drawing/2014/main" id="{AFB95386-A8C0-4320-89B9-C27BF6CB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2" y="1429248"/>
            <a:ext cx="2562249" cy="29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ottiglie Di Plastica, Rete Da Pesca">
            <a:extLst>
              <a:ext uri="{FF2B5EF4-FFF2-40B4-BE49-F238E27FC236}">
                <a16:creationId xmlns:a16="http://schemas.microsoft.com/office/drawing/2014/main" id="{E26F85CA-939A-4261-935C-F3101C11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16" y="3572212"/>
            <a:ext cx="2925545" cy="19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6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2EE5F2-DE34-A246-ACA1-602F08ECB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A42343F4-77A8-4960-86BE-9D22D759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9B8113-93AA-4522-BB60-517F08885B54}"/>
              </a:ext>
            </a:extLst>
          </p:cNvPr>
          <p:cNvSpPr txBox="1"/>
          <p:nvPr/>
        </p:nvSpPr>
        <p:spPr>
          <a:xfrm>
            <a:off x="-303780" y="67580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F98CB5-92FD-4361-85DE-CD47C534183C}"/>
              </a:ext>
            </a:extLst>
          </p:cNvPr>
          <p:cNvSpPr txBox="1"/>
          <p:nvPr/>
        </p:nvSpPr>
        <p:spPr>
          <a:xfrm>
            <a:off x="0" y="1403573"/>
            <a:ext cx="6786066" cy="6186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/>
              <a:t>Experimentation of new methods or material in the </a:t>
            </a:r>
            <a:r>
              <a:rPr lang="en-GB" sz="2400" b="1" dirty="0" err="1"/>
              <a:t>acquaculturre</a:t>
            </a:r>
            <a:r>
              <a:rPr lang="en-GB" sz="2400" b="1" dirty="0"/>
              <a:t> industry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Identificazione degli stakeholders e definizione delle più comuni tecnologie utilizzate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Raccolta dei casi di successo, gap e ostacoli nell’uso di nuove metodologie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/>
              <a:t>Utilizzo dei risultati per lo sviluppo di  nuove strategie e per sostenere iniziative atte alla riduzione degli impatti ambientali dell’acquacultura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  <p:pic>
        <p:nvPicPr>
          <p:cNvPr id="9" name="Picture 2" descr="Di Pesce, Icona, Iconica">
            <a:extLst>
              <a:ext uri="{FF2B5EF4-FFF2-40B4-BE49-F238E27FC236}">
                <a16:creationId xmlns:a16="http://schemas.microsoft.com/office/drawing/2014/main" id="{9F61A19A-210A-4E71-9D0C-6621531E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55" y="1691605"/>
            <a:ext cx="3032438" cy="15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ndustria, Costruzione, Fabbrica">
            <a:extLst>
              <a:ext uri="{FF2B5EF4-FFF2-40B4-BE49-F238E27FC236}">
                <a16:creationId xmlns:a16="http://schemas.microsoft.com/office/drawing/2014/main" id="{EB35DF68-24D1-4CE8-90BC-FF91EA08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86" y="3445645"/>
            <a:ext cx="1728175" cy="19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8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2EE5F2-DE34-A246-ACA1-602F08ECB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A42343F4-77A8-4960-86BE-9D22D759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3A06CA-2093-4264-9D3E-3EB695D4EF16}"/>
              </a:ext>
            </a:extLst>
          </p:cNvPr>
          <p:cNvSpPr txBox="1"/>
          <p:nvPr/>
        </p:nvSpPr>
        <p:spPr>
          <a:xfrm>
            <a:off x="-303780" y="113957"/>
            <a:ext cx="11299372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3200" b="1" dirty="0"/>
              <a:t>WP6-Pilot Actions to </a:t>
            </a:r>
            <a:r>
              <a:rPr lang="it-IT" sz="3200" b="1" dirty="0" err="1"/>
              <a:t>prevent</a:t>
            </a:r>
            <a:r>
              <a:rPr lang="it-IT" sz="3200" b="1" dirty="0"/>
              <a:t>, </a:t>
            </a:r>
            <a:r>
              <a:rPr lang="it-IT" sz="3200" b="1" dirty="0" err="1"/>
              <a:t>recover</a:t>
            </a:r>
            <a:r>
              <a:rPr lang="it-IT" sz="3200" b="1" dirty="0"/>
              <a:t>, </a:t>
            </a:r>
            <a:r>
              <a:rPr lang="it-IT" sz="3200" b="1" dirty="0" err="1"/>
              <a:t>process</a:t>
            </a:r>
            <a:r>
              <a:rPr lang="it-IT" sz="3200" b="1" dirty="0"/>
              <a:t> marine </a:t>
            </a:r>
            <a:r>
              <a:rPr lang="it-IT" sz="3200" b="1" dirty="0" err="1"/>
              <a:t>litter</a:t>
            </a:r>
            <a:r>
              <a:rPr lang="it-IT" sz="3200" b="1" dirty="0"/>
              <a:t> </a:t>
            </a:r>
            <a:r>
              <a:rPr lang="it-IT" sz="3200" b="1" dirty="0" err="1"/>
              <a:t>including</a:t>
            </a:r>
            <a:r>
              <a:rPr lang="it-IT" sz="3200" b="1" dirty="0"/>
              <a:t> stakeholders Toolbox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5F69AF-4780-44EA-8389-2C8C7F844F47}"/>
              </a:ext>
            </a:extLst>
          </p:cNvPr>
          <p:cNvSpPr txBox="1"/>
          <p:nvPr/>
        </p:nvSpPr>
        <p:spPr>
          <a:xfrm>
            <a:off x="489857" y="2609812"/>
            <a:ext cx="5360105" cy="3600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dirty="0"/>
              <a:t>Marine </a:t>
            </a:r>
            <a:r>
              <a:rPr lang="it-IT" sz="2400" b="1" dirty="0" err="1"/>
              <a:t>Litter</a:t>
            </a:r>
            <a:r>
              <a:rPr lang="it-IT" sz="2400" b="1" dirty="0"/>
              <a:t> Toolbox on </a:t>
            </a:r>
            <a:r>
              <a:rPr lang="it-IT" sz="2400" b="1" dirty="0" err="1"/>
              <a:t>Pilot</a:t>
            </a:r>
            <a:r>
              <a:rPr lang="it-IT" sz="2400" b="1" dirty="0"/>
              <a:t> </a:t>
            </a:r>
            <a:r>
              <a:rPr lang="it-IT" sz="2400" b="1" dirty="0" err="1"/>
              <a:t>actions</a:t>
            </a:r>
            <a:endParaRPr lang="it-IT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Preparazione di manuali per ingaggiare gli stakeholders che potrebbero replicare le azioni pilota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  <p:pic>
        <p:nvPicPr>
          <p:cNvPr id="9" name="Picture 4" descr="Manuale, Documentazione, Docs">
            <a:extLst>
              <a:ext uri="{FF2B5EF4-FFF2-40B4-BE49-F238E27FC236}">
                <a16:creationId xmlns:a16="http://schemas.microsoft.com/office/drawing/2014/main" id="{1A620ED5-3916-4187-A05E-52098AC6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56" y="2339677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215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2EE5F2-DE34-A246-ACA1-602F08ECB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A42343F4-77A8-4960-86BE-9D22D759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594964-D4F5-4EAB-9851-B48F2338F3B9}"/>
              </a:ext>
            </a:extLst>
          </p:cNvPr>
          <p:cNvSpPr txBox="1"/>
          <p:nvPr/>
        </p:nvSpPr>
        <p:spPr>
          <a:xfrm>
            <a:off x="-303780" y="70788"/>
            <a:ext cx="1129937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WP2-Communication activities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A0197F-AB56-4617-8927-516E6BB03A0D}"/>
              </a:ext>
            </a:extLst>
          </p:cNvPr>
          <p:cNvSpPr txBox="1"/>
          <p:nvPr/>
        </p:nvSpPr>
        <p:spPr>
          <a:xfrm>
            <a:off x="161330" y="1262128"/>
            <a:ext cx="6080185" cy="5816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/>
              <a:t>International communication &amp; dissemination of project results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Partecipazione a conferenze internazionali -&gt;coinvolgimento dei rappresentati della Strategia Europea Macroregionale EUSAIR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b="1" dirty="0"/>
              <a:t>Regional communication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Creazione di contenuti video, comunicati stampa, Incontri con stakeholders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dirty="0"/>
          </a:p>
        </p:txBody>
      </p:sp>
      <p:pic>
        <p:nvPicPr>
          <p:cNvPr id="9" name="Picture 2" descr="Sociale, Social Media, Comunicazione">
            <a:extLst>
              <a:ext uri="{FF2B5EF4-FFF2-40B4-BE49-F238E27FC236}">
                <a16:creationId xmlns:a16="http://schemas.microsoft.com/office/drawing/2014/main" id="{D944DF1E-3517-4113-B689-D96C67A8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7" y="1262128"/>
            <a:ext cx="2837461" cy="18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ociale, Media, Social Media">
            <a:extLst>
              <a:ext uri="{FF2B5EF4-FFF2-40B4-BE49-F238E27FC236}">
                <a16:creationId xmlns:a16="http://schemas.microsoft.com/office/drawing/2014/main" id="{48BD9F87-5729-4F94-BF4A-7BD28410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7" y="3376540"/>
            <a:ext cx="2837461" cy="21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019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7AEAF-A983-0949-9DCA-E0C7AA2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624C5658-243A-4086-8724-C2842BA572E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C65C04-9912-449F-AE4C-3385858FFFF9}"/>
              </a:ext>
            </a:extLst>
          </p:cNvPr>
          <p:cNvSpPr txBox="1"/>
          <p:nvPr/>
        </p:nvSpPr>
        <p:spPr>
          <a:xfrm>
            <a:off x="305346" y="195592"/>
            <a:ext cx="10153128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MARLESS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MARine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Litter cross-border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awarenESS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and innovation actions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AC0C60-428F-4B4D-ACD1-CF6BCD6C46D7}"/>
              </a:ext>
            </a:extLst>
          </p:cNvPr>
          <p:cNvSpPr txBox="1"/>
          <p:nvPr/>
        </p:nvSpPr>
        <p:spPr>
          <a:xfrm>
            <a:off x="305346" y="2071402"/>
            <a:ext cx="5353946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400" dirty="0"/>
              <a:t>Progetto strategico finanziato dal programma INTERREG Italy-</a:t>
            </a:r>
            <a:r>
              <a:rPr lang="it-IT" sz="2400" dirty="0" err="1"/>
              <a:t>Croatia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400" dirty="0"/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 3.3 - Improve the environmental quality conditions of the sea and coastal area by use of sustainable and innovative technologies and approaches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Picture 2" descr="INTERREG HR-IT">
            <a:extLst>
              <a:ext uri="{FF2B5EF4-FFF2-40B4-BE49-F238E27FC236}">
                <a16:creationId xmlns:a16="http://schemas.microsoft.com/office/drawing/2014/main" id="{1DEBF3AD-2EC8-45D9-86D6-11CAFE13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51" y="1903921"/>
            <a:ext cx="4828174" cy="33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3797F-DD00-A142-8BDE-FC7F0E40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558312"/>
            <a:ext cx="9221689" cy="604993"/>
          </a:xfrm>
        </p:spPr>
        <p:txBody>
          <a:bodyPr/>
          <a:lstStyle/>
          <a:p>
            <a:pPr algn="ctr"/>
            <a:r>
              <a:rPr lang="it-IT" sz="3600" b="1" dirty="0"/>
              <a:t>Grazie per l’attenzione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EB8398-CD3E-B54A-BA04-42B99BEF5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153BB1-2EC6-164D-B1D0-B4637435ECE3}"/>
              </a:ext>
            </a:extLst>
          </p:cNvPr>
          <p:cNvSpPr txBox="1"/>
          <p:nvPr/>
        </p:nvSpPr>
        <p:spPr>
          <a:xfrm>
            <a:off x="987020" y="3695716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/>
              <a:t>Via Santa Barbara 5/a, 31100, Treviso (TV)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0A63B4-37E6-7B4D-86E4-B11DF53EF90E}"/>
              </a:ext>
            </a:extLst>
          </p:cNvPr>
          <p:cNvSpPr txBox="1"/>
          <p:nvPr/>
        </p:nvSpPr>
        <p:spPr>
          <a:xfrm>
            <a:off x="987020" y="4159266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hlinkClick r:id="rId2"/>
              </a:rPr>
              <a:t>andrea.torresan@arpa.veneto.it</a:t>
            </a:r>
            <a:r>
              <a:rPr lang="it-IT" sz="2000" dirty="0"/>
              <a:t>	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CA333E-A1B4-F749-8E80-B39D1867C000}"/>
              </a:ext>
            </a:extLst>
          </p:cNvPr>
          <p:cNvSpPr txBox="1"/>
          <p:nvPr/>
        </p:nvSpPr>
        <p:spPr>
          <a:xfrm>
            <a:off x="953628" y="4671717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/>
              <a:t>0422 558653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8FB633-D9BA-EC44-9D9D-91B61C4456EB}"/>
              </a:ext>
            </a:extLst>
          </p:cNvPr>
          <p:cNvSpPr txBox="1"/>
          <p:nvPr/>
        </p:nvSpPr>
        <p:spPr>
          <a:xfrm>
            <a:off x="987020" y="5147989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hlinkClick r:id="rId3"/>
              </a:rPr>
              <a:t>www.italy-croatia.eu/MARLESS</a:t>
            </a:r>
            <a:r>
              <a:rPr lang="de-DE" sz="2000" dirty="0"/>
              <a:t> 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55A6CF-9EFC-F544-9559-AF4788CF28E4}"/>
              </a:ext>
            </a:extLst>
          </p:cNvPr>
          <p:cNvSpPr txBox="1"/>
          <p:nvPr/>
        </p:nvSpPr>
        <p:spPr>
          <a:xfrm>
            <a:off x="626657" y="1698378"/>
            <a:ext cx="6623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ARPAV</a:t>
            </a:r>
          </a:p>
          <a:p>
            <a:pPr>
              <a:defRPr/>
            </a:pPr>
            <a:r>
              <a:rPr lang="en-US" sz="2000" b="1" dirty="0"/>
              <a:t>Andrea Torresan</a:t>
            </a:r>
            <a:endParaRPr lang="en-US" sz="2000" dirty="0"/>
          </a:p>
        </p:txBody>
      </p:sp>
      <p:pic>
        <p:nvPicPr>
          <p:cNvPr id="11" name="Segnaposto immagine 6">
            <a:extLst>
              <a:ext uri="{FF2B5EF4-FFF2-40B4-BE49-F238E27FC236}">
                <a16:creationId xmlns:a16="http://schemas.microsoft.com/office/drawing/2014/main" id="{B3349841-C8C1-4786-BCD0-396A92825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32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288A99-52C2-3D4F-97DB-67B3399F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6" name="Segnaposto immagine 6">
            <a:extLst>
              <a:ext uri="{FF2B5EF4-FFF2-40B4-BE49-F238E27FC236}">
                <a16:creationId xmlns:a16="http://schemas.microsoft.com/office/drawing/2014/main" id="{536C4EEB-16EE-4627-9E5C-76C333FF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5295A1A-04A2-4475-BEB4-9A10DDD9EC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" y="589670"/>
            <a:ext cx="2554548" cy="127727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497703-DE9E-43B0-BB15-331E4C8AC8BC}"/>
              </a:ext>
            </a:extLst>
          </p:cNvPr>
          <p:cNvSpPr txBox="1"/>
          <p:nvPr/>
        </p:nvSpPr>
        <p:spPr>
          <a:xfrm>
            <a:off x="595374" y="2473238"/>
            <a:ext cx="203486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Budget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4.244.726,00 €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Picture 2" descr="Collegati, Collegato, Rete, Squadra">
            <a:extLst>
              <a:ext uri="{FF2B5EF4-FFF2-40B4-BE49-F238E27FC236}">
                <a16:creationId xmlns:a16="http://schemas.microsoft.com/office/drawing/2014/main" id="{7488EE68-91F9-4C47-9B63-23BB1DF1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22" y="246549"/>
            <a:ext cx="2696252" cy="20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422199-4C4B-4CF3-AE30-93E2D6A4FA92}"/>
              </a:ext>
            </a:extLst>
          </p:cNvPr>
          <p:cNvSpPr txBox="1"/>
          <p:nvPr/>
        </p:nvSpPr>
        <p:spPr>
          <a:xfrm>
            <a:off x="5993978" y="2390776"/>
            <a:ext cx="4758940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13 Partner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7 Italiani – ARPAV Lead Partner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Regione Autonoma Friuli-Venezia Giulia, Regione del Veneto, Università di Bologna, Regione Emilia Romagna, Regione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Puglia e Fondazione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Cetacea</a:t>
            </a:r>
            <a:endParaRPr lang="it-IT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6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it-IT" b="1" dirty="0">
                <a:sym typeface="Calibri"/>
              </a:rPr>
              <a:t>Croati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Environment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Energy,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Agency Dubrovnik-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Neretva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County –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Dunea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Dubrovnik, Institut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Ruder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Boskovic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Istria e Irena –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Istrian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Agency L.T.D.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AFA57C6-BCA1-4ED7-873F-BE4F28E8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26" y="244596"/>
            <a:ext cx="2696252" cy="196742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20FFC2-6B13-492A-AE47-E91F417AFB9E}"/>
              </a:ext>
            </a:extLst>
          </p:cNvPr>
          <p:cNvSpPr txBox="1"/>
          <p:nvPr/>
        </p:nvSpPr>
        <p:spPr>
          <a:xfrm>
            <a:off x="3728294" y="2473237"/>
            <a:ext cx="25886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 anni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Inizio 01/06/2020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87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02D6A9-D33B-439A-9421-C95F86CD1505}"/>
              </a:ext>
            </a:extLst>
          </p:cNvPr>
          <p:cNvSpPr txBox="1"/>
          <p:nvPr/>
        </p:nvSpPr>
        <p:spPr>
          <a:xfrm>
            <a:off x="1577120" y="88802"/>
            <a:ext cx="7537571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Obiettivi Generali  del Progetto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/>
              <a:t>Limitare e prevenire gli impatti del Marine </a:t>
            </a:r>
            <a:r>
              <a:rPr lang="it-IT" sz="2400" dirty="0" err="1"/>
              <a:t>Litter</a:t>
            </a:r>
            <a:r>
              <a:rPr lang="it-IT" sz="2400" dirty="0"/>
              <a:t> attraverso: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143E1C-E9DF-46DE-9597-DB19544F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15" y="3785535"/>
            <a:ext cx="2815750" cy="201393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860804-FA73-4650-8CFE-075AB6EB8392}"/>
              </a:ext>
            </a:extLst>
          </p:cNvPr>
          <p:cNvSpPr txBox="1"/>
          <p:nvPr/>
        </p:nvSpPr>
        <p:spPr>
          <a:xfrm>
            <a:off x="434353" y="2229555"/>
            <a:ext cx="2167943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b="1" dirty="0">
                <a:sym typeface="Calibri"/>
              </a:rPr>
              <a:t>Monitoraggio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34A57A-4BA3-40E2-BEF3-985C4BEC387B}"/>
              </a:ext>
            </a:extLst>
          </p:cNvPr>
          <p:cNvSpPr txBox="1"/>
          <p:nvPr/>
        </p:nvSpPr>
        <p:spPr>
          <a:xfrm>
            <a:off x="305346" y="4469337"/>
            <a:ext cx="2167943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b="1" dirty="0"/>
              <a:t>Analisi Legislativa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055DC1-69A8-4132-ADAD-377191213E57}"/>
              </a:ext>
            </a:extLst>
          </p:cNvPr>
          <p:cNvSpPr txBox="1"/>
          <p:nvPr/>
        </p:nvSpPr>
        <p:spPr>
          <a:xfrm>
            <a:off x="8445868" y="2229555"/>
            <a:ext cx="2219459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b="1" dirty="0">
                <a:sym typeface="Calibri"/>
              </a:rPr>
              <a:t>Prevenzione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F243A4-AF92-4424-9968-78F959C124BB}"/>
              </a:ext>
            </a:extLst>
          </p:cNvPr>
          <p:cNvSpPr txBox="1"/>
          <p:nvPr/>
        </p:nvSpPr>
        <p:spPr>
          <a:xfrm>
            <a:off x="8445868" y="4640721"/>
            <a:ext cx="2461969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2000" b="1" dirty="0"/>
              <a:t>Rimozione e Trattamento 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80157F2-96E0-4A28-B179-49EBFDA82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83" y="1552527"/>
            <a:ext cx="2815752" cy="200427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1C96425-6683-448A-BCC7-3259B153D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14" y="1552527"/>
            <a:ext cx="2815751" cy="20003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72C613C-566F-4026-B605-4E8880834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83" y="3785535"/>
            <a:ext cx="2815752" cy="20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B2B2CC-A03B-4C94-A058-7EA50B7DA7A9}"/>
              </a:ext>
            </a:extLst>
          </p:cNvPr>
          <p:cNvSpPr txBox="1"/>
          <p:nvPr/>
        </p:nvSpPr>
        <p:spPr>
          <a:xfrm>
            <a:off x="2538140" y="182602"/>
            <a:ext cx="606595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3600" b="1" dirty="0"/>
              <a:t>WP3-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Monitoring Optimization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6E9479-E6CD-4E37-9DCB-77D0C458FF2F}"/>
              </a:ext>
            </a:extLst>
          </p:cNvPr>
          <p:cNvSpPr txBox="1"/>
          <p:nvPr/>
        </p:nvSpPr>
        <p:spPr>
          <a:xfrm>
            <a:off x="43931" y="1305221"/>
            <a:ext cx="6065950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Standardizzazione ed ottimizzazione delle metodologie usate durante i campionamenti della Marine Strategy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69D72C5-0706-46FA-B705-C158A417C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26" y="1339516"/>
            <a:ext cx="3844776" cy="2240657"/>
          </a:xfrm>
          <a:prstGeom prst="rect">
            <a:avLst/>
          </a:prstGeom>
        </p:spPr>
      </p:pic>
      <p:pic>
        <p:nvPicPr>
          <p:cNvPr id="11" name="Picture 2" descr="Riunione, Business, Architetto, Ufficio">
            <a:extLst>
              <a:ext uri="{FF2B5EF4-FFF2-40B4-BE49-F238E27FC236}">
                <a16:creationId xmlns:a16="http://schemas.microsoft.com/office/drawing/2014/main" id="{3A25A590-AFCB-40C3-A795-3DC65212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27" y="3623423"/>
            <a:ext cx="3844775" cy="22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36AFA9-0E50-4507-8B93-F9DA0BB6D9C2}"/>
              </a:ext>
            </a:extLst>
          </p:cNvPr>
          <p:cNvSpPr txBox="1"/>
          <p:nvPr/>
        </p:nvSpPr>
        <p:spPr>
          <a:xfrm>
            <a:off x="312828" y="2123653"/>
            <a:ext cx="6065950" cy="40626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Azioni Concrete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i="1" dirty="0">
                <a:solidFill>
                  <a:srgbClr val="173252"/>
                </a:solidFill>
              </a:rPr>
              <a:t>Beach </a:t>
            </a:r>
            <a:r>
              <a:rPr lang="it-IT" sz="2400" i="1" dirty="0" err="1">
                <a:solidFill>
                  <a:srgbClr val="173252"/>
                </a:solidFill>
              </a:rPr>
              <a:t>Litter</a:t>
            </a:r>
            <a:r>
              <a:rPr lang="it-IT" sz="2400" dirty="0"/>
              <a:t>: almeno 2 spiagge 2 volte all’anno per ogni partner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1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Floating</a:t>
            </a: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2400" b="0" i="1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Litter</a:t>
            </a:r>
            <a:r>
              <a:rPr lang="it-IT" sz="2400" dirty="0"/>
              <a:t>: 2 aree di monitoraggio (Veneto, Istria)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1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Microplasic</a:t>
            </a: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it-IT" sz="2400" b="0" i="1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Litter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lang="it-IT" sz="2400" dirty="0">
                <a:sym typeface="Calibri"/>
              </a:rPr>
              <a:t>monitor</a:t>
            </a:r>
            <a:r>
              <a:rPr lang="it-IT" sz="2400" dirty="0"/>
              <a:t>aggio microplastiche (foci fluviali, e scarichi di acque reflue)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1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Microplastic </a:t>
            </a:r>
            <a:r>
              <a:rPr kumimoji="0" lang="it-IT" sz="2400" b="0" i="1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Biota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r>
              <a:rPr lang="it-IT" sz="2400" dirty="0">
                <a:sym typeface="Calibri"/>
              </a:rPr>
              <a:t>analisi microplastiche in organismi marini (HR)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97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B5B5A5-2B70-4936-894C-8B9D75D7556C}"/>
              </a:ext>
            </a:extLst>
          </p:cNvPr>
          <p:cNvSpPr txBox="1"/>
          <p:nvPr/>
        </p:nvSpPr>
        <p:spPr>
          <a:xfrm>
            <a:off x="177459" y="1979637"/>
            <a:ext cx="5281576" cy="2369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Marine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Litter</a:t>
            </a:r>
            <a:r>
              <a:rPr kumimoji="0" lang="it-IT" sz="2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Hot Spot </a:t>
            </a:r>
            <a:r>
              <a:rPr kumimoji="0" lang="it-IT" sz="28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Identification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sym typeface="Calibri"/>
              </a:rPr>
              <a:t>Studio di immagini satellitari  e creazione di modelli di dispersione dei rifiuti flottanti</a:t>
            </a:r>
          </a:p>
        </p:txBody>
      </p:sp>
      <p:pic>
        <p:nvPicPr>
          <p:cNvPr id="5" name="Picture 2" descr="Costa, Mare, Marino, Ocean, Beach, Acqua">
            <a:extLst>
              <a:ext uri="{FF2B5EF4-FFF2-40B4-BE49-F238E27FC236}">
                <a16:creationId xmlns:a16="http://schemas.microsoft.com/office/drawing/2014/main" id="{C3B02A21-4687-462F-83E4-E4AD0E76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89" y="1577154"/>
            <a:ext cx="4980210" cy="35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9594EA-1268-4496-B02B-43D46A5E87A7}"/>
              </a:ext>
            </a:extLst>
          </p:cNvPr>
          <p:cNvSpPr txBox="1"/>
          <p:nvPr/>
        </p:nvSpPr>
        <p:spPr>
          <a:xfrm>
            <a:off x="2537594" y="185037"/>
            <a:ext cx="615792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3600" b="1" dirty="0"/>
              <a:t>WP3-</a:t>
            </a: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Monitoring Optimization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0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45058C-688C-4553-9EF3-E2E65923A726}"/>
              </a:ext>
            </a:extLst>
          </p:cNvPr>
          <p:cNvSpPr txBox="1"/>
          <p:nvPr/>
        </p:nvSpPr>
        <p:spPr>
          <a:xfrm>
            <a:off x="1362183" y="96484"/>
            <a:ext cx="86417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WP4-</a:t>
            </a: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Awareness raising and governance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6E44572-8580-4708-B5EE-D53A8059F292}"/>
              </a:ext>
            </a:extLst>
          </p:cNvPr>
          <p:cNvSpPr txBox="1"/>
          <p:nvPr/>
        </p:nvSpPr>
        <p:spPr>
          <a:xfrm>
            <a:off x="233338" y="1979637"/>
            <a:ext cx="5885644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Educational marine litter programs in schools and </a:t>
            </a: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eco.schools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endParaRPr lang="it-I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ym typeface="Calibri"/>
              </a:rPr>
              <a:t>Video educativo con focus sull’Adriatico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/>
              <a:t>Workshop interattivo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" name="Picture 2" descr="Ragazzi, Bambini, Felice, Seduta">
            <a:extLst>
              <a:ext uri="{FF2B5EF4-FFF2-40B4-BE49-F238E27FC236}">
                <a16:creationId xmlns:a16="http://schemas.microsoft.com/office/drawing/2014/main" id="{3F580E39-DECA-4E84-954D-5E1D462A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42" y="2131957"/>
            <a:ext cx="4016481" cy="26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9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107BDE-0232-43B3-87A0-98FD7605CEFF}"/>
              </a:ext>
            </a:extLst>
          </p:cNvPr>
          <p:cNvSpPr txBox="1"/>
          <p:nvPr/>
        </p:nvSpPr>
        <p:spPr>
          <a:xfrm>
            <a:off x="89322" y="1705052"/>
            <a:ext cx="575256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Sensitising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the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touristic</a:t>
            </a: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</a:t>
            </a:r>
            <a:r>
              <a:rPr kumimoji="0" lang="it-IT" sz="2400" b="1" i="0" u="none" strike="noStrike" cap="none" spc="0" normalizeH="0" baseline="0" dirty="0" err="1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sector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Coinvolgere gli arenili e gli hotel per sensibilizzarli in base ai risultati del WP3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Training degli impiegati per  la raccolta del Marine </a:t>
            </a:r>
            <a:r>
              <a:rPr lang="it-IT" sz="2400" dirty="0" err="1"/>
              <a:t>Litter</a:t>
            </a:r>
            <a:r>
              <a:rPr lang="it-IT" sz="2400" dirty="0"/>
              <a:t> in base alle metodologie del WP3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 Raccolta dati su quantità e tipologia del Marine </a:t>
            </a:r>
            <a:r>
              <a:rPr lang="it-IT" sz="2400" dirty="0" err="1"/>
              <a:t>Litter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2" descr="Spiaggia, Ombrelloni, Vacanza, Mare">
            <a:extLst>
              <a:ext uri="{FF2B5EF4-FFF2-40B4-BE49-F238E27FC236}">
                <a16:creationId xmlns:a16="http://schemas.microsoft.com/office/drawing/2014/main" id="{5EC004D0-01CB-44E1-A617-97A760FD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85" y="2051645"/>
            <a:ext cx="4625707" cy="2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02D1E2-9349-4391-AC61-9F8B9B709092}"/>
              </a:ext>
            </a:extLst>
          </p:cNvPr>
          <p:cNvSpPr txBox="1"/>
          <p:nvPr/>
        </p:nvSpPr>
        <p:spPr>
          <a:xfrm>
            <a:off x="1422285" y="96484"/>
            <a:ext cx="86417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WP4-</a:t>
            </a: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Awareness raising and governance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9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CB99BD-8D50-AB4B-829B-23D7F7679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9491-FD19-4448-A095-712FC87FC06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C1DAA932-F871-4D36-BCB5-32ABC72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06" y="6763384"/>
            <a:ext cx="1080120" cy="544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EEE44E-9E44-42B4-AEFC-FAC30A3110C6}"/>
              </a:ext>
            </a:extLst>
          </p:cNvPr>
          <p:cNvSpPr txBox="1"/>
          <p:nvPr/>
        </p:nvSpPr>
        <p:spPr>
          <a:xfrm>
            <a:off x="199638" y="1475581"/>
            <a:ext cx="5896362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2400" b="1" dirty="0"/>
              <a:t>Coast agreement</a:t>
            </a:r>
            <a:endParaRPr lang="it-IT" sz="2400" dirty="0"/>
          </a:p>
          <a:p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Rafforzare la coesione territoriale e creare un tavolo di lavoro inter-territoriale e multi distretto  per condividere le problematiche  e cercare un approccio partecipato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ym typeface="Calibri"/>
              </a:rPr>
              <a:t>Verrà coinvolta l’Associazione Conferenza dei Sindaci del Litorale Veneto</a:t>
            </a:r>
          </a:p>
        </p:txBody>
      </p:sp>
      <p:pic>
        <p:nvPicPr>
          <p:cNvPr id="5" name="Picture 2" descr="Laguna, Grado, Laguna Veneta, Spiaggia">
            <a:extLst>
              <a:ext uri="{FF2B5EF4-FFF2-40B4-BE49-F238E27FC236}">
                <a16:creationId xmlns:a16="http://schemas.microsoft.com/office/drawing/2014/main" id="{E0F69CAC-6681-42E7-9E5D-2EAE03EB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34" y="1835621"/>
            <a:ext cx="4073361" cy="27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C6825C-5879-4CD5-B678-3F0A2642F085}"/>
              </a:ext>
            </a:extLst>
          </p:cNvPr>
          <p:cNvSpPr txBox="1"/>
          <p:nvPr/>
        </p:nvSpPr>
        <p:spPr>
          <a:xfrm>
            <a:off x="1775138" y="96484"/>
            <a:ext cx="864172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3200" b="1" dirty="0"/>
              <a:t>WP4-</a:t>
            </a: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173252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Awareness raising and governance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173252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0845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- Italy-Croatia Program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1558</TotalTime>
  <Words>936</Words>
  <Application>Microsoft Office PowerPoint</Application>
  <PresentationFormat>Prilagođeno</PresentationFormat>
  <Paragraphs>156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FrutigerLTW02</vt:lpstr>
      <vt:lpstr>Theme - Italy-Croatia Programme</vt:lpstr>
      <vt:lpstr>Progetto INTERREG ITALY - CROATIA MARLESS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Lanari</dc:creator>
  <cp:lastModifiedBy>Ana</cp:lastModifiedBy>
  <cp:revision>65</cp:revision>
  <dcterms:created xsi:type="dcterms:W3CDTF">2020-09-02T11:34:26Z</dcterms:created>
  <dcterms:modified xsi:type="dcterms:W3CDTF">2021-06-30T12:06:39Z</dcterms:modified>
</cp:coreProperties>
</file>