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695" r:id="rId2"/>
  </p:sldMasterIdLst>
  <p:notesMasterIdLst>
    <p:notesMasterId r:id="rId23"/>
  </p:notesMasterIdLst>
  <p:handoutMasterIdLst>
    <p:handoutMasterId r:id="rId24"/>
  </p:handoutMasterIdLst>
  <p:sldIdLst>
    <p:sldId id="256" r:id="rId3"/>
    <p:sldId id="264" r:id="rId4"/>
    <p:sldId id="263" r:id="rId5"/>
    <p:sldId id="265" r:id="rId6"/>
    <p:sldId id="269" r:id="rId7"/>
    <p:sldId id="270" r:id="rId8"/>
    <p:sldId id="284" r:id="rId9"/>
    <p:sldId id="266" r:id="rId10"/>
    <p:sldId id="274" r:id="rId11"/>
    <p:sldId id="272" r:id="rId12"/>
    <p:sldId id="275" r:id="rId13"/>
    <p:sldId id="276" r:id="rId14"/>
    <p:sldId id="278" r:id="rId15"/>
    <p:sldId id="279" r:id="rId16"/>
    <p:sldId id="281" r:id="rId17"/>
    <p:sldId id="282" r:id="rId18"/>
    <p:sldId id="268" r:id="rId19"/>
    <p:sldId id="262" r:id="rId20"/>
    <p:sldId id="283" r:id="rId21"/>
    <p:sldId id="261" r:id="rId22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4ECE"/>
    <a:srgbClr val="671367"/>
    <a:srgbClr val="22888A"/>
    <a:srgbClr val="0C71A4"/>
    <a:srgbClr val="8AB7C0"/>
    <a:srgbClr val="8CC288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73"/>
    <p:restoredTop sz="96405"/>
  </p:normalViewPr>
  <p:slideViewPr>
    <p:cSldViewPr snapToObjects="1">
      <p:cViewPr varScale="1">
        <p:scale>
          <a:sx n="78" d="100"/>
          <a:sy n="78" d="100"/>
        </p:scale>
        <p:origin x="1286" y="67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116A64-4949-453F-9494-9CB3189A57B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5275C67D-57DB-4F0C-969A-71828DE83F64}">
      <dgm:prSet phldrT="[Text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Kvantitativna i kvalitativna dijagnoza utjecaja morskog otpada u mediteranskim MPA-ima i na morsku biološku raznolikost, uključujući ugrožene vrste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1642D6-8672-48CA-A720-1B2F9112A364}" type="parTrans" cxnId="{4EF797A5-8699-4A68-BB42-F1F8FC4B5E03}">
      <dgm:prSet/>
      <dgm:spPr/>
      <dgm:t>
        <a:bodyPr/>
        <a:lstStyle/>
        <a:p>
          <a:endParaRPr lang="el-GR" sz="2000" b="1"/>
        </a:p>
      </dgm:t>
    </dgm:pt>
    <dgm:pt modelId="{6F5405B8-FCFF-4770-8DC3-E235E3A28664}" type="sibTrans" cxnId="{4EF797A5-8699-4A68-BB42-F1F8FC4B5E03}">
      <dgm:prSet/>
      <dgm:spPr/>
      <dgm:t>
        <a:bodyPr/>
        <a:lstStyle/>
        <a:p>
          <a:endParaRPr lang="el-GR" sz="2000" b="1"/>
        </a:p>
      </dgm:t>
    </dgm:pt>
    <dgm:pt modelId="{1BE2E291-3B75-48FE-BD45-A458918AE483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Poboljšana zaštita biološke raznolikosti i prirodnih ekosustava u </a:t>
          </a:r>
          <a:r>
            <a:rPr lang="hr-HR" sz="2000" b="1" dirty="0" err="1">
              <a:latin typeface="Arial" panose="020B0604020202020204" pitchFamily="34" charset="0"/>
              <a:cs typeface="Arial" panose="020B0604020202020204" pitchFamily="34" charset="0"/>
            </a:rPr>
            <a:t>pelagičkim</a:t>
          </a:r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 i obalnim MPA-ima kroz ciljane mjere prevencije i ublažavanja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D8A427-C5F3-45E6-A2A1-AD3B03DB571F}" type="parTrans" cxnId="{36EC8C30-3ED6-4B7D-BDD7-7434881D6F1C}">
      <dgm:prSet/>
      <dgm:spPr/>
      <dgm:t>
        <a:bodyPr/>
        <a:lstStyle/>
        <a:p>
          <a:endParaRPr lang="el-GR" sz="2000" b="1"/>
        </a:p>
      </dgm:t>
    </dgm:pt>
    <dgm:pt modelId="{01234536-5509-4DAA-8E53-C3C621235470}" type="sibTrans" cxnId="{36EC8C30-3ED6-4B7D-BDD7-7434881D6F1C}">
      <dgm:prSet/>
      <dgm:spPr/>
      <dgm:t>
        <a:bodyPr/>
        <a:lstStyle/>
        <a:p>
          <a:endParaRPr lang="el-GR" sz="2000" b="1"/>
        </a:p>
      </dgm:t>
    </dgm:pt>
    <dgm:pt modelId="{D3FE23B7-D519-44C1-8C6C-750C07F09081}">
      <dgm:prSet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Ubrzani prijenos znanja na mediteranske MPA-ove i proširivanje najboljih praksi za suzbijanje morskog otpada kroz pojačano institucionalno prihvaćanje rezultata projekata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B26075-B6F0-4262-82E1-1B8E677F25BA}" type="parTrans" cxnId="{15D686E1-AF48-4506-B155-2C05162F23A0}">
      <dgm:prSet/>
      <dgm:spPr/>
      <dgm:t>
        <a:bodyPr/>
        <a:lstStyle/>
        <a:p>
          <a:endParaRPr lang="el-GR" sz="2000" b="1"/>
        </a:p>
      </dgm:t>
    </dgm:pt>
    <dgm:pt modelId="{B6F2A2A4-680D-40C1-8F14-8FDE0E7945C5}" type="sibTrans" cxnId="{15D686E1-AF48-4506-B155-2C05162F23A0}">
      <dgm:prSet/>
      <dgm:spPr/>
      <dgm:t>
        <a:bodyPr/>
        <a:lstStyle/>
        <a:p>
          <a:endParaRPr lang="el-GR" sz="2000" b="1"/>
        </a:p>
      </dgm:t>
    </dgm:pt>
    <dgm:pt modelId="{588D23B7-5043-4553-9BB6-40A8BF2F029D}" type="pres">
      <dgm:prSet presAssocID="{5A116A64-4949-453F-9494-9CB3189A57B2}" presName="Name0" presStyleCnt="0">
        <dgm:presLayoutVars>
          <dgm:chMax val="7"/>
          <dgm:chPref val="7"/>
          <dgm:dir/>
        </dgm:presLayoutVars>
      </dgm:prSet>
      <dgm:spPr/>
    </dgm:pt>
    <dgm:pt modelId="{89C200B6-E9E5-4335-95F2-75C33A2299E6}" type="pres">
      <dgm:prSet presAssocID="{5A116A64-4949-453F-9494-9CB3189A57B2}" presName="Name1" presStyleCnt="0"/>
      <dgm:spPr/>
    </dgm:pt>
    <dgm:pt modelId="{AF3DF2C7-EF7C-4BF6-91BD-05EA7B0666BE}" type="pres">
      <dgm:prSet presAssocID="{5A116A64-4949-453F-9494-9CB3189A57B2}" presName="cycle" presStyleCnt="0"/>
      <dgm:spPr/>
    </dgm:pt>
    <dgm:pt modelId="{42349C8E-1772-4B5B-8765-7BB0BA79C924}" type="pres">
      <dgm:prSet presAssocID="{5A116A64-4949-453F-9494-9CB3189A57B2}" presName="srcNode" presStyleLbl="node1" presStyleIdx="0" presStyleCnt="3"/>
      <dgm:spPr/>
    </dgm:pt>
    <dgm:pt modelId="{A6B85D2F-1EAA-4A83-A271-5BFF74CC9FD3}" type="pres">
      <dgm:prSet presAssocID="{5A116A64-4949-453F-9494-9CB3189A57B2}" presName="conn" presStyleLbl="parChTrans1D2" presStyleIdx="0" presStyleCnt="1"/>
      <dgm:spPr/>
    </dgm:pt>
    <dgm:pt modelId="{F9069CCB-9F8C-4495-A48A-864B0CF70AE8}" type="pres">
      <dgm:prSet presAssocID="{5A116A64-4949-453F-9494-9CB3189A57B2}" presName="extraNode" presStyleLbl="node1" presStyleIdx="0" presStyleCnt="3"/>
      <dgm:spPr/>
    </dgm:pt>
    <dgm:pt modelId="{ABADBA80-9025-4FAD-8AD8-B7A29E65C477}" type="pres">
      <dgm:prSet presAssocID="{5A116A64-4949-453F-9494-9CB3189A57B2}" presName="dstNode" presStyleLbl="node1" presStyleIdx="0" presStyleCnt="3"/>
      <dgm:spPr/>
    </dgm:pt>
    <dgm:pt modelId="{C9116EDA-BACC-4537-8556-B43AE42DE020}" type="pres">
      <dgm:prSet presAssocID="{5275C67D-57DB-4F0C-969A-71828DE83F64}" presName="text_1" presStyleLbl="node1" presStyleIdx="0" presStyleCnt="3" custScaleX="100297" custScaleY="140029" custLinFactNeighborX="1044" custLinFactNeighborY="-8559">
        <dgm:presLayoutVars>
          <dgm:bulletEnabled val="1"/>
        </dgm:presLayoutVars>
      </dgm:prSet>
      <dgm:spPr/>
    </dgm:pt>
    <dgm:pt modelId="{3A66A438-833F-441E-804B-6B7E29D37AA0}" type="pres">
      <dgm:prSet presAssocID="{5275C67D-57DB-4F0C-969A-71828DE83F64}" presName="accent_1" presStyleCnt="0"/>
      <dgm:spPr/>
    </dgm:pt>
    <dgm:pt modelId="{53651AA3-2DDB-4B18-8AA6-A8AFFD4C5998}" type="pres">
      <dgm:prSet presAssocID="{5275C67D-57DB-4F0C-969A-71828DE83F64}" presName="accentRepeatNode" presStyleLbl="solidFgAcc1" presStyleIdx="0" presStyleCnt="3"/>
      <dgm:spPr>
        <a:solidFill>
          <a:srgbClr val="83C341"/>
        </a:solidFill>
        <a:ln>
          <a:solidFill>
            <a:schemeClr val="tx1"/>
          </a:solidFill>
        </a:ln>
      </dgm:spPr>
    </dgm:pt>
    <dgm:pt modelId="{F09D49B4-E001-4FF2-84FB-42507D895A31}" type="pres">
      <dgm:prSet presAssocID="{1BE2E291-3B75-48FE-BD45-A458918AE483}" presName="text_2" presStyleLbl="node1" presStyleIdx="1" presStyleCnt="3" custLinFactNeighborX="976" custLinFactNeighborY="467">
        <dgm:presLayoutVars>
          <dgm:bulletEnabled val="1"/>
        </dgm:presLayoutVars>
      </dgm:prSet>
      <dgm:spPr/>
    </dgm:pt>
    <dgm:pt modelId="{C10932B4-5639-46B7-951B-9775B715AA71}" type="pres">
      <dgm:prSet presAssocID="{1BE2E291-3B75-48FE-BD45-A458918AE483}" presName="accent_2" presStyleCnt="0"/>
      <dgm:spPr/>
    </dgm:pt>
    <dgm:pt modelId="{C40011E7-C27B-42BF-8CBD-37C7874868F3}" type="pres">
      <dgm:prSet presAssocID="{1BE2E291-3B75-48FE-BD45-A458918AE483}" presName="accentRepeatNode" presStyleLbl="solidFgAcc1" presStyleIdx="1" presStyleCnt="3" custLinFactNeighborX="-1077" custLinFactNeighborY="-2694"/>
      <dgm:spPr>
        <a:solidFill>
          <a:srgbClr val="009999"/>
        </a:solidFill>
        <a:ln>
          <a:solidFill>
            <a:schemeClr val="tx1"/>
          </a:solidFill>
        </a:ln>
      </dgm:spPr>
    </dgm:pt>
    <dgm:pt modelId="{7B3CD87B-0E25-496F-BF46-BA1B0A8A439B}" type="pres">
      <dgm:prSet presAssocID="{D3FE23B7-D519-44C1-8C6C-750C07F09081}" presName="text_3" presStyleLbl="node1" presStyleIdx="2" presStyleCnt="3" custScaleX="100547" custScaleY="125044">
        <dgm:presLayoutVars>
          <dgm:bulletEnabled val="1"/>
        </dgm:presLayoutVars>
      </dgm:prSet>
      <dgm:spPr/>
    </dgm:pt>
    <dgm:pt modelId="{68CBCDDE-608C-4C32-AD76-898C759AA1F6}" type="pres">
      <dgm:prSet presAssocID="{D3FE23B7-D519-44C1-8C6C-750C07F09081}" presName="accent_3" presStyleCnt="0"/>
      <dgm:spPr/>
    </dgm:pt>
    <dgm:pt modelId="{162EE88E-420A-42D6-A4C6-91511ADA73BA}" type="pres">
      <dgm:prSet presAssocID="{D3FE23B7-D519-44C1-8C6C-750C07F09081}" presName="accentRepeatNode" presStyleLbl="solidFgAcc1" presStyleIdx="2" presStyleCnt="3"/>
      <dgm:spPr>
        <a:solidFill>
          <a:srgbClr val="993366"/>
        </a:solidFill>
        <a:ln>
          <a:solidFill>
            <a:schemeClr val="tx1"/>
          </a:solidFill>
        </a:ln>
      </dgm:spPr>
    </dgm:pt>
  </dgm:ptLst>
  <dgm:cxnLst>
    <dgm:cxn modelId="{5A716417-2313-4A05-8ECA-BEE9B72A8D10}" type="presOf" srcId="{6F5405B8-FCFF-4770-8DC3-E235E3A28664}" destId="{A6B85D2F-1EAA-4A83-A271-5BFF74CC9FD3}" srcOrd="0" destOrd="0" presId="urn:microsoft.com/office/officeart/2008/layout/VerticalCurvedList"/>
    <dgm:cxn modelId="{36EC8C30-3ED6-4B7D-BDD7-7434881D6F1C}" srcId="{5A116A64-4949-453F-9494-9CB3189A57B2}" destId="{1BE2E291-3B75-48FE-BD45-A458918AE483}" srcOrd="1" destOrd="0" parTransId="{FFD8A427-C5F3-45E6-A2A1-AD3B03DB571F}" sibTransId="{01234536-5509-4DAA-8E53-C3C621235470}"/>
    <dgm:cxn modelId="{37AA3774-2F97-47FB-8827-531E2656BA88}" type="presOf" srcId="{D3FE23B7-D519-44C1-8C6C-750C07F09081}" destId="{7B3CD87B-0E25-496F-BF46-BA1B0A8A439B}" srcOrd="0" destOrd="0" presId="urn:microsoft.com/office/officeart/2008/layout/VerticalCurvedList"/>
    <dgm:cxn modelId="{1DB96D74-F685-4682-B598-E9A35EBF6025}" type="presOf" srcId="{5A116A64-4949-453F-9494-9CB3189A57B2}" destId="{588D23B7-5043-4553-9BB6-40A8BF2F029D}" srcOrd="0" destOrd="0" presId="urn:microsoft.com/office/officeart/2008/layout/VerticalCurvedList"/>
    <dgm:cxn modelId="{0184C875-04B7-4133-A6B2-7C324E6D99C8}" type="presOf" srcId="{1BE2E291-3B75-48FE-BD45-A458918AE483}" destId="{F09D49B4-E001-4FF2-84FB-42507D895A31}" srcOrd="0" destOrd="0" presId="urn:microsoft.com/office/officeart/2008/layout/VerticalCurvedList"/>
    <dgm:cxn modelId="{4EF797A5-8699-4A68-BB42-F1F8FC4B5E03}" srcId="{5A116A64-4949-453F-9494-9CB3189A57B2}" destId="{5275C67D-57DB-4F0C-969A-71828DE83F64}" srcOrd="0" destOrd="0" parTransId="{D11642D6-8672-48CA-A720-1B2F9112A364}" sibTransId="{6F5405B8-FCFF-4770-8DC3-E235E3A28664}"/>
    <dgm:cxn modelId="{15D686E1-AF48-4506-B155-2C05162F23A0}" srcId="{5A116A64-4949-453F-9494-9CB3189A57B2}" destId="{D3FE23B7-D519-44C1-8C6C-750C07F09081}" srcOrd="2" destOrd="0" parTransId="{66B26075-B6F0-4262-82E1-1B8E677F25BA}" sibTransId="{B6F2A2A4-680D-40C1-8F14-8FDE0E7945C5}"/>
    <dgm:cxn modelId="{E5B586F3-6563-4249-BF3A-00860C46F749}" type="presOf" srcId="{5275C67D-57DB-4F0C-969A-71828DE83F64}" destId="{C9116EDA-BACC-4537-8556-B43AE42DE020}" srcOrd="0" destOrd="0" presId="urn:microsoft.com/office/officeart/2008/layout/VerticalCurvedList"/>
    <dgm:cxn modelId="{B2C9DBB0-47E4-453D-B868-6B8FDE99A0BF}" type="presParOf" srcId="{588D23B7-5043-4553-9BB6-40A8BF2F029D}" destId="{89C200B6-E9E5-4335-95F2-75C33A2299E6}" srcOrd="0" destOrd="0" presId="urn:microsoft.com/office/officeart/2008/layout/VerticalCurvedList"/>
    <dgm:cxn modelId="{B6F171CA-DBE6-4EB4-9772-E0B6839A7CC0}" type="presParOf" srcId="{89C200B6-E9E5-4335-95F2-75C33A2299E6}" destId="{AF3DF2C7-EF7C-4BF6-91BD-05EA7B0666BE}" srcOrd="0" destOrd="0" presId="urn:microsoft.com/office/officeart/2008/layout/VerticalCurvedList"/>
    <dgm:cxn modelId="{D69D4956-41A6-4E35-A8DC-E19E605BE3A0}" type="presParOf" srcId="{AF3DF2C7-EF7C-4BF6-91BD-05EA7B0666BE}" destId="{42349C8E-1772-4B5B-8765-7BB0BA79C924}" srcOrd="0" destOrd="0" presId="urn:microsoft.com/office/officeart/2008/layout/VerticalCurvedList"/>
    <dgm:cxn modelId="{2919FDDA-D2D2-4C75-96F3-4AEE1D06A4FB}" type="presParOf" srcId="{AF3DF2C7-EF7C-4BF6-91BD-05EA7B0666BE}" destId="{A6B85D2F-1EAA-4A83-A271-5BFF74CC9FD3}" srcOrd="1" destOrd="0" presId="urn:microsoft.com/office/officeart/2008/layout/VerticalCurvedList"/>
    <dgm:cxn modelId="{AC669FBC-0D32-4F17-923A-6A40A6B3FC16}" type="presParOf" srcId="{AF3DF2C7-EF7C-4BF6-91BD-05EA7B0666BE}" destId="{F9069CCB-9F8C-4495-A48A-864B0CF70AE8}" srcOrd="2" destOrd="0" presId="urn:microsoft.com/office/officeart/2008/layout/VerticalCurvedList"/>
    <dgm:cxn modelId="{0FA515A2-836F-40C5-8DE4-3848DDDDBF7B}" type="presParOf" srcId="{AF3DF2C7-EF7C-4BF6-91BD-05EA7B0666BE}" destId="{ABADBA80-9025-4FAD-8AD8-B7A29E65C477}" srcOrd="3" destOrd="0" presId="urn:microsoft.com/office/officeart/2008/layout/VerticalCurvedList"/>
    <dgm:cxn modelId="{A0CDF8F0-6257-48A0-A23C-E1FC42CBE007}" type="presParOf" srcId="{89C200B6-E9E5-4335-95F2-75C33A2299E6}" destId="{C9116EDA-BACC-4537-8556-B43AE42DE020}" srcOrd="1" destOrd="0" presId="urn:microsoft.com/office/officeart/2008/layout/VerticalCurvedList"/>
    <dgm:cxn modelId="{17C926DC-9F2F-4A31-8845-F06970ED6FF8}" type="presParOf" srcId="{89C200B6-E9E5-4335-95F2-75C33A2299E6}" destId="{3A66A438-833F-441E-804B-6B7E29D37AA0}" srcOrd="2" destOrd="0" presId="urn:microsoft.com/office/officeart/2008/layout/VerticalCurvedList"/>
    <dgm:cxn modelId="{8411923F-334C-4A03-BA49-8F786A6E1721}" type="presParOf" srcId="{3A66A438-833F-441E-804B-6B7E29D37AA0}" destId="{53651AA3-2DDB-4B18-8AA6-A8AFFD4C5998}" srcOrd="0" destOrd="0" presId="urn:microsoft.com/office/officeart/2008/layout/VerticalCurvedList"/>
    <dgm:cxn modelId="{A78C6045-8A4F-4B4B-A789-E7B1C0634F48}" type="presParOf" srcId="{89C200B6-E9E5-4335-95F2-75C33A2299E6}" destId="{F09D49B4-E001-4FF2-84FB-42507D895A31}" srcOrd="3" destOrd="0" presId="urn:microsoft.com/office/officeart/2008/layout/VerticalCurvedList"/>
    <dgm:cxn modelId="{078EE41B-EDE2-481D-AD12-63D44DDB47D9}" type="presParOf" srcId="{89C200B6-E9E5-4335-95F2-75C33A2299E6}" destId="{C10932B4-5639-46B7-951B-9775B715AA71}" srcOrd="4" destOrd="0" presId="urn:microsoft.com/office/officeart/2008/layout/VerticalCurvedList"/>
    <dgm:cxn modelId="{61DAE528-A534-4380-9A3F-4B93AAA114CC}" type="presParOf" srcId="{C10932B4-5639-46B7-951B-9775B715AA71}" destId="{C40011E7-C27B-42BF-8CBD-37C7874868F3}" srcOrd="0" destOrd="0" presId="urn:microsoft.com/office/officeart/2008/layout/VerticalCurvedList"/>
    <dgm:cxn modelId="{D3809FC0-EF13-4D22-8DA8-1A84EB4755C2}" type="presParOf" srcId="{89C200B6-E9E5-4335-95F2-75C33A2299E6}" destId="{7B3CD87B-0E25-496F-BF46-BA1B0A8A439B}" srcOrd="5" destOrd="0" presId="urn:microsoft.com/office/officeart/2008/layout/VerticalCurvedList"/>
    <dgm:cxn modelId="{8F5EF018-F3E3-498B-8E56-DC47A2B748E4}" type="presParOf" srcId="{89C200B6-E9E5-4335-95F2-75C33A2299E6}" destId="{68CBCDDE-608C-4C32-AD76-898C759AA1F6}" srcOrd="6" destOrd="0" presId="urn:microsoft.com/office/officeart/2008/layout/VerticalCurvedList"/>
    <dgm:cxn modelId="{077D722F-9D43-4CD8-86AC-9CF62FEBE256}" type="presParOf" srcId="{68CBCDDE-608C-4C32-AD76-898C759AA1F6}" destId="{162EE88E-420A-42D6-A4C6-91511ADA73B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9A163B-8A72-4A9E-98EC-9DD242BFEC4E}" type="doc">
      <dgm:prSet loTypeId="urn:microsoft.com/office/officeart/2005/8/layout/hProcess7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1D1066E8-D0B8-4ED2-A919-E2036E57E1CF}">
      <dgm:prSet phldrT="[Text]" custT="1"/>
      <dgm:spPr/>
      <dgm:t>
        <a:bodyPr/>
        <a:lstStyle/>
        <a:p>
          <a:r>
            <a:rPr lang="en-US" sz="1800" b="1" dirty="0"/>
            <a:t> </a:t>
          </a:r>
          <a:endParaRPr lang="el-GR" sz="1800" b="1" dirty="0"/>
        </a:p>
      </dgm:t>
    </dgm:pt>
    <dgm:pt modelId="{6814973A-F989-4DF1-88DF-251090AD39F3}" type="parTrans" cxnId="{48E57493-1D05-4D93-8F41-C33F419AB737}">
      <dgm:prSet/>
      <dgm:spPr/>
      <dgm:t>
        <a:bodyPr/>
        <a:lstStyle/>
        <a:p>
          <a:endParaRPr lang="el-GR" sz="1800" b="1"/>
        </a:p>
      </dgm:t>
    </dgm:pt>
    <dgm:pt modelId="{BDC9036C-F339-4B6A-B68E-A6567C99BB32}" type="sibTrans" cxnId="{48E57493-1D05-4D93-8F41-C33F419AB737}">
      <dgm:prSet/>
      <dgm:spPr/>
      <dgm:t>
        <a:bodyPr/>
        <a:lstStyle/>
        <a:p>
          <a:endParaRPr lang="el-GR" sz="1800" b="1"/>
        </a:p>
      </dgm:t>
    </dgm:pt>
    <dgm:pt modelId="{04992BD2-275C-4934-BFAA-5B2024939F87}">
      <dgm:prSet phldrT="[Text]" custT="1"/>
      <dgm:spPr/>
      <dgm:t>
        <a:bodyPr/>
        <a:lstStyle/>
        <a:p>
          <a:r>
            <a:rPr lang="en-GB" sz="1800" b="1" dirty="0"/>
            <a:t>Plastic Busters MPAs </a:t>
          </a:r>
          <a:r>
            <a:rPr lang="hr-HR" sz="1800" dirty="0"/>
            <a:t>uspostavit će i provesti 10 demonstracijskih projekata morskog otpada u </a:t>
          </a:r>
          <a:r>
            <a:rPr lang="en-GB" sz="1800" b="1" dirty="0"/>
            <a:t>pilot MPAs </a:t>
          </a:r>
          <a:endParaRPr lang="el-GR" sz="1800" b="1" dirty="0"/>
        </a:p>
      </dgm:t>
    </dgm:pt>
    <dgm:pt modelId="{08267D45-2616-40ED-B80B-37EAAA30AEF8}" type="parTrans" cxnId="{A67A9E16-E8C5-498C-99B1-1F4440A8E0B0}">
      <dgm:prSet/>
      <dgm:spPr/>
      <dgm:t>
        <a:bodyPr/>
        <a:lstStyle/>
        <a:p>
          <a:endParaRPr lang="el-GR" sz="1800" b="1"/>
        </a:p>
      </dgm:t>
    </dgm:pt>
    <dgm:pt modelId="{E6524124-4978-4C2F-A690-067E6BE94D86}" type="sibTrans" cxnId="{A67A9E16-E8C5-498C-99B1-1F4440A8E0B0}">
      <dgm:prSet/>
      <dgm:spPr/>
      <dgm:t>
        <a:bodyPr/>
        <a:lstStyle/>
        <a:p>
          <a:endParaRPr lang="el-GR" sz="1800" b="1"/>
        </a:p>
      </dgm:t>
    </dgm:pt>
    <dgm:pt modelId="{75D499D3-CE79-49FC-9543-2D750BAD958E}">
      <dgm:prSet phldrT="[Text]" custT="1"/>
      <dgm:spPr/>
      <dgm:t>
        <a:bodyPr/>
        <a:lstStyle/>
        <a:p>
          <a:r>
            <a:rPr lang="en-US" sz="1800" b="1" dirty="0"/>
            <a:t> </a:t>
          </a:r>
          <a:endParaRPr lang="el-GR" sz="1800" b="1" dirty="0"/>
        </a:p>
      </dgm:t>
    </dgm:pt>
    <dgm:pt modelId="{E88C49D4-3A25-419B-A5F6-4CD68C4D3ECB}" type="parTrans" cxnId="{277ECFF2-2D2A-4CC5-A265-F2E163A5361E}">
      <dgm:prSet/>
      <dgm:spPr/>
      <dgm:t>
        <a:bodyPr/>
        <a:lstStyle/>
        <a:p>
          <a:endParaRPr lang="el-GR" sz="1800" b="1"/>
        </a:p>
      </dgm:t>
    </dgm:pt>
    <dgm:pt modelId="{4EFB2307-3E32-4959-B7BB-FFBD18C55030}" type="sibTrans" cxnId="{277ECFF2-2D2A-4CC5-A265-F2E163A5361E}">
      <dgm:prSet/>
      <dgm:spPr/>
      <dgm:t>
        <a:bodyPr/>
        <a:lstStyle/>
        <a:p>
          <a:endParaRPr lang="el-GR" sz="1800" b="1"/>
        </a:p>
      </dgm:t>
    </dgm:pt>
    <dgm:pt modelId="{D4794875-97E4-482D-AEB6-09DFC9E8302F}">
      <dgm:prSet phldrT="[Text]" custT="1"/>
      <dgm:spPr/>
      <dgm:t>
        <a:bodyPr/>
        <a:lstStyle/>
        <a:p>
          <a:r>
            <a:rPr lang="hr-HR" sz="1800" b="1" dirty="0"/>
            <a:t>De</a:t>
          </a:r>
          <a:r>
            <a:rPr lang="en-GB" sz="1800" b="1" dirty="0" err="1"/>
            <a:t>mo</a:t>
          </a:r>
          <a:r>
            <a:rPr lang="hr-HR" sz="1800" b="1" dirty="0"/>
            <a:t> projekti </a:t>
          </a:r>
          <a:r>
            <a:rPr lang="hr-HR" sz="1800" dirty="0"/>
            <a:t>će prikazati mjere morskog otpada koje su relevantne za MPA, a naučene lekcije bit će zabilježene u skupu sveobuhvatnih smjernica za podršku replikacijskim akcijama</a:t>
          </a:r>
          <a:endParaRPr lang="el-GR" sz="1800" b="1" dirty="0"/>
        </a:p>
      </dgm:t>
    </dgm:pt>
    <dgm:pt modelId="{485B34AA-7A06-4F95-8B94-B983AAF011AC}" type="parTrans" cxnId="{A2319D5E-6BA8-4641-BA4D-3A15AAF6D4D2}">
      <dgm:prSet/>
      <dgm:spPr/>
      <dgm:t>
        <a:bodyPr/>
        <a:lstStyle/>
        <a:p>
          <a:endParaRPr lang="el-GR" sz="1800" b="1"/>
        </a:p>
      </dgm:t>
    </dgm:pt>
    <dgm:pt modelId="{7304A72B-472C-4CFA-AC1C-7655201FB7E3}" type="sibTrans" cxnId="{A2319D5E-6BA8-4641-BA4D-3A15AAF6D4D2}">
      <dgm:prSet/>
      <dgm:spPr/>
      <dgm:t>
        <a:bodyPr/>
        <a:lstStyle/>
        <a:p>
          <a:endParaRPr lang="el-GR" sz="1800" b="1"/>
        </a:p>
      </dgm:t>
    </dgm:pt>
    <dgm:pt modelId="{45E07808-2A29-4A7E-AF5D-3F46795651BE}" type="pres">
      <dgm:prSet presAssocID="{8F9A163B-8A72-4A9E-98EC-9DD242BFEC4E}" presName="Name0" presStyleCnt="0">
        <dgm:presLayoutVars>
          <dgm:dir/>
          <dgm:animLvl val="lvl"/>
          <dgm:resizeHandles val="exact"/>
        </dgm:presLayoutVars>
      </dgm:prSet>
      <dgm:spPr/>
    </dgm:pt>
    <dgm:pt modelId="{1515D6AE-5E86-43B0-848E-0974A07144B5}" type="pres">
      <dgm:prSet presAssocID="{1D1066E8-D0B8-4ED2-A919-E2036E57E1CF}" presName="compositeNode" presStyleCnt="0">
        <dgm:presLayoutVars>
          <dgm:bulletEnabled val="1"/>
        </dgm:presLayoutVars>
      </dgm:prSet>
      <dgm:spPr/>
    </dgm:pt>
    <dgm:pt modelId="{9182CCC1-AEA7-419A-B6A2-CB36AE4DAA73}" type="pres">
      <dgm:prSet presAssocID="{1D1066E8-D0B8-4ED2-A919-E2036E57E1CF}" presName="bgRect" presStyleLbl="node1" presStyleIdx="0" presStyleCnt="2" custScaleX="86053" custLinFactNeighborX="-646" custLinFactNeighborY="2028"/>
      <dgm:spPr/>
    </dgm:pt>
    <dgm:pt modelId="{BEF26296-1E2C-44B2-A63A-F30A9F7C1A6A}" type="pres">
      <dgm:prSet presAssocID="{1D1066E8-D0B8-4ED2-A919-E2036E57E1CF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08B880D1-CA73-4D00-A764-BC552534AF92}" type="pres">
      <dgm:prSet presAssocID="{1D1066E8-D0B8-4ED2-A919-E2036E57E1CF}" presName="childNode" presStyleLbl="node1" presStyleIdx="0" presStyleCnt="2">
        <dgm:presLayoutVars>
          <dgm:bulletEnabled val="1"/>
        </dgm:presLayoutVars>
      </dgm:prSet>
      <dgm:spPr/>
    </dgm:pt>
    <dgm:pt modelId="{CE484403-BD25-4851-AFC2-0AD52BF25D9E}" type="pres">
      <dgm:prSet presAssocID="{BDC9036C-F339-4B6A-B68E-A6567C99BB32}" presName="hSp" presStyleCnt="0"/>
      <dgm:spPr/>
    </dgm:pt>
    <dgm:pt modelId="{BA244FE9-035D-455F-9315-0CD02FB8B534}" type="pres">
      <dgm:prSet presAssocID="{BDC9036C-F339-4B6A-B68E-A6567C99BB32}" presName="vProcSp" presStyleCnt="0"/>
      <dgm:spPr/>
    </dgm:pt>
    <dgm:pt modelId="{2FC3D425-61A1-415C-AA54-2B4AAADAE6B4}" type="pres">
      <dgm:prSet presAssocID="{BDC9036C-F339-4B6A-B68E-A6567C99BB32}" presName="vSp1" presStyleCnt="0"/>
      <dgm:spPr/>
    </dgm:pt>
    <dgm:pt modelId="{F234CD87-A0E2-4022-866B-E0616DBEEF90}" type="pres">
      <dgm:prSet presAssocID="{BDC9036C-F339-4B6A-B68E-A6567C99BB32}" presName="simulatedConn" presStyleLbl="solidFgAcc1" presStyleIdx="0" presStyleCnt="1" custLinFactNeighborX="-13391" custLinFactNeighborY="-66896"/>
      <dgm:spPr/>
    </dgm:pt>
    <dgm:pt modelId="{55716F75-DBEB-4A1F-A9DD-843C5BFB5968}" type="pres">
      <dgm:prSet presAssocID="{BDC9036C-F339-4B6A-B68E-A6567C99BB32}" presName="vSp2" presStyleCnt="0"/>
      <dgm:spPr/>
    </dgm:pt>
    <dgm:pt modelId="{673924DC-6EE1-41B0-9E51-295A03DBFD4A}" type="pres">
      <dgm:prSet presAssocID="{BDC9036C-F339-4B6A-B68E-A6567C99BB32}" presName="sibTrans" presStyleCnt="0"/>
      <dgm:spPr/>
    </dgm:pt>
    <dgm:pt modelId="{B3B79342-2A2D-4EEF-8DBB-08C162EFC5B1}" type="pres">
      <dgm:prSet presAssocID="{75D499D3-CE79-49FC-9543-2D750BAD958E}" presName="compositeNode" presStyleCnt="0">
        <dgm:presLayoutVars>
          <dgm:bulletEnabled val="1"/>
        </dgm:presLayoutVars>
      </dgm:prSet>
      <dgm:spPr/>
    </dgm:pt>
    <dgm:pt modelId="{4760CE69-4168-41E2-B6C4-8B50A5C93EDE}" type="pres">
      <dgm:prSet presAssocID="{75D499D3-CE79-49FC-9543-2D750BAD958E}" presName="bgRect" presStyleLbl="node1" presStyleIdx="1" presStyleCnt="2" custScaleX="94525" custLinFactNeighborX="-763" custLinFactNeighborY="-696"/>
      <dgm:spPr/>
    </dgm:pt>
    <dgm:pt modelId="{89DB37FC-B2BE-4E6C-9137-13DE61D68A74}" type="pres">
      <dgm:prSet presAssocID="{75D499D3-CE79-49FC-9543-2D750BAD958E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ACE2BB89-B703-4198-90D0-FBBEA4061176}" type="pres">
      <dgm:prSet presAssocID="{75D499D3-CE79-49FC-9543-2D750BAD958E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BCE9CA04-1E47-4771-A563-3E7092118EB0}" type="presOf" srcId="{1D1066E8-D0B8-4ED2-A919-E2036E57E1CF}" destId="{BEF26296-1E2C-44B2-A63A-F30A9F7C1A6A}" srcOrd="1" destOrd="0" presId="urn:microsoft.com/office/officeart/2005/8/layout/hProcess7"/>
    <dgm:cxn modelId="{EB764910-CF58-4165-8F88-AA2C92E110E3}" type="presOf" srcId="{8F9A163B-8A72-4A9E-98EC-9DD242BFEC4E}" destId="{45E07808-2A29-4A7E-AF5D-3F46795651BE}" srcOrd="0" destOrd="0" presId="urn:microsoft.com/office/officeart/2005/8/layout/hProcess7"/>
    <dgm:cxn modelId="{A67A9E16-E8C5-498C-99B1-1F4440A8E0B0}" srcId="{1D1066E8-D0B8-4ED2-A919-E2036E57E1CF}" destId="{04992BD2-275C-4934-BFAA-5B2024939F87}" srcOrd="0" destOrd="0" parTransId="{08267D45-2616-40ED-B80B-37EAAA30AEF8}" sibTransId="{E6524124-4978-4C2F-A690-067E6BE94D86}"/>
    <dgm:cxn modelId="{B12E912C-6490-4172-B12B-FF11D8A2D43E}" type="presOf" srcId="{75D499D3-CE79-49FC-9543-2D750BAD958E}" destId="{89DB37FC-B2BE-4E6C-9137-13DE61D68A74}" srcOrd="1" destOrd="0" presId="urn:microsoft.com/office/officeart/2005/8/layout/hProcess7"/>
    <dgm:cxn modelId="{A2319D5E-6BA8-4641-BA4D-3A15AAF6D4D2}" srcId="{75D499D3-CE79-49FC-9543-2D750BAD958E}" destId="{D4794875-97E4-482D-AEB6-09DFC9E8302F}" srcOrd="0" destOrd="0" parTransId="{485B34AA-7A06-4F95-8B94-B983AAF011AC}" sibTransId="{7304A72B-472C-4CFA-AC1C-7655201FB7E3}"/>
    <dgm:cxn modelId="{62516A7C-3C0F-409A-89B1-E770F8AB11E0}" type="presOf" srcId="{1D1066E8-D0B8-4ED2-A919-E2036E57E1CF}" destId="{9182CCC1-AEA7-419A-B6A2-CB36AE4DAA73}" srcOrd="0" destOrd="0" presId="urn:microsoft.com/office/officeart/2005/8/layout/hProcess7"/>
    <dgm:cxn modelId="{000F3D7E-A525-43C7-82AF-CE97E094708C}" type="presOf" srcId="{D4794875-97E4-482D-AEB6-09DFC9E8302F}" destId="{ACE2BB89-B703-4198-90D0-FBBEA4061176}" srcOrd="0" destOrd="0" presId="urn:microsoft.com/office/officeart/2005/8/layout/hProcess7"/>
    <dgm:cxn modelId="{48E57493-1D05-4D93-8F41-C33F419AB737}" srcId="{8F9A163B-8A72-4A9E-98EC-9DD242BFEC4E}" destId="{1D1066E8-D0B8-4ED2-A919-E2036E57E1CF}" srcOrd="0" destOrd="0" parTransId="{6814973A-F989-4DF1-88DF-251090AD39F3}" sibTransId="{BDC9036C-F339-4B6A-B68E-A6567C99BB32}"/>
    <dgm:cxn modelId="{6D498ACD-C16D-4940-8664-EE0216E39320}" type="presOf" srcId="{04992BD2-275C-4934-BFAA-5B2024939F87}" destId="{08B880D1-CA73-4D00-A764-BC552534AF92}" srcOrd="0" destOrd="0" presId="urn:microsoft.com/office/officeart/2005/8/layout/hProcess7"/>
    <dgm:cxn modelId="{277ECFF2-2D2A-4CC5-A265-F2E163A5361E}" srcId="{8F9A163B-8A72-4A9E-98EC-9DD242BFEC4E}" destId="{75D499D3-CE79-49FC-9543-2D750BAD958E}" srcOrd="1" destOrd="0" parTransId="{E88C49D4-3A25-419B-A5F6-4CD68C4D3ECB}" sibTransId="{4EFB2307-3E32-4959-B7BB-FFBD18C55030}"/>
    <dgm:cxn modelId="{4E42F8F5-B582-4BAA-A760-358F3B4CF3EC}" type="presOf" srcId="{75D499D3-CE79-49FC-9543-2D750BAD958E}" destId="{4760CE69-4168-41E2-B6C4-8B50A5C93EDE}" srcOrd="0" destOrd="0" presId="urn:microsoft.com/office/officeart/2005/8/layout/hProcess7"/>
    <dgm:cxn modelId="{4E693E0B-B0F7-4341-9401-7425F6C862F7}" type="presParOf" srcId="{45E07808-2A29-4A7E-AF5D-3F46795651BE}" destId="{1515D6AE-5E86-43B0-848E-0974A07144B5}" srcOrd="0" destOrd="0" presId="urn:microsoft.com/office/officeart/2005/8/layout/hProcess7"/>
    <dgm:cxn modelId="{84C6AD6C-4451-4024-90EE-CAB86EDBDA7C}" type="presParOf" srcId="{1515D6AE-5E86-43B0-848E-0974A07144B5}" destId="{9182CCC1-AEA7-419A-B6A2-CB36AE4DAA73}" srcOrd="0" destOrd="0" presId="urn:microsoft.com/office/officeart/2005/8/layout/hProcess7"/>
    <dgm:cxn modelId="{DBB765A2-C26D-43A0-81FF-6D1ED6FF5A6C}" type="presParOf" srcId="{1515D6AE-5E86-43B0-848E-0974A07144B5}" destId="{BEF26296-1E2C-44B2-A63A-F30A9F7C1A6A}" srcOrd="1" destOrd="0" presId="urn:microsoft.com/office/officeart/2005/8/layout/hProcess7"/>
    <dgm:cxn modelId="{73CC5EAF-9AED-4088-ACAE-1FA44A77DF49}" type="presParOf" srcId="{1515D6AE-5E86-43B0-848E-0974A07144B5}" destId="{08B880D1-CA73-4D00-A764-BC552534AF92}" srcOrd="2" destOrd="0" presId="urn:microsoft.com/office/officeart/2005/8/layout/hProcess7"/>
    <dgm:cxn modelId="{3BECE315-C5AA-4683-8615-336126DC7672}" type="presParOf" srcId="{45E07808-2A29-4A7E-AF5D-3F46795651BE}" destId="{CE484403-BD25-4851-AFC2-0AD52BF25D9E}" srcOrd="1" destOrd="0" presId="urn:microsoft.com/office/officeart/2005/8/layout/hProcess7"/>
    <dgm:cxn modelId="{37E500AB-7CA2-4DC1-AFE8-3FD0465A3DE9}" type="presParOf" srcId="{45E07808-2A29-4A7E-AF5D-3F46795651BE}" destId="{BA244FE9-035D-455F-9315-0CD02FB8B534}" srcOrd="2" destOrd="0" presId="urn:microsoft.com/office/officeart/2005/8/layout/hProcess7"/>
    <dgm:cxn modelId="{79F63D0B-BAE2-4885-989D-BCE48EAEDFBD}" type="presParOf" srcId="{BA244FE9-035D-455F-9315-0CD02FB8B534}" destId="{2FC3D425-61A1-415C-AA54-2B4AAADAE6B4}" srcOrd="0" destOrd="0" presId="urn:microsoft.com/office/officeart/2005/8/layout/hProcess7"/>
    <dgm:cxn modelId="{2DAA7B79-917F-4FAF-8DFF-1686C44B63ED}" type="presParOf" srcId="{BA244FE9-035D-455F-9315-0CD02FB8B534}" destId="{F234CD87-A0E2-4022-866B-E0616DBEEF90}" srcOrd="1" destOrd="0" presId="urn:microsoft.com/office/officeart/2005/8/layout/hProcess7"/>
    <dgm:cxn modelId="{8BE5EB25-F3F2-44D2-A564-A66643D0FBB8}" type="presParOf" srcId="{BA244FE9-035D-455F-9315-0CD02FB8B534}" destId="{55716F75-DBEB-4A1F-A9DD-843C5BFB5968}" srcOrd="2" destOrd="0" presId="urn:microsoft.com/office/officeart/2005/8/layout/hProcess7"/>
    <dgm:cxn modelId="{D63C5D6F-6177-48F2-86FC-22EDA50B411C}" type="presParOf" srcId="{45E07808-2A29-4A7E-AF5D-3F46795651BE}" destId="{673924DC-6EE1-41B0-9E51-295A03DBFD4A}" srcOrd="3" destOrd="0" presId="urn:microsoft.com/office/officeart/2005/8/layout/hProcess7"/>
    <dgm:cxn modelId="{5C4D302F-9914-4102-85E8-CF6FFEB2D148}" type="presParOf" srcId="{45E07808-2A29-4A7E-AF5D-3F46795651BE}" destId="{B3B79342-2A2D-4EEF-8DBB-08C162EFC5B1}" srcOrd="4" destOrd="0" presId="urn:microsoft.com/office/officeart/2005/8/layout/hProcess7"/>
    <dgm:cxn modelId="{1FFD94EF-262D-487F-A030-B3379BC7A5D0}" type="presParOf" srcId="{B3B79342-2A2D-4EEF-8DBB-08C162EFC5B1}" destId="{4760CE69-4168-41E2-B6C4-8B50A5C93EDE}" srcOrd="0" destOrd="0" presId="urn:microsoft.com/office/officeart/2005/8/layout/hProcess7"/>
    <dgm:cxn modelId="{C5A68FC4-3F90-4028-9D45-4D5766B532E8}" type="presParOf" srcId="{B3B79342-2A2D-4EEF-8DBB-08C162EFC5B1}" destId="{89DB37FC-B2BE-4E6C-9137-13DE61D68A74}" srcOrd="1" destOrd="0" presId="urn:microsoft.com/office/officeart/2005/8/layout/hProcess7"/>
    <dgm:cxn modelId="{7BE4C257-7414-48C2-93FC-5C494A651544}" type="presParOf" srcId="{B3B79342-2A2D-4EEF-8DBB-08C162EFC5B1}" destId="{ACE2BB89-B703-4198-90D0-FBBEA4061176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578A05-C306-46F6-896B-8CC7DEF3EDA5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FA2581AA-41B4-49BE-8B16-DAEEC78F8810}">
      <dgm:prSet phldrT="[Text]" custT="1"/>
      <dgm:spPr>
        <a:solidFill>
          <a:srgbClr val="8CC288"/>
        </a:solidFill>
      </dgm:spPr>
      <dgm:t>
        <a:bodyPr/>
        <a:lstStyle/>
        <a:p>
          <a:r>
            <a:rPr lang="hr-HR" sz="2000" b="1" dirty="0"/>
            <a:t>Najbolje prakse za turizam i rekreaciju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6379BE-BD4F-4A44-8F4F-083502FAC8A0}" type="parTrans" cxnId="{2929FB0E-9A7B-4659-9AC0-E31AA2819F9A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C9FC5D-BF35-4F84-9B52-868BD2C32524}" type="sibTrans" cxnId="{2929FB0E-9A7B-4659-9AC0-E31AA2819F9A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A04808-D2A5-44C8-9417-6659ED853EE3}">
      <dgm:prSet phldrT="[Text]" custT="1"/>
      <dgm:spPr>
        <a:solidFill>
          <a:schemeClr val="accent6"/>
        </a:solidFill>
      </dgm:spPr>
      <dgm:t>
        <a:bodyPr/>
        <a:lstStyle/>
        <a:p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Prakse gospodarenja čvrstim otpadom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27190B-A3A1-4403-85D4-69859C3CE89A}" type="parTrans" cxnId="{4743851A-06A7-459B-8BC5-029609988BD7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843B50-E5CE-419D-A33E-1C0472E36231}" type="sibTrans" cxnId="{4743851A-06A7-459B-8BC5-029609988BD7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0D21D5-526B-4548-9F44-38F08A9B1226}">
      <dgm:prSet phldrT="[Text]" custT="1"/>
      <dgm:spPr>
        <a:solidFill>
          <a:schemeClr val="accent6"/>
        </a:solidFill>
      </dgm:spPr>
      <dgm:t>
        <a:bodyPr/>
        <a:lstStyle/>
        <a:p>
          <a:r>
            <a:rPr lang="pl-PL" sz="2000" b="1" dirty="0">
              <a:latin typeface="Arial" panose="020B0604020202020204" pitchFamily="34" charset="0"/>
              <a:cs typeface="Arial" panose="020B0604020202020204" pitchFamily="34" charset="0"/>
            </a:rPr>
            <a:t>Zamjena plastike za jednokratnu upotrebu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844AE0-701F-4A58-B2AB-208C7608B379}" type="parTrans" cxnId="{1F4280A2-211C-46C2-8B21-1B8AE4AE76F0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55AF9D-3418-4BBE-8C67-C7C81E69F03D}" type="sibTrans" cxnId="{1F4280A2-211C-46C2-8B21-1B8AE4AE76F0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87BEF8-0C0C-4DB2-A5E8-B4E96480640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pl-PL" sz="2000" b="1" dirty="0">
              <a:latin typeface="Arial" panose="020B0604020202020204" pitchFamily="34" charset="0"/>
              <a:cs typeface="Arial" panose="020B0604020202020204" pitchFamily="34" charset="0"/>
            </a:rPr>
            <a:t>Zabrana određenih predmeta i aktivnosti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A5A318-8184-4173-A87F-0A6CDB36DA77}" type="parTrans" cxnId="{16ED405C-65A8-4A55-97FA-69CB8060CC96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73154E-28E5-4FC7-9732-864645725CEE}" type="sibTrans" cxnId="{16ED405C-65A8-4A55-97FA-69CB8060CC96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6E34FE-D421-4163-BCF9-13F98D01D371}">
      <dgm:prSet phldrT="[Text]" custT="1"/>
      <dgm:spPr>
        <a:solidFill>
          <a:srgbClr val="22888A"/>
        </a:solidFill>
      </dgm:spPr>
      <dgm:t>
        <a:bodyPr/>
        <a:lstStyle/>
        <a:p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Kampanje za podizanje svijesti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6BCBD3-0092-4D0D-9E77-3EAECC4F42A2}" type="parTrans" cxnId="{AEE6C129-3B7F-4631-B56F-D8427C9E49B0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88035E-AB36-41DA-8268-4DD6A978370B}" type="sibTrans" cxnId="{AEE6C129-3B7F-4631-B56F-D8427C9E49B0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D985BD-3ED2-47AE-8509-C30F9BB19A14}">
      <dgm:prSet phldrT="[Text]" custT="1"/>
      <dgm:spPr>
        <a:solidFill>
          <a:srgbClr val="671367"/>
        </a:solidFill>
      </dgm:spPr>
      <dgm:t>
        <a:bodyPr/>
        <a:lstStyle/>
        <a:p>
          <a:r>
            <a:rPr lang="en-GB" sz="2000" b="1" dirty="0">
              <a:latin typeface="Arial" panose="020B0604020202020204" pitchFamily="34" charset="0"/>
              <a:cs typeface="Arial" panose="020B0604020202020204" pitchFamily="34" charset="0"/>
            </a:rPr>
            <a:t>Derelict fishing gear management schemes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2FD4BE-4B0D-4FE4-894C-C0832991225E}" type="parTrans" cxnId="{4BFB19E0-D977-4BDF-9D44-2B7B553996F3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0A88AE-6328-4282-B420-A30989E49907}" type="sibTrans" cxnId="{4BFB19E0-D977-4BDF-9D44-2B7B553996F3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AAFEB0-D0A8-4C0D-88AF-07666FBAC6F9}">
      <dgm:prSet phldrT="[Text]" custT="1"/>
      <dgm:spPr>
        <a:solidFill>
          <a:srgbClr val="22888A"/>
        </a:solidFill>
      </dgm:spPr>
      <dgm:t>
        <a:bodyPr/>
        <a:lstStyle/>
        <a:p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Objekti lučke recepcije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07D13D-DCF0-4602-BF29-515B39AB900F}" type="parTrans" cxnId="{34C28C89-EB71-4000-8FB6-B93CE7DBA1B4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DFD781-4EA4-4541-9A6C-550A6C8ECC60}" type="sibTrans" cxnId="{34C28C89-EB71-4000-8FB6-B93CE7DBA1B4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E19C86-4E88-49FD-BBED-F9DE7EEE5720}">
      <dgm:prSet phldrT="[Text]" custT="1"/>
      <dgm:spPr>
        <a:solidFill>
          <a:srgbClr val="0C71A4"/>
        </a:solidFill>
      </dgm:spPr>
      <dgm:t>
        <a:bodyPr/>
        <a:lstStyle/>
        <a:p>
          <a:r>
            <a:rPr lang="en-GB" sz="2000" b="1" dirty="0">
              <a:latin typeface="Arial" panose="020B0604020202020204" pitchFamily="34" charset="0"/>
              <a:cs typeface="Arial" panose="020B0604020202020204" pitchFamily="34" charset="0"/>
            </a:rPr>
            <a:t>Upcycling </a:t>
          </a:r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i recikliranje 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FEFA09-9A58-46B6-B294-C09400C453C2}" type="parTrans" cxnId="{19738A9C-F324-4D85-93BB-B91672B7A370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4821C4-2455-4BED-B9C3-CEE29CEAB6D3}" type="sibTrans" cxnId="{19738A9C-F324-4D85-93BB-B91672B7A370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6C34EE-AB24-4A16-AF3C-1BDB433CAF68}">
      <dgm:prSet phldrT="[Text]" custT="1"/>
      <dgm:spPr>
        <a:solidFill>
          <a:srgbClr val="671367"/>
        </a:solidFill>
      </dgm:spPr>
      <dgm:t>
        <a:bodyPr/>
        <a:lstStyle/>
        <a:p>
          <a:r>
            <a:rPr lang="hr-HR" sz="2000" b="1" dirty="0">
              <a:latin typeface="Arial" panose="020B0604020202020204" pitchFamily="34" charset="0"/>
              <a:cs typeface="Arial" panose="020B0604020202020204" pitchFamily="34" charset="0"/>
            </a:rPr>
            <a:t>Sheme proširene odgovornosti proizvođača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F72AD-DE6D-405E-B5C4-092B029BDAF5}" type="parTrans" cxnId="{198F89E0-C862-41AF-985E-4601F0CA8063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835E1F-73BF-4E73-8DF5-061060BE4ECE}" type="sibTrans" cxnId="{198F89E0-C862-41AF-985E-4601F0CA8063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F91F80-4423-46E3-89F3-E83CA637D8EA}">
      <dgm:prSet phldrT="[Text]" custT="1"/>
      <dgm:spPr>
        <a:solidFill>
          <a:srgbClr val="671367"/>
        </a:solidFill>
      </dgm:spPr>
      <dgm:t>
        <a:bodyPr/>
        <a:lstStyle/>
        <a:p>
          <a:r>
            <a:rPr lang="en-GB" sz="2000" b="1" dirty="0">
              <a:latin typeface="Arial" panose="020B0604020202020204" pitchFamily="34" charset="0"/>
              <a:cs typeface="Arial" panose="020B0604020202020204" pitchFamily="34" charset="0"/>
            </a:rPr>
            <a:t>Fishing for litter</a:t>
          </a:r>
          <a:endParaRPr lang="el-GR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F659C6-953C-45DC-B8A5-539BE20679A7}" type="parTrans" cxnId="{A5C5866D-9DB3-48A7-A9CC-E1550DA56C44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161F9-3DDC-4ACA-A2DC-2F0B97032A1C}" type="sibTrans" cxnId="{A5C5866D-9DB3-48A7-A9CC-E1550DA56C44}">
      <dgm:prSet/>
      <dgm:spPr/>
      <dgm:t>
        <a:bodyPr/>
        <a:lstStyle/>
        <a:p>
          <a:endParaRPr lang="el-GR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6769C2-7291-452A-BBBE-0A6951CE2E01}" type="pres">
      <dgm:prSet presAssocID="{B3578A05-C306-46F6-896B-8CC7DEF3EDA5}" presName="diagram" presStyleCnt="0">
        <dgm:presLayoutVars>
          <dgm:dir/>
          <dgm:resizeHandles val="exact"/>
        </dgm:presLayoutVars>
      </dgm:prSet>
      <dgm:spPr/>
    </dgm:pt>
    <dgm:pt modelId="{6AB7F59F-7303-49DC-A78A-E9F1581D0935}" type="pres">
      <dgm:prSet presAssocID="{FA2581AA-41B4-49BE-8B16-DAEEC78F8810}" presName="node" presStyleLbl="node1" presStyleIdx="0" presStyleCnt="10">
        <dgm:presLayoutVars>
          <dgm:bulletEnabled val="1"/>
        </dgm:presLayoutVars>
      </dgm:prSet>
      <dgm:spPr/>
    </dgm:pt>
    <dgm:pt modelId="{FB5D2238-A5CD-42BE-B6DD-9DF8491AB7F0}" type="pres">
      <dgm:prSet presAssocID="{30C9FC5D-BF35-4F84-9B52-868BD2C32524}" presName="sibTrans" presStyleCnt="0"/>
      <dgm:spPr/>
    </dgm:pt>
    <dgm:pt modelId="{BE79E07C-5C35-4775-ABF9-1CA384A8AC44}" type="pres">
      <dgm:prSet presAssocID="{A1A04808-D2A5-44C8-9417-6659ED853EE3}" presName="node" presStyleLbl="node1" presStyleIdx="1" presStyleCnt="10">
        <dgm:presLayoutVars>
          <dgm:bulletEnabled val="1"/>
        </dgm:presLayoutVars>
      </dgm:prSet>
      <dgm:spPr/>
    </dgm:pt>
    <dgm:pt modelId="{61A24418-06E0-4761-BD27-9CD3B2ADE036}" type="pres">
      <dgm:prSet presAssocID="{4F843B50-E5CE-419D-A33E-1C0472E36231}" presName="sibTrans" presStyleCnt="0"/>
      <dgm:spPr/>
    </dgm:pt>
    <dgm:pt modelId="{677D379F-1A0D-42C8-A217-C69AEE50DDF6}" type="pres">
      <dgm:prSet presAssocID="{6E0D21D5-526B-4548-9F44-38F08A9B1226}" presName="node" presStyleLbl="node1" presStyleIdx="2" presStyleCnt="10">
        <dgm:presLayoutVars>
          <dgm:bulletEnabled val="1"/>
        </dgm:presLayoutVars>
      </dgm:prSet>
      <dgm:spPr/>
    </dgm:pt>
    <dgm:pt modelId="{53F6B537-CC7B-4C74-9252-1EC101E63963}" type="pres">
      <dgm:prSet presAssocID="{0E55AF9D-3418-4BBE-8C67-C7C81E69F03D}" presName="sibTrans" presStyleCnt="0"/>
      <dgm:spPr/>
    </dgm:pt>
    <dgm:pt modelId="{800CDDA9-ABBC-4A59-B35A-6EADFB4B1B4A}" type="pres">
      <dgm:prSet presAssocID="{6B87BEF8-0C0C-4DB2-A5E8-B4E964806404}" presName="node" presStyleLbl="node1" presStyleIdx="3" presStyleCnt="10">
        <dgm:presLayoutVars>
          <dgm:bulletEnabled val="1"/>
        </dgm:presLayoutVars>
      </dgm:prSet>
      <dgm:spPr/>
    </dgm:pt>
    <dgm:pt modelId="{C814BBF6-9BD8-46B4-946D-C25C9FFFFF1F}" type="pres">
      <dgm:prSet presAssocID="{BB73154E-28E5-4FC7-9732-864645725CEE}" presName="sibTrans" presStyleCnt="0"/>
      <dgm:spPr/>
    </dgm:pt>
    <dgm:pt modelId="{C52D5FB0-3D57-42FD-9AEA-C3E6A15E50E4}" type="pres">
      <dgm:prSet presAssocID="{406E34FE-D421-4163-BCF9-13F98D01D371}" presName="node" presStyleLbl="node1" presStyleIdx="4" presStyleCnt="10">
        <dgm:presLayoutVars>
          <dgm:bulletEnabled val="1"/>
        </dgm:presLayoutVars>
      </dgm:prSet>
      <dgm:spPr/>
    </dgm:pt>
    <dgm:pt modelId="{20A91999-A56B-4961-8107-10E5EFD80215}" type="pres">
      <dgm:prSet presAssocID="{F788035E-AB36-41DA-8268-4DD6A978370B}" presName="sibTrans" presStyleCnt="0"/>
      <dgm:spPr/>
    </dgm:pt>
    <dgm:pt modelId="{22D3474A-C650-45D4-B3A2-366804D928DA}" type="pres">
      <dgm:prSet presAssocID="{2CAAFEB0-D0A8-4C0D-88AF-07666FBAC6F9}" presName="node" presStyleLbl="node1" presStyleIdx="5" presStyleCnt="10">
        <dgm:presLayoutVars>
          <dgm:bulletEnabled val="1"/>
        </dgm:presLayoutVars>
      </dgm:prSet>
      <dgm:spPr/>
    </dgm:pt>
    <dgm:pt modelId="{2355D068-1B23-46F6-A2D4-51AB9D47E1A4}" type="pres">
      <dgm:prSet presAssocID="{83DFD781-4EA4-4541-9A6C-550A6C8ECC60}" presName="sibTrans" presStyleCnt="0"/>
      <dgm:spPr/>
    </dgm:pt>
    <dgm:pt modelId="{343D9E50-3639-4AC1-8D84-93C21D15D0D6}" type="pres">
      <dgm:prSet presAssocID="{71E19C86-4E88-49FD-BBED-F9DE7EEE5720}" presName="node" presStyleLbl="node1" presStyleIdx="6" presStyleCnt="10">
        <dgm:presLayoutVars>
          <dgm:bulletEnabled val="1"/>
        </dgm:presLayoutVars>
      </dgm:prSet>
      <dgm:spPr/>
    </dgm:pt>
    <dgm:pt modelId="{E9E1D737-B395-4A5D-AE5C-12DB99035DCE}" type="pres">
      <dgm:prSet presAssocID="{9E4821C4-2455-4BED-B9C3-CEE29CEAB6D3}" presName="sibTrans" presStyleCnt="0"/>
      <dgm:spPr/>
    </dgm:pt>
    <dgm:pt modelId="{C79BD621-7737-4BA3-AF78-FEAE44BDADAE}" type="pres">
      <dgm:prSet presAssocID="{4E6C34EE-AB24-4A16-AF3C-1BDB433CAF68}" presName="node" presStyleLbl="node1" presStyleIdx="7" presStyleCnt="10">
        <dgm:presLayoutVars>
          <dgm:bulletEnabled val="1"/>
        </dgm:presLayoutVars>
      </dgm:prSet>
      <dgm:spPr/>
    </dgm:pt>
    <dgm:pt modelId="{F352AAC6-0ACA-4393-BA18-B9E062122504}" type="pres">
      <dgm:prSet presAssocID="{28835E1F-73BF-4E73-8DF5-061060BE4ECE}" presName="sibTrans" presStyleCnt="0"/>
      <dgm:spPr/>
    </dgm:pt>
    <dgm:pt modelId="{AFB592D4-28E4-4982-B678-1FC4CF6602F4}" type="pres">
      <dgm:prSet presAssocID="{7AF91F80-4423-46E3-89F3-E83CA637D8EA}" presName="node" presStyleLbl="node1" presStyleIdx="8" presStyleCnt="10">
        <dgm:presLayoutVars>
          <dgm:bulletEnabled val="1"/>
        </dgm:presLayoutVars>
      </dgm:prSet>
      <dgm:spPr/>
    </dgm:pt>
    <dgm:pt modelId="{4AE1C0B6-BCB4-41F0-AC92-24E92A4D1E99}" type="pres">
      <dgm:prSet presAssocID="{670161F9-3DDC-4ACA-A2DC-2F0B97032A1C}" presName="sibTrans" presStyleCnt="0"/>
      <dgm:spPr/>
    </dgm:pt>
    <dgm:pt modelId="{0235600C-ACE4-4A6F-8968-AB6BE39CB1BD}" type="pres">
      <dgm:prSet presAssocID="{11D985BD-3ED2-47AE-8509-C30F9BB19A14}" presName="node" presStyleLbl="node1" presStyleIdx="9" presStyleCnt="10">
        <dgm:presLayoutVars>
          <dgm:bulletEnabled val="1"/>
        </dgm:presLayoutVars>
      </dgm:prSet>
      <dgm:spPr/>
    </dgm:pt>
  </dgm:ptLst>
  <dgm:cxnLst>
    <dgm:cxn modelId="{2929FB0E-9A7B-4659-9AC0-E31AA2819F9A}" srcId="{B3578A05-C306-46F6-896B-8CC7DEF3EDA5}" destId="{FA2581AA-41B4-49BE-8B16-DAEEC78F8810}" srcOrd="0" destOrd="0" parTransId="{1C6379BE-BD4F-4A44-8F4F-083502FAC8A0}" sibTransId="{30C9FC5D-BF35-4F84-9B52-868BD2C32524}"/>
    <dgm:cxn modelId="{0CAB8C16-2F09-4C99-BF46-5490CB8126C9}" type="presOf" srcId="{B3578A05-C306-46F6-896B-8CC7DEF3EDA5}" destId="{2A6769C2-7291-452A-BBBE-0A6951CE2E01}" srcOrd="0" destOrd="0" presId="urn:microsoft.com/office/officeart/2005/8/layout/default"/>
    <dgm:cxn modelId="{4743851A-06A7-459B-8BC5-029609988BD7}" srcId="{B3578A05-C306-46F6-896B-8CC7DEF3EDA5}" destId="{A1A04808-D2A5-44C8-9417-6659ED853EE3}" srcOrd="1" destOrd="0" parTransId="{ED27190B-A3A1-4403-85D4-69859C3CE89A}" sibTransId="{4F843B50-E5CE-419D-A33E-1C0472E36231}"/>
    <dgm:cxn modelId="{AEE6C129-3B7F-4631-B56F-D8427C9E49B0}" srcId="{B3578A05-C306-46F6-896B-8CC7DEF3EDA5}" destId="{406E34FE-D421-4163-BCF9-13F98D01D371}" srcOrd="4" destOrd="0" parTransId="{5D6BCBD3-0092-4D0D-9E77-3EAECC4F42A2}" sibTransId="{F788035E-AB36-41DA-8268-4DD6A978370B}"/>
    <dgm:cxn modelId="{C4E0B736-B05D-4034-A819-DF3441DB60CC}" type="presOf" srcId="{7AF91F80-4423-46E3-89F3-E83CA637D8EA}" destId="{AFB592D4-28E4-4982-B678-1FC4CF6602F4}" srcOrd="0" destOrd="0" presId="urn:microsoft.com/office/officeart/2005/8/layout/default"/>
    <dgm:cxn modelId="{16ED405C-65A8-4A55-97FA-69CB8060CC96}" srcId="{B3578A05-C306-46F6-896B-8CC7DEF3EDA5}" destId="{6B87BEF8-0C0C-4DB2-A5E8-B4E964806404}" srcOrd="3" destOrd="0" parTransId="{BFA5A318-8184-4173-A87F-0A6CDB36DA77}" sibTransId="{BB73154E-28E5-4FC7-9732-864645725CEE}"/>
    <dgm:cxn modelId="{B3CC2541-F4D1-40BB-9942-DBE7687AC0BB}" type="presOf" srcId="{406E34FE-D421-4163-BCF9-13F98D01D371}" destId="{C52D5FB0-3D57-42FD-9AEA-C3E6A15E50E4}" srcOrd="0" destOrd="0" presId="urn:microsoft.com/office/officeart/2005/8/layout/default"/>
    <dgm:cxn modelId="{1702C769-105B-4082-85E6-9E9E2BD3316C}" type="presOf" srcId="{71E19C86-4E88-49FD-BBED-F9DE7EEE5720}" destId="{343D9E50-3639-4AC1-8D84-93C21D15D0D6}" srcOrd="0" destOrd="0" presId="urn:microsoft.com/office/officeart/2005/8/layout/default"/>
    <dgm:cxn modelId="{A5C5866D-9DB3-48A7-A9CC-E1550DA56C44}" srcId="{B3578A05-C306-46F6-896B-8CC7DEF3EDA5}" destId="{7AF91F80-4423-46E3-89F3-E83CA637D8EA}" srcOrd="8" destOrd="0" parTransId="{06F659C6-953C-45DC-B8A5-539BE20679A7}" sibTransId="{670161F9-3DDC-4ACA-A2DC-2F0B97032A1C}"/>
    <dgm:cxn modelId="{34C28C89-EB71-4000-8FB6-B93CE7DBA1B4}" srcId="{B3578A05-C306-46F6-896B-8CC7DEF3EDA5}" destId="{2CAAFEB0-D0A8-4C0D-88AF-07666FBAC6F9}" srcOrd="5" destOrd="0" parTransId="{0C07D13D-DCF0-4602-BF29-515B39AB900F}" sibTransId="{83DFD781-4EA4-4541-9A6C-550A6C8ECC60}"/>
    <dgm:cxn modelId="{33EB6490-B6BE-45CF-896D-0775F16EC7BA}" type="presOf" srcId="{6B87BEF8-0C0C-4DB2-A5E8-B4E964806404}" destId="{800CDDA9-ABBC-4A59-B35A-6EADFB4B1B4A}" srcOrd="0" destOrd="0" presId="urn:microsoft.com/office/officeart/2005/8/layout/default"/>
    <dgm:cxn modelId="{F148A893-2600-4106-BC68-3E738227ACE5}" type="presOf" srcId="{FA2581AA-41B4-49BE-8B16-DAEEC78F8810}" destId="{6AB7F59F-7303-49DC-A78A-E9F1581D0935}" srcOrd="0" destOrd="0" presId="urn:microsoft.com/office/officeart/2005/8/layout/default"/>
    <dgm:cxn modelId="{19738A9C-F324-4D85-93BB-B91672B7A370}" srcId="{B3578A05-C306-46F6-896B-8CC7DEF3EDA5}" destId="{71E19C86-4E88-49FD-BBED-F9DE7EEE5720}" srcOrd="6" destOrd="0" parTransId="{D0FEFA09-9A58-46B6-B294-C09400C453C2}" sibTransId="{9E4821C4-2455-4BED-B9C3-CEE29CEAB6D3}"/>
    <dgm:cxn modelId="{1F4280A2-211C-46C2-8B21-1B8AE4AE76F0}" srcId="{B3578A05-C306-46F6-896B-8CC7DEF3EDA5}" destId="{6E0D21D5-526B-4548-9F44-38F08A9B1226}" srcOrd="2" destOrd="0" parTransId="{36844AE0-701F-4A58-B2AB-208C7608B379}" sibTransId="{0E55AF9D-3418-4BBE-8C67-C7C81E69F03D}"/>
    <dgm:cxn modelId="{685E02A7-B575-4CC1-BEFC-F406B9671703}" type="presOf" srcId="{4E6C34EE-AB24-4A16-AF3C-1BDB433CAF68}" destId="{C79BD621-7737-4BA3-AF78-FEAE44BDADAE}" srcOrd="0" destOrd="0" presId="urn:microsoft.com/office/officeart/2005/8/layout/default"/>
    <dgm:cxn modelId="{6AB4E9BE-F2BD-4E55-A148-05817258341E}" type="presOf" srcId="{2CAAFEB0-D0A8-4C0D-88AF-07666FBAC6F9}" destId="{22D3474A-C650-45D4-B3A2-366804D928DA}" srcOrd="0" destOrd="0" presId="urn:microsoft.com/office/officeart/2005/8/layout/default"/>
    <dgm:cxn modelId="{D0168FC5-F26B-4BB9-A5D1-04DE10CCC81C}" type="presOf" srcId="{11D985BD-3ED2-47AE-8509-C30F9BB19A14}" destId="{0235600C-ACE4-4A6F-8968-AB6BE39CB1BD}" srcOrd="0" destOrd="0" presId="urn:microsoft.com/office/officeart/2005/8/layout/default"/>
    <dgm:cxn modelId="{075B6DCF-1BD3-4F3C-8799-138C0DFB22BF}" type="presOf" srcId="{A1A04808-D2A5-44C8-9417-6659ED853EE3}" destId="{BE79E07C-5C35-4775-ABF9-1CA384A8AC44}" srcOrd="0" destOrd="0" presId="urn:microsoft.com/office/officeart/2005/8/layout/default"/>
    <dgm:cxn modelId="{4BFB19E0-D977-4BDF-9D44-2B7B553996F3}" srcId="{B3578A05-C306-46F6-896B-8CC7DEF3EDA5}" destId="{11D985BD-3ED2-47AE-8509-C30F9BB19A14}" srcOrd="9" destOrd="0" parTransId="{172FD4BE-4B0D-4FE4-894C-C0832991225E}" sibTransId="{0A0A88AE-6328-4282-B420-A30989E49907}"/>
    <dgm:cxn modelId="{198F89E0-C862-41AF-985E-4601F0CA8063}" srcId="{B3578A05-C306-46F6-896B-8CC7DEF3EDA5}" destId="{4E6C34EE-AB24-4A16-AF3C-1BDB433CAF68}" srcOrd="7" destOrd="0" parTransId="{7A1F72AD-DE6D-405E-B5C4-092B029BDAF5}" sibTransId="{28835E1F-73BF-4E73-8DF5-061060BE4ECE}"/>
    <dgm:cxn modelId="{2A4F4AF1-AF8F-49BC-9A7E-DA3FAC88D4F4}" type="presOf" srcId="{6E0D21D5-526B-4548-9F44-38F08A9B1226}" destId="{677D379F-1A0D-42C8-A217-C69AEE50DDF6}" srcOrd="0" destOrd="0" presId="urn:microsoft.com/office/officeart/2005/8/layout/default"/>
    <dgm:cxn modelId="{69F993FC-2998-47AB-8962-8FB8E3C7E57E}" type="presParOf" srcId="{2A6769C2-7291-452A-BBBE-0A6951CE2E01}" destId="{6AB7F59F-7303-49DC-A78A-E9F1581D0935}" srcOrd="0" destOrd="0" presId="urn:microsoft.com/office/officeart/2005/8/layout/default"/>
    <dgm:cxn modelId="{DDBBDEFD-5DE1-4440-A843-15993546783D}" type="presParOf" srcId="{2A6769C2-7291-452A-BBBE-0A6951CE2E01}" destId="{FB5D2238-A5CD-42BE-B6DD-9DF8491AB7F0}" srcOrd="1" destOrd="0" presId="urn:microsoft.com/office/officeart/2005/8/layout/default"/>
    <dgm:cxn modelId="{D47CC6C5-401A-4BB7-9476-DE1901D14B41}" type="presParOf" srcId="{2A6769C2-7291-452A-BBBE-0A6951CE2E01}" destId="{BE79E07C-5C35-4775-ABF9-1CA384A8AC44}" srcOrd="2" destOrd="0" presId="urn:microsoft.com/office/officeart/2005/8/layout/default"/>
    <dgm:cxn modelId="{5353664A-E76F-4AD8-85E1-E0DFC1B83C08}" type="presParOf" srcId="{2A6769C2-7291-452A-BBBE-0A6951CE2E01}" destId="{61A24418-06E0-4761-BD27-9CD3B2ADE036}" srcOrd="3" destOrd="0" presId="urn:microsoft.com/office/officeart/2005/8/layout/default"/>
    <dgm:cxn modelId="{CDAE565E-CBAC-46EA-9A45-EDE4C4AB665B}" type="presParOf" srcId="{2A6769C2-7291-452A-BBBE-0A6951CE2E01}" destId="{677D379F-1A0D-42C8-A217-C69AEE50DDF6}" srcOrd="4" destOrd="0" presId="urn:microsoft.com/office/officeart/2005/8/layout/default"/>
    <dgm:cxn modelId="{A7CC2C27-158B-42A2-8BA5-AD492187344D}" type="presParOf" srcId="{2A6769C2-7291-452A-BBBE-0A6951CE2E01}" destId="{53F6B537-CC7B-4C74-9252-1EC101E63963}" srcOrd="5" destOrd="0" presId="urn:microsoft.com/office/officeart/2005/8/layout/default"/>
    <dgm:cxn modelId="{81884EAA-4753-4562-9E65-EE09F9C8D0AF}" type="presParOf" srcId="{2A6769C2-7291-452A-BBBE-0A6951CE2E01}" destId="{800CDDA9-ABBC-4A59-B35A-6EADFB4B1B4A}" srcOrd="6" destOrd="0" presId="urn:microsoft.com/office/officeart/2005/8/layout/default"/>
    <dgm:cxn modelId="{E7EB1979-1CEA-4F58-AFFD-1969C78DF23B}" type="presParOf" srcId="{2A6769C2-7291-452A-BBBE-0A6951CE2E01}" destId="{C814BBF6-9BD8-46B4-946D-C25C9FFFFF1F}" srcOrd="7" destOrd="0" presId="urn:microsoft.com/office/officeart/2005/8/layout/default"/>
    <dgm:cxn modelId="{A8B177EC-94BE-43C7-BA8E-3B62C1A5A3DB}" type="presParOf" srcId="{2A6769C2-7291-452A-BBBE-0A6951CE2E01}" destId="{C52D5FB0-3D57-42FD-9AEA-C3E6A15E50E4}" srcOrd="8" destOrd="0" presId="urn:microsoft.com/office/officeart/2005/8/layout/default"/>
    <dgm:cxn modelId="{BB016DAB-669A-469B-8CC6-58118E02B89D}" type="presParOf" srcId="{2A6769C2-7291-452A-BBBE-0A6951CE2E01}" destId="{20A91999-A56B-4961-8107-10E5EFD80215}" srcOrd="9" destOrd="0" presId="urn:microsoft.com/office/officeart/2005/8/layout/default"/>
    <dgm:cxn modelId="{E824F453-E217-4932-857E-2DF5A20CC817}" type="presParOf" srcId="{2A6769C2-7291-452A-BBBE-0A6951CE2E01}" destId="{22D3474A-C650-45D4-B3A2-366804D928DA}" srcOrd="10" destOrd="0" presId="urn:microsoft.com/office/officeart/2005/8/layout/default"/>
    <dgm:cxn modelId="{D347713B-F2A4-47B4-8E7F-147F682B1A46}" type="presParOf" srcId="{2A6769C2-7291-452A-BBBE-0A6951CE2E01}" destId="{2355D068-1B23-46F6-A2D4-51AB9D47E1A4}" srcOrd="11" destOrd="0" presId="urn:microsoft.com/office/officeart/2005/8/layout/default"/>
    <dgm:cxn modelId="{D34B2744-CB0B-4826-AC27-9229DBAEF3E4}" type="presParOf" srcId="{2A6769C2-7291-452A-BBBE-0A6951CE2E01}" destId="{343D9E50-3639-4AC1-8D84-93C21D15D0D6}" srcOrd="12" destOrd="0" presId="urn:microsoft.com/office/officeart/2005/8/layout/default"/>
    <dgm:cxn modelId="{1515A3C8-9EE3-4519-85D4-D5142DB4CA11}" type="presParOf" srcId="{2A6769C2-7291-452A-BBBE-0A6951CE2E01}" destId="{E9E1D737-B395-4A5D-AE5C-12DB99035DCE}" srcOrd="13" destOrd="0" presId="urn:microsoft.com/office/officeart/2005/8/layout/default"/>
    <dgm:cxn modelId="{A23CABF4-A56D-45F0-B387-C53E25D86EFE}" type="presParOf" srcId="{2A6769C2-7291-452A-BBBE-0A6951CE2E01}" destId="{C79BD621-7737-4BA3-AF78-FEAE44BDADAE}" srcOrd="14" destOrd="0" presId="urn:microsoft.com/office/officeart/2005/8/layout/default"/>
    <dgm:cxn modelId="{2FF4F4BC-B8CE-493D-8E4C-1E35321B4250}" type="presParOf" srcId="{2A6769C2-7291-452A-BBBE-0A6951CE2E01}" destId="{F352AAC6-0ACA-4393-BA18-B9E062122504}" srcOrd="15" destOrd="0" presId="urn:microsoft.com/office/officeart/2005/8/layout/default"/>
    <dgm:cxn modelId="{66A27F1D-6602-4A75-A42B-4AAC9A4C1599}" type="presParOf" srcId="{2A6769C2-7291-452A-BBBE-0A6951CE2E01}" destId="{AFB592D4-28E4-4982-B678-1FC4CF6602F4}" srcOrd="16" destOrd="0" presId="urn:microsoft.com/office/officeart/2005/8/layout/default"/>
    <dgm:cxn modelId="{DD5B6D6B-E681-4B80-8827-628ADBE61D83}" type="presParOf" srcId="{2A6769C2-7291-452A-BBBE-0A6951CE2E01}" destId="{4AE1C0B6-BCB4-41F0-AC92-24E92A4D1E99}" srcOrd="17" destOrd="0" presId="urn:microsoft.com/office/officeart/2005/8/layout/default"/>
    <dgm:cxn modelId="{2627C11F-A7F9-49FD-8390-AF2760C896A4}" type="presParOf" srcId="{2A6769C2-7291-452A-BBBE-0A6951CE2E01}" destId="{0235600C-ACE4-4A6F-8968-AB6BE39CB1BD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B29735-2135-44EB-99C9-046DA05E1B4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B7FD3809-C9F3-421A-9468-52A6C8575BFE}">
      <dgm:prSet phldrT="[Text]" custT="1"/>
      <dgm:spPr>
        <a:solidFill>
          <a:srgbClr val="92D050"/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pl-PL" sz="1800" b="1" dirty="0">
              <a:latin typeface="Arial" panose="020B0604020202020204" pitchFamily="34" charset="0"/>
              <a:cs typeface="Arial" panose="020B0604020202020204" pitchFamily="34" charset="0"/>
            </a:rPr>
            <a:t>Kapitalizacija i izgradnja sinergije s drugim srodnim inicijativama</a:t>
          </a:r>
          <a:endParaRPr lang="el-GR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238C7B-3A90-4ABD-9C33-BCCDAA6F08F3}" type="parTrans" cxnId="{6AC218E2-5A5B-4EF4-9ACA-6DC15C22B18F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4D4AF1-3A56-45BB-90A9-E40B4310964B}" type="sibTrans" cxnId="{6AC218E2-5A5B-4EF4-9ACA-6DC15C22B18F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4F808D-140F-4F31-95E2-DD7A91395011}">
      <dgm:prSet custT="1"/>
      <dgm:spPr>
        <a:solidFill>
          <a:srgbClr val="00B050"/>
        </a:solidFill>
      </dgm:spPr>
      <dgm:t>
        <a:bodyPr/>
        <a:lstStyle/>
        <a:p>
          <a:r>
            <a:rPr lang="hr-HR" sz="1800" b="1" dirty="0">
              <a:latin typeface="Arial" panose="020B0604020202020204" pitchFamily="34" charset="0"/>
              <a:cs typeface="Arial" panose="020B0604020202020204" pitchFamily="34" charset="0"/>
            </a:rPr>
            <a:t>Prijenos znanja na druge 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MPAs</a:t>
          </a:r>
        </a:p>
      </dgm:t>
    </dgm:pt>
    <dgm:pt modelId="{29CE601A-9F0B-4543-9BF9-585E90E7F425}" type="parTrans" cxnId="{5F59A713-7FC9-468B-9504-5533811F5D29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EFE1DB-8EAB-4174-9B58-90296E7D09EF}" type="sibTrans" cxnId="{5F59A713-7FC9-468B-9504-5533811F5D29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52AFC9-39FA-401D-A034-4981CE08BF1A}">
      <dgm:prSet custT="1"/>
      <dgm:spPr>
        <a:solidFill>
          <a:srgbClr val="22888A"/>
        </a:solidFill>
      </dgm:spPr>
      <dgm:t>
        <a:bodyPr/>
        <a:lstStyle/>
        <a:p>
          <a:r>
            <a:rPr lang="hr-HR" sz="1800" dirty="0"/>
            <a:t>Lobiranje i zagovaranje na institucionalnoj razini radi promicanja prihvaćanja rezultata projekta</a:t>
          </a:r>
          <a:endParaRPr lang="en-GB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47E345-65AB-4EA8-953A-B65E133D7869}" type="parTrans" cxnId="{A3BD1956-5BBE-4F9B-8F77-9F98B9094142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C1A300-64FA-4531-B85F-832C74BF751B}" type="sibTrans" cxnId="{A3BD1956-5BBE-4F9B-8F77-9F98B9094142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3269B2-2B04-461A-8028-49B736A27A22}">
      <dgm:prSet custT="1"/>
      <dgm:spPr>
        <a:solidFill>
          <a:srgbClr val="A64ECE"/>
        </a:solidFill>
      </dgm:spPr>
      <dgm:t>
        <a:bodyPr/>
        <a:lstStyle/>
        <a:p>
          <a:r>
            <a:rPr lang="hr-HR" sz="1800" b="1" dirty="0">
              <a:latin typeface="Arial" panose="020B0604020202020204" pitchFamily="34" charset="0"/>
              <a:cs typeface="Arial" panose="020B0604020202020204" pitchFamily="34" charset="0"/>
            </a:rPr>
            <a:t>Jačanje iskorištavanja znanja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hr-HR" sz="1800" b="1" dirty="0">
              <a:latin typeface="Arial" panose="020B0604020202020204" pitchFamily="34" charset="0"/>
              <a:cs typeface="Arial" panose="020B0604020202020204" pitchFamily="34" charset="0"/>
            </a:rPr>
            <a:t>mrežna razmjena, suradnja i dijalog dionika prema konkretnim, učinkovitim i kontinuiranim akcijama protiv morskog otpada u</a:t>
          </a:r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 Med MPAs</a:t>
          </a:r>
        </a:p>
      </dgm:t>
    </dgm:pt>
    <dgm:pt modelId="{6F56C4E5-CC17-4CF0-A0D7-886612A38F9B}" type="parTrans" cxnId="{C420428E-87E4-4228-8686-96E21B8B37DA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9D09F0-28AD-40E7-8DE1-D41795F3DE5B}" type="sibTrans" cxnId="{C420428E-87E4-4228-8686-96E21B8B37DA}">
      <dgm:prSet/>
      <dgm:spPr/>
      <dgm:t>
        <a:bodyPr/>
        <a:lstStyle/>
        <a:p>
          <a:endParaRPr lang="el-GR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9DE391-B7A2-4D9A-843B-DB3FF645BC40}" type="pres">
      <dgm:prSet presAssocID="{7EB29735-2135-44EB-99C9-046DA05E1B44}" presName="Name0" presStyleCnt="0">
        <dgm:presLayoutVars>
          <dgm:chMax val="7"/>
          <dgm:chPref val="7"/>
          <dgm:dir/>
        </dgm:presLayoutVars>
      </dgm:prSet>
      <dgm:spPr/>
    </dgm:pt>
    <dgm:pt modelId="{0CAF376C-7695-4B11-B641-A220AF308359}" type="pres">
      <dgm:prSet presAssocID="{7EB29735-2135-44EB-99C9-046DA05E1B44}" presName="Name1" presStyleCnt="0"/>
      <dgm:spPr/>
    </dgm:pt>
    <dgm:pt modelId="{6B3A3E91-C2E7-48A4-B1A9-7652E2325A5A}" type="pres">
      <dgm:prSet presAssocID="{7EB29735-2135-44EB-99C9-046DA05E1B44}" presName="cycle" presStyleCnt="0"/>
      <dgm:spPr/>
    </dgm:pt>
    <dgm:pt modelId="{19A9B80A-D5DC-43BF-A0E1-BD7CADCE0258}" type="pres">
      <dgm:prSet presAssocID="{7EB29735-2135-44EB-99C9-046DA05E1B44}" presName="srcNode" presStyleLbl="node1" presStyleIdx="0" presStyleCnt="4"/>
      <dgm:spPr/>
    </dgm:pt>
    <dgm:pt modelId="{8B1D0A46-17B6-4A54-BE39-A3C838998766}" type="pres">
      <dgm:prSet presAssocID="{7EB29735-2135-44EB-99C9-046DA05E1B44}" presName="conn" presStyleLbl="parChTrans1D2" presStyleIdx="0" presStyleCnt="1"/>
      <dgm:spPr/>
    </dgm:pt>
    <dgm:pt modelId="{44753CDD-398D-4378-B995-240BDE8AED7E}" type="pres">
      <dgm:prSet presAssocID="{7EB29735-2135-44EB-99C9-046DA05E1B44}" presName="extraNode" presStyleLbl="node1" presStyleIdx="0" presStyleCnt="4"/>
      <dgm:spPr/>
    </dgm:pt>
    <dgm:pt modelId="{0EAAF4BB-EB23-4879-B650-59B57EB890FC}" type="pres">
      <dgm:prSet presAssocID="{7EB29735-2135-44EB-99C9-046DA05E1B44}" presName="dstNode" presStyleLbl="node1" presStyleIdx="0" presStyleCnt="4"/>
      <dgm:spPr/>
    </dgm:pt>
    <dgm:pt modelId="{6D96B046-B598-497D-BA4B-3564F4D1249E}" type="pres">
      <dgm:prSet presAssocID="{B7FD3809-C9F3-421A-9468-52A6C8575BFE}" presName="text_1" presStyleLbl="node1" presStyleIdx="0" presStyleCnt="4">
        <dgm:presLayoutVars>
          <dgm:bulletEnabled val="1"/>
        </dgm:presLayoutVars>
      </dgm:prSet>
      <dgm:spPr/>
    </dgm:pt>
    <dgm:pt modelId="{12692C27-FE09-4CE1-8404-28F61CD4BE77}" type="pres">
      <dgm:prSet presAssocID="{B7FD3809-C9F3-421A-9468-52A6C8575BFE}" presName="accent_1" presStyleCnt="0"/>
      <dgm:spPr/>
    </dgm:pt>
    <dgm:pt modelId="{D4602086-9EC9-418F-B17D-BCAD5765E617}" type="pres">
      <dgm:prSet presAssocID="{B7FD3809-C9F3-421A-9468-52A6C8575BFE}" presName="accentRepeatNode" presStyleLbl="solidFgAcc1" presStyleIdx="0" presStyleCnt="4"/>
      <dgm:spPr>
        <a:solidFill>
          <a:srgbClr val="83C341"/>
        </a:solidFill>
        <a:ln>
          <a:solidFill>
            <a:schemeClr val="tx1"/>
          </a:solidFill>
        </a:ln>
      </dgm:spPr>
    </dgm:pt>
    <dgm:pt modelId="{D12250DD-4D3F-498F-802A-DEA32C2689BD}" type="pres">
      <dgm:prSet presAssocID="{634F808D-140F-4F31-95E2-DD7A91395011}" presName="text_2" presStyleLbl="node1" presStyleIdx="1" presStyleCnt="4" custLinFactNeighborX="-143" custLinFactNeighborY="-23018">
        <dgm:presLayoutVars>
          <dgm:bulletEnabled val="1"/>
        </dgm:presLayoutVars>
      </dgm:prSet>
      <dgm:spPr/>
    </dgm:pt>
    <dgm:pt modelId="{8CBFA0FE-0D15-4547-B339-CBDD0C2B9125}" type="pres">
      <dgm:prSet presAssocID="{634F808D-140F-4F31-95E2-DD7A91395011}" presName="accent_2" presStyleCnt="0"/>
      <dgm:spPr/>
    </dgm:pt>
    <dgm:pt modelId="{FDB380D4-4D43-4F9B-ACC5-7400313C26F4}" type="pres">
      <dgm:prSet presAssocID="{634F808D-140F-4F31-95E2-DD7A91395011}" presName="accentRepeatNode" presStyleLbl="solidFgAcc1" presStyleIdx="1" presStyleCnt="4" custLinFactNeighborX="-7930" custLinFactNeighborY="-20800"/>
      <dgm:spPr>
        <a:solidFill>
          <a:srgbClr val="00B050"/>
        </a:solidFill>
        <a:ln>
          <a:solidFill>
            <a:schemeClr val="tx1"/>
          </a:solidFill>
        </a:ln>
      </dgm:spPr>
    </dgm:pt>
    <dgm:pt modelId="{F48BDC7A-367D-4ABE-8BA7-84B569EA2B36}" type="pres">
      <dgm:prSet presAssocID="{DE52AFC9-39FA-401D-A034-4981CE08BF1A}" presName="text_3" presStyleLbl="node1" presStyleIdx="2" presStyleCnt="4" custScaleX="100272" custScaleY="148190" custLinFactNeighborX="2375" custLinFactNeighborY="-25881">
        <dgm:presLayoutVars>
          <dgm:bulletEnabled val="1"/>
        </dgm:presLayoutVars>
      </dgm:prSet>
      <dgm:spPr/>
    </dgm:pt>
    <dgm:pt modelId="{377CAFDE-C1E2-42B4-9160-210961AB4044}" type="pres">
      <dgm:prSet presAssocID="{DE52AFC9-39FA-401D-A034-4981CE08BF1A}" presName="accent_3" presStyleCnt="0"/>
      <dgm:spPr/>
    </dgm:pt>
    <dgm:pt modelId="{5A3F31C8-0164-4941-A589-D69F3B22FFD0}" type="pres">
      <dgm:prSet presAssocID="{DE52AFC9-39FA-401D-A034-4981CE08BF1A}" presName="accentRepeatNode" presStyleLbl="solidFgAcc1" presStyleIdx="2" presStyleCnt="4" custLinFactNeighborX="-553" custLinFactNeighborY="-22066"/>
      <dgm:spPr>
        <a:solidFill>
          <a:schemeClr val="accent5">
            <a:lumMod val="75000"/>
          </a:schemeClr>
        </a:solidFill>
        <a:ln>
          <a:solidFill>
            <a:schemeClr val="tx1"/>
          </a:solidFill>
        </a:ln>
      </dgm:spPr>
    </dgm:pt>
    <dgm:pt modelId="{F1611A0C-FEFE-472C-A64D-3CAF3DF6ED80}" type="pres">
      <dgm:prSet presAssocID="{8C3269B2-2B04-461A-8028-49B736A27A22}" presName="text_4" presStyleLbl="node1" presStyleIdx="3" presStyleCnt="4" custScaleX="103426" custScaleY="183697" custLinFactNeighborX="1959" custLinFactNeighborY="8085">
        <dgm:presLayoutVars>
          <dgm:bulletEnabled val="1"/>
        </dgm:presLayoutVars>
      </dgm:prSet>
      <dgm:spPr/>
    </dgm:pt>
    <dgm:pt modelId="{B3BE4C0F-F752-4647-8947-ED2AD836E2ED}" type="pres">
      <dgm:prSet presAssocID="{8C3269B2-2B04-461A-8028-49B736A27A22}" presName="accent_4" presStyleCnt="0"/>
      <dgm:spPr/>
    </dgm:pt>
    <dgm:pt modelId="{227F5986-5E40-414D-A64F-CB0FDC9A2277}" type="pres">
      <dgm:prSet presAssocID="{8C3269B2-2B04-461A-8028-49B736A27A22}" presName="accentRepeatNode" presStyleLbl="solidFgAcc1" presStyleIdx="3" presStyleCnt="4"/>
      <dgm:spPr>
        <a:solidFill>
          <a:srgbClr val="993366"/>
        </a:solidFill>
        <a:ln>
          <a:solidFill>
            <a:schemeClr val="tx1"/>
          </a:solidFill>
        </a:ln>
      </dgm:spPr>
    </dgm:pt>
  </dgm:ptLst>
  <dgm:cxnLst>
    <dgm:cxn modelId="{78A9EF05-395B-4E8A-AC9E-4A8E1BFDC22D}" type="presOf" srcId="{184D4AF1-3A56-45BB-90A9-E40B4310964B}" destId="{8B1D0A46-17B6-4A54-BE39-A3C838998766}" srcOrd="0" destOrd="0" presId="urn:microsoft.com/office/officeart/2008/layout/VerticalCurvedList"/>
    <dgm:cxn modelId="{5F59A713-7FC9-468B-9504-5533811F5D29}" srcId="{7EB29735-2135-44EB-99C9-046DA05E1B44}" destId="{634F808D-140F-4F31-95E2-DD7A91395011}" srcOrd="1" destOrd="0" parTransId="{29CE601A-9F0B-4543-9BF9-585E90E7F425}" sibTransId="{F2EFE1DB-8EAB-4174-9B58-90296E7D09EF}"/>
    <dgm:cxn modelId="{C3D9E91E-2DAC-41E7-9135-EC9210E26C3C}" type="presOf" srcId="{634F808D-140F-4F31-95E2-DD7A91395011}" destId="{D12250DD-4D3F-498F-802A-DEA32C2689BD}" srcOrd="0" destOrd="0" presId="urn:microsoft.com/office/officeart/2008/layout/VerticalCurvedList"/>
    <dgm:cxn modelId="{96BE4A2A-A2E7-47E9-A46A-79B44261C1D4}" type="presOf" srcId="{B7FD3809-C9F3-421A-9468-52A6C8575BFE}" destId="{6D96B046-B598-497D-BA4B-3564F4D1249E}" srcOrd="0" destOrd="0" presId="urn:microsoft.com/office/officeart/2008/layout/VerticalCurvedList"/>
    <dgm:cxn modelId="{3FF1BB38-8A76-49A5-A5EF-E22B653F6591}" type="presOf" srcId="{7EB29735-2135-44EB-99C9-046DA05E1B44}" destId="{FC9DE391-B7A2-4D9A-843B-DB3FF645BC40}" srcOrd="0" destOrd="0" presId="urn:microsoft.com/office/officeart/2008/layout/VerticalCurvedList"/>
    <dgm:cxn modelId="{3E41974B-9142-4787-A6CF-48F406C22A77}" type="presOf" srcId="{8C3269B2-2B04-461A-8028-49B736A27A22}" destId="{F1611A0C-FEFE-472C-A64D-3CAF3DF6ED80}" srcOrd="0" destOrd="0" presId="urn:microsoft.com/office/officeart/2008/layout/VerticalCurvedList"/>
    <dgm:cxn modelId="{A3BD1956-5BBE-4F9B-8F77-9F98B9094142}" srcId="{7EB29735-2135-44EB-99C9-046DA05E1B44}" destId="{DE52AFC9-39FA-401D-A034-4981CE08BF1A}" srcOrd="2" destOrd="0" parTransId="{7747E345-65AB-4EA8-953A-B65E133D7869}" sibTransId="{48C1A300-64FA-4531-B85F-832C74BF751B}"/>
    <dgm:cxn modelId="{7C213A76-EABC-45F6-B009-4B1F49F0609F}" type="presOf" srcId="{DE52AFC9-39FA-401D-A034-4981CE08BF1A}" destId="{F48BDC7A-367D-4ABE-8BA7-84B569EA2B36}" srcOrd="0" destOrd="0" presId="urn:microsoft.com/office/officeart/2008/layout/VerticalCurvedList"/>
    <dgm:cxn modelId="{C420428E-87E4-4228-8686-96E21B8B37DA}" srcId="{7EB29735-2135-44EB-99C9-046DA05E1B44}" destId="{8C3269B2-2B04-461A-8028-49B736A27A22}" srcOrd="3" destOrd="0" parTransId="{6F56C4E5-CC17-4CF0-A0D7-886612A38F9B}" sibTransId="{D69D09F0-28AD-40E7-8DE1-D41795F3DE5B}"/>
    <dgm:cxn modelId="{6AC218E2-5A5B-4EF4-9ACA-6DC15C22B18F}" srcId="{7EB29735-2135-44EB-99C9-046DA05E1B44}" destId="{B7FD3809-C9F3-421A-9468-52A6C8575BFE}" srcOrd="0" destOrd="0" parTransId="{E3238C7B-3A90-4ABD-9C33-BCCDAA6F08F3}" sibTransId="{184D4AF1-3A56-45BB-90A9-E40B4310964B}"/>
    <dgm:cxn modelId="{691DBA67-D491-477F-B5E8-F5F92FE1A536}" type="presParOf" srcId="{FC9DE391-B7A2-4D9A-843B-DB3FF645BC40}" destId="{0CAF376C-7695-4B11-B641-A220AF308359}" srcOrd="0" destOrd="0" presId="urn:microsoft.com/office/officeart/2008/layout/VerticalCurvedList"/>
    <dgm:cxn modelId="{A19D13EE-3043-41AA-A4EF-22D35130B3A7}" type="presParOf" srcId="{0CAF376C-7695-4B11-B641-A220AF308359}" destId="{6B3A3E91-C2E7-48A4-B1A9-7652E2325A5A}" srcOrd="0" destOrd="0" presId="urn:microsoft.com/office/officeart/2008/layout/VerticalCurvedList"/>
    <dgm:cxn modelId="{11367A82-3755-4CFA-85EF-8BA9B37C5E07}" type="presParOf" srcId="{6B3A3E91-C2E7-48A4-B1A9-7652E2325A5A}" destId="{19A9B80A-D5DC-43BF-A0E1-BD7CADCE0258}" srcOrd="0" destOrd="0" presId="urn:microsoft.com/office/officeart/2008/layout/VerticalCurvedList"/>
    <dgm:cxn modelId="{AD22FA01-79A6-44A8-B788-E163DEA1DACF}" type="presParOf" srcId="{6B3A3E91-C2E7-48A4-B1A9-7652E2325A5A}" destId="{8B1D0A46-17B6-4A54-BE39-A3C838998766}" srcOrd="1" destOrd="0" presId="urn:microsoft.com/office/officeart/2008/layout/VerticalCurvedList"/>
    <dgm:cxn modelId="{E15E21E6-AE90-41BC-905A-44DB88CB38DB}" type="presParOf" srcId="{6B3A3E91-C2E7-48A4-B1A9-7652E2325A5A}" destId="{44753CDD-398D-4378-B995-240BDE8AED7E}" srcOrd="2" destOrd="0" presId="urn:microsoft.com/office/officeart/2008/layout/VerticalCurvedList"/>
    <dgm:cxn modelId="{E4067251-0FAF-4BE8-8142-50B6D5AAE118}" type="presParOf" srcId="{6B3A3E91-C2E7-48A4-B1A9-7652E2325A5A}" destId="{0EAAF4BB-EB23-4879-B650-59B57EB890FC}" srcOrd="3" destOrd="0" presId="urn:microsoft.com/office/officeart/2008/layout/VerticalCurvedList"/>
    <dgm:cxn modelId="{397E95C9-CE9A-46AE-8856-6A760988F2A5}" type="presParOf" srcId="{0CAF376C-7695-4B11-B641-A220AF308359}" destId="{6D96B046-B598-497D-BA4B-3564F4D1249E}" srcOrd="1" destOrd="0" presId="urn:microsoft.com/office/officeart/2008/layout/VerticalCurvedList"/>
    <dgm:cxn modelId="{3592A2CA-56C5-4CDF-A861-F50E214A52F8}" type="presParOf" srcId="{0CAF376C-7695-4B11-B641-A220AF308359}" destId="{12692C27-FE09-4CE1-8404-28F61CD4BE77}" srcOrd="2" destOrd="0" presId="urn:microsoft.com/office/officeart/2008/layout/VerticalCurvedList"/>
    <dgm:cxn modelId="{70228392-6A82-4A24-85A4-2DDD2CB72393}" type="presParOf" srcId="{12692C27-FE09-4CE1-8404-28F61CD4BE77}" destId="{D4602086-9EC9-418F-B17D-BCAD5765E617}" srcOrd="0" destOrd="0" presId="urn:microsoft.com/office/officeart/2008/layout/VerticalCurvedList"/>
    <dgm:cxn modelId="{AAC2292C-79AC-4AA6-ACE8-E30EDE8C17E0}" type="presParOf" srcId="{0CAF376C-7695-4B11-B641-A220AF308359}" destId="{D12250DD-4D3F-498F-802A-DEA32C2689BD}" srcOrd="3" destOrd="0" presId="urn:microsoft.com/office/officeart/2008/layout/VerticalCurvedList"/>
    <dgm:cxn modelId="{AF91F661-1259-4496-9693-1C19B59F59D1}" type="presParOf" srcId="{0CAF376C-7695-4B11-B641-A220AF308359}" destId="{8CBFA0FE-0D15-4547-B339-CBDD0C2B9125}" srcOrd="4" destOrd="0" presId="urn:microsoft.com/office/officeart/2008/layout/VerticalCurvedList"/>
    <dgm:cxn modelId="{AE34A8BC-C095-492F-85CE-69FDBD4135A6}" type="presParOf" srcId="{8CBFA0FE-0D15-4547-B339-CBDD0C2B9125}" destId="{FDB380D4-4D43-4F9B-ACC5-7400313C26F4}" srcOrd="0" destOrd="0" presId="urn:microsoft.com/office/officeart/2008/layout/VerticalCurvedList"/>
    <dgm:cxn modelId="{6010D53E-4D52-4BC0-8643-8B25D9EA038B}" type="presParOf" srcId="{0CAF376C-7695-4B11-B641-A220AF308359}" destId="{F48BDC7A-367D-4ABE-8BA7-84B569EA2B36}" srcOrd="5" destOrd="0" presId="urn:microsoft.com/office/officeart/2008/layout/VerticalCurvedList"/>
    <dgm:cxn modelId="{F5AC3DD9-0C49-4AD1-AC02-3D0E724D7F3A}" type="presParOf" srcId="{0CAF376C-7695-4B11-B641-A220AF308359}" destId="{377CAFDE-C1E2-42B4-9160-210961AB4044}" srcOrd="6" destOrd="0" presId="urn:microsoft.com/office/officeart/2008/layout/VerticalCurvedList"/>
    <dgm:cxn modelId="{9C6BFE7F-DBD0-4773-8906-2EE47D09B164}" type="presParOf" srcId="{377CAFDE-C1E2-42B4-9160-210961AB4044}" destId="{5A3F31C8-0164-4941-A589-D69F3B22FFD0}" srcOrd="0" destOrd="0" presId="urn:microsoft.com/office/officeart/2008/layout/VerticalCurvedList"/>
    <dgm:cxn modelId="{25395C60-3B6D-4826-93A9-29A00F663E57}" type="presParOf" srcId="{0CAF376C-7695-4B11-B641-A220AF308359}" destId="{F1611A0C-FEFE-472C-A64D-3CAF3DF6ED80}" srcOrd="7" destOrd="0" presId="urn:microsoft.com/office/officeart/2008/layout/VerticalCurvedList"/>
    <dgm:cxn modelId="{6FBC3292-0152-4B01-B25B-E996E52A5658}" type="presParOf" srcId="{0CAF376C-7695-4B11-B641-A220AF308359}" destId="{B3BE4C0F-F752-4647-8947-ED2AD836E2ED}" srcOrd="8" destOrd="0" presId="urn:microsoft.com/office/officeart/2008/layout/VerticalCurvedList"/>
    <dgm:cxn modelId="{40B5B03B-AB71-41E8-A9A2-BF4194AEAAC2}" type="presParOf" srcId="{B3BE4C0F-F752-4647-8947-ED2AD836E2ED}" destId="{227F5986-5E40-414D-A64F-CB0FDC9A22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85D2F-1EAA-4A83-A271-5BFF74CC9FD3}">
      <dsp:nvSpPr>
        <dsp:cNvPr id="0" name=""/>
        <dsp:cNvSpPr/>
      </dsp:nvSpPr>
      <dsp:spPr>
        <a:xfrm>
          <a:off x="-5466149" y="-835515"/>
          <a:ext cx="6497286" cy="6497286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16EDA-BACC-4537-8556-B43AE42DE020}">
      <dsp:nvSpPr>
        <dsp:cNvPr id="0" name=""/>
        <dsp:cNvSpPr/>
      </dsp:nvSpPr>
      <dsp:spPr>
        <a:xfrm>
          <a:off x="714691" y="206819"/>
          <a:ext cx="7360209" cy="13516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16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Kvantitativna i kvalitativna dijagnoza utjecaja morskog otpada u mediteranskim MPA-ima i na morsku biološku raznolikost, uključujući ugrožene vrste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4691" y="206819"/>
        <a:ext cx="7360209" cy="1351631"/>
      </dsp:txXfrm>
    </dsp:sp>
    <dsp:sp modelId="{53651AA3-2DDB-4B18-8AA6-A8AFFD4C5998}">
      <dsp:nvSpPr>
        <dsp:cNvPr id="0" name=""/>
        <dsp:cNvSpPr/>
      </dsp:nvSpPr>
      <dsp:spPr>
        <a:xfrm>
          <a:off x="56567" y="361969"/>
          <a:ext cx="1206563" cy="1206563"/>
        </a:xfrm>
        <a:prstGeom prst="ellipse">
          <a:avLst/>
        </a:prstGeom>
        <a:solidFill>
          <a:srgbClr val="83C34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D49B4-E001-4FF2-84FB-42507D895A31}">
      <dsp:nvSpPr>
        <dsp:cNvPr id="0" name=""/>
        <dsp:cNvSpPr/>
      </dsp:nvSpPr>
      <dsp:spPr>
        <a:xfrm>
          <a:off x="1078916" y="1935009"/>
          <a:ext cx="6987545" cy="965251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16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Poboljšana zaštita biološke raznolikosti i prirodnih ekosustava u </a:t>
          </a:r>
          <a:r>
            <a:rPr lang="hr-HR" sz="2000" b="1" kern="1200" dirty="0" err="1">
              <a:latin typeface="Arial" panose="020B0604020202020204" pitchFamily="34" charset="0"/>
              <a:cs typeface="Arial" panose="020B0604020202020204" pitchFamily="34" charset="0"/>
            </a:rPr>
            <a:t>pelagičkim</a:t>
          </a: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 i obalnim MPA-ima kroz ciljane mjere prevencije i ublažavanja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78916" y="1935009"/>
        <a:ext cx="6987545" cy="965251"/>
      </dsp:txXfrm>
    </dsp:sp>
    <dsp:sp modelId="{C40011E7-C27B-42BF-8CBD-37C7874868F3}">
      <dsp:nvSpPr>
        <dsp:cNvPr id="0" name=""/>
        <dsp:cNvSpPr/>
      </dsp:nvSpPr>
      <dsp:spPr>
        <a:xfrm>
          <a:off x="394441" y="1777340"/>
          <a:ext cx="1206563" cy="1206563"/>
        </a:xfrm>
        <a:prstGeom prst="ellipse">
          <a:avLst/>
        </a:prstGeom>
        <a:solidFill>
          <a:srgbClr val="009999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CD87B-0E25-496F-BF46-BA1B0A8A439B}">
      <dsp:nvSpPr>
        <dsp:cNvPr id="0" name=""/>
        <dsp:cNvSpPr/>
      </dsp:nvSpPr>
      <dsp:spPr>
        <a:xfrm>
          <a:off x="639778" y="3257509"/>
          <a:ext cx="7378555" cy="1206988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16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Ubrzani prijenos znanja na mediteranske MPA-ove i proširivanje najboljih praksi za suzbijanje morskog otpada kroz pojačano institucionalno prihvaćanje rezultata projekata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778" y="3257509"/>
        <a:ext cx="7378555" cy="1206988"/>
      </dsp:txXfrm>
    </dsp:sp>
    <dsp:sp modelId="{162EE88E-420A-42D6-A4C6-91511ADA73BA}">
      <dsp:nvSpPr>
        <dsp:cNvPr id="0" name=""/>
        <dsp:cNvSpPr/>
      </dsp:nvSpPr>
      <dsp:spPr>
        <a:xfrm>
          <a:off x="56567" y="3257722"/>
          <a:ext cx="1206563" cy="1206563"/>
        </a:xfrm>
        <a:prstGeom prst="ellipse">
          <a:avLst/>
        </a:prstGeom>
        <a:solidFill>
          <a:srgbClr val="993366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2CCC1-AEA7-419A-B6A2-CB36AE4DAA73}">
      <dsp:nvSpPr>
        <dsp:cNvPr id="0" name=""/>
        <dsp:cNvSpPr/>
      </dsp:nvSpPr>
      <dsp:spPr>
        <a:xfrm>
          <a:off x="0" y="0"/>
          <a:ext cx="2587699" cy="291943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 </a:t>
          </a:r>
          <a:endParaRPr lang="el-GR" sz="1800" b="1" kern="1200" dirty="0"/>
        </a:p>
      </dsp:txBody>
      <dsp:txXfrm rot="16200000">
        <a:off x="-938199" y="938199"/>
        <a:ext cx="2393938" cy="517539"/>
      </dsp:txXfrm>
    </dsp:sp>
    <dsp:sp modelId="{08B880D1-CA73-4D00-A764-BC552534AF92}">
      <dsp:nvSpPr>
        <dsp:cNvPr id="0" name=""/>
        <dsp:cNvSpPr/>
      </dsp:nvSpPr>
      <dsp:spPr>
        <a:xfrm>
          <a:off x="547946" y="0"/>
          <a:ext cx="1927835" cy="291943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Plastic Busters MPAs </a:t>
          </a:r>
          <a:r>
            <a:rPr lang="hr-HR" sz="1800" kern="1200" dirty="0"/>
            <a:t>uspostavit će i provesti 10 demonstracijskih projekata morskog otpada u </a:t>
          </a:r>
          <a:r>
            <a:rPr lang="en-GB" sz="1800" b="1" kern="1200" dirty="0"/>
            <a:t>pilot MPAs </a:t>
          </a:r>
          <a:endParaRPr lang="el-GR" sz="1800" b="1" kern="1200" dirty="0"/>
        </a:p>
      </dsp:txBody>
      <dsp:txXfrm>
        <a:off x="547946" y="0"/>
        <a:ext cx="1927835" cy="2919437"/>
      </dsp:txXfrm>
    </dsp:sp>
    <dsp:sp modelId="{4760CE69-4168-41E2-B6C4-8B50A5C93EDE}">
      <dsp:nvSpPr>
        <dsp:cNvPr id="0" name=""/>
        <dsp:cNvSpPr/>
      </dsp:nvSpPr>
      <dsp:spPr>
        <a:xfrm>
          <a:off x="2671426" y="0"/>
          <a:ext cx="2842460" cy="2919437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 </a:t>
          </a:r>
          <a:endParaRPr lang="el-GR" sz="1800" b="1" kern="1200" dirty="0"/>
        </a:p>
      </dsp:txBody>
      <dsp:txXfrm rot="16200000">
        <a:off x="1758703" y="912723"/>
        <a:ext cx="2393938" cy="568492"/>
      </dsp:txXfrm>
    </dsp:sp>
    <dsp:sp modelId="{F234CD87-A0E2-4022-866B-E0616DBEEF90}">
      <dsp:nvSpPr>
        <dsp:cNvPr id="0" name=""/>
        <dsp:cNvSpPr/>
      </dsp:nvSpPr>
      <dsp:spPr>
        <a:xfrm rot="5400000">
          <a:off x="2434424" y="2143928"/>
          <a:ext cx="429160" cy="451064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E2BB89-B703-4198-90D0-FBBEA4061176}">
      <dsp:nvSpPr>
        <dsp:cNvPr id="0" name=""/>
        <dsp:cNvSpPr/>
      </dsp:nvSpPr>
      <dsp:spPr>
        <a:xfrm>
          <a:off x="3251855" y="0"/>
          <a:ext cx="2117633" cy="291943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De</a:t>
          </a:r>
          <a:r>
            <a:rPr lang="en-GB" sz="1800" b="1" kern="1200" dirty="0" err="1"/>
            <a:t>mo</a:t>
          </a:r>
          <a:r>
            <a:rPr lang="hr-HR" sz="1800" b="1" kern="1200" dirty="0"/>
            <a:t> projekti </a:t>
          </a:r>
          <a:r>
            <a:rPr lang="hr-HR" sz="1800" kern="1200" dirty="0"/>
            <a:t>će prikazati mjere morskog otpada koje su relevantne za MPA, a naučene lekcije bit će zabilježene u skupu sveobuhvatnih smjernica za podršku replikacijskim akcijama</a:t>
          </a:r>
          <a:endParaRPr lang="el-GR" sz="1800" b="1" kern="1200" dirty="0"/>
        </a:p>
      </dsp:txBody>
      <dsp:txXfrm>
        <a:off x="3251855" y="0"/>
        <a:ext cx="2117633" cy="29194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7F59F-7303-49DC-A78A-E9F1581D0935}">
      <dsp:nvSpPr>
        <dsp:cNvPr id="0" name=""/>
        <dsp:cNvSpPr/>
      </dsp:nvSpPr>
      <dsp:spPr>
        <a:xfrm>
          <a:off x="2303" y="509292"/>
          <a:ext cx="1827169" cy="1096301"/>
        </a:xfrm>
        <a:prstGeom prst="rect">
          <a:avLst/>
        </a:prstGeom>
        <a:solidFill>
          <a:srgbClr val="8CC28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/>
            <a:t>Najbolje prakse za turizam i rekreaciju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3" y="509292"/>
        <a:ext cx="1827169" cy="1096301"/>
      </dsp:txXfrm>
    </dsp:sp>
    <dsp:sp modelId="{BE79E07C-5C35-4775-ABF9-1CA384A8AC44}">
      <dsp:nvSpPr>
        <dsp:cNvPr id="0" name=""/>
        <dsp:cNvSpPr/>
      </dsp:nvSpPr>
      <dsp:spPr>
        <a:xfrm>
          <a:off x="2012189" y="509292"/>
          <a:ext cx="1827169" cy="109630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Prakse gospodarenja čvrstim otpadom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2189" y="509292"/>
        <a:ext cx="1827169" cy="1096301"/>
      </dsp:txXfrm>
    </dsp:sp>
    <dsp:sp modelId="{677D379F-1A0D-42C8-A217-C69AEE50DDF6}">
      <dsp:nvSpPr>
        <dsp:cNvPr id="0" name=""/>
        <dsp:cNvSpPr/>
      </dsp:nvSpPr>
      <dsp:spPr>
        <a:xfrm>
          <a:off x="4022076" y="509292"/>
          <a:ext cx="1827169" cy="109630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Arial" panose="020B0604020202020204" pitchFamily="34" charset="0"/>
              <a:cs typeface="Arial" panose="020B0604020202020204" pitchFamily="34" charset="0"/>
            </a:rPr>
            <a:t>Zamjena plastike za jednokratnu upotrebu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2076" y="509292"/>
        <a:ext cx="1827169" cy="1096301"/>
      </dsp:txXfrm>
    </dsp:sp>
    <dsp:sp modelId="{800CDDA9-ABBC-4A59-B35A-6EADFB4B1B4A}">
      <dsp:nvSpPr>
        <dsp:cNvPr id="0" name=""/>
        <dsp:cNvSpPr/>
      </dsp:nvSpPr>
      <dsp:spPr>
        <a:xfrm>
          <a:off x="6031963" y="509292"/>
          <a:ext cx="1827169" cy="1096301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latin typeface="Arial" panose="020B0604020202020204" pitchFamily="34" charset="0"/>
              <a:cs typeface="Arial" panose="020B0604020202020204" pitchFamily="34" charset="0"/>
            </a:rPr>
            <a:t>Zabrana određenih predmeta i aktivnosti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1963" y="509292"/>
        <a:ext cx="1827169" cy="1096301"/>
      </dsp:txXfrm>
    </dsp:sp>
    <dsp:sp modelId="{C52D5FB0-3D57-42FD-9AEA-C3E6A15E50E4}">
      <dsp:nvSpPr>
        <dsp:cNvPr id="0" name=""/>
        <dsp:cNvSpPr/>
      </dsp:nvSpPr>
      <dsp:spPr>
        <a:xfrm>
          <a:off x="2303" y="1788311"/>
          <a:ext cx="1827169" cy="1096301"/>
        </a:xfrm>
        <a:prstGeom prst="rect">
          <a:avLst/>
        </a:prstGeom>
        <a:solidFill>
          <a:srgbClr val="2288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Kampanje za podizanje svijesti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03" y="1788311"/>
        <a:ext cx="1827169" cy="1096301"/>
      </dsp:txXfrm>
    </dsp:sp>
    <dsp:sp modelId="{22D3474A-C650-45D4-B3A2-366804D928DA}">
      <dsp:nvSpPr>
        <dsp:cNvPr id="0" name=""/>
        <dsp:cNvSpPr/>
      </dsp:nvSpPr>
      <dsp:spPr>
        <a:xfrm>
          <a:off x="2012189" y="1788311"/>
          <a:ext cx="1827169" cy="1096301"/>
        </a:xfrm>
        <a:prstGeom prst="rect">
          <a:avLst/>
        </a:prstGeom>
        <a:solidFill>
          <a:srgbClr val="2288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Objekti lučke recepcije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2189" y="1788311"/>
        <a:ext cx="1827169" cy="1096301"/>
      </dsp:txXfrm>
    </dsp:sp>
    <dsp:sp modelId="{343D9E50-3639-4AC1-8D84-93C21D15D0D6}">
      <dsp:nvSpPr>
        <dsp:cNvPr id="0" name=""/>
        <dsp:cNvSpPr/>
      </dsp:nvSpPr>
      <dsp:spPr>
        <a:xfrm>
          <a:off x="4022076" y="1788311"/>
          <a:ext cx="1827169" cy="1096301"/>
        </a:xfrm>
        <a:prstGeom prst="rect">
          <a:avLst/>
        </a:prstGeom>
        <a:solidFill>
          <a:srgbClr val="0C71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Upcycling </a:t>
          </a: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i recikliranje 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2076" y="1788311"/>
        <a:ext cx="1827169" cy="1096301"/>
      </dsp:txXfrm>
    </dsp:sp>
    <dsp:sp modelId="{C79BD621-7737-4BA3-AF78-FEAE44BDADAE}">
      <dsp:nvSpPr>
        <dsp:cNvPr id="0" name=""/>
        <dsp:cNvSpPr/>
      </dsp:nvSpPr>
      <dsp:spPr>
        <a:xfrm>
          <a:off x="6031963" y="1788311"/>
          <a:ext cx="1827169" cy="1096301"/>
        </a:xfrm>
        <a:prstGeom prst="rect">
          <a:avLst/>
        </a:prstGeom>
        <a:solidFill>
          <a:srgbClr val="6713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latin typeface="Arial" panose="020B0604020202020204" pitchFamily="34" charset="0"/>
              <a:cs typeface="Arial" panose="020B0604020202020204" pitchFamily="34" charset="0"/>
            </a:rPr>
            <a:t>Sheme proširene odgovornosti proizvođača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1963" y="1788311"/>
        <a:ext cx="1827169" cy="1096301"/>
      </dsp:txXfrm>
    </dsp:sp>
    <dsp:sp modelId="{AFB592D4-28E4-4982-B678-1FC4CF6602F4}">
      <dsp:nvSpPr>
        <dsp:cNvPr id="0" name=""/>
        <dsp:cNvSpPr/>
      </dsp:nvSpPr>
      <dsp:spPr>
        <a:xfrm>
          <a:off x="2012189" y="3067330"/>
          <a:ext cx="1827169" cy="1096301"/>
        </a:xfrm>
        <a:prstGeom prst="rect">
          <a:avLst/>
        </a:prstGeom>
        <a:solidFill>
          <a:srgbClr val="6713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Fishing for litter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12189" y="3067330"/>
        <a:ext cx="1827169" cy="1096301"/>
      </dsp:txXfrm>
    </dsp:sp>
    <dsp:sp modelId="{0235600C-ACE4-4A6F-8968-AB6BE39CB1BD}">
      <dsp:nvSpPr>
        <dsp:cNvPr id="0" name=""/>
        <dsp:cNvSpPr/>
      </dsp:nvSpPr>
      <dsp:spPr>
        <a:xfrm>
          <a:off x="4022076" y="3067330"/>
          <a:ext cx="1827169" cy="1096301"/>
        </a:xfrm>
        <a:prstGeom prst="rect">
          <a:avLst/>
        </a:prstGeom>
        <a:solidFill>
          <a:srgbClr val="67136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Arial" panose="020B0604020202020204" pitchFamily="34" charset="0"/>
              <a:cs typeface="Arial" panose="020B0604020202020204" pitchFamily="34" charset="0"/>
            </a:rPr>
            <a:t>Derelict fishing gear management schemes</a:t>
          </a:r>
          <a:endParaRPr lang="el-GR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2076" y="3067330"/>
        <a:ext cx="1827169" cy="10963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1D0A46-17B6-4A54-BE39-A3C838998766}">
      <dsp:nvSpPr>
        <dsp:cNvPr id="0" name=""/>
        <dsp:cNvSpPr/>
      </dsp:nvSpPr>
      <dsp:spPr>
        <a:xfrm>
          <a:off x="-6055940" y="-944513"/>
          <a:ext cx="7163078" cy="7163078"/>
        </a:xfrm>
        <a:prstGeom prst="blockArc">
          <a:avLst>
            <a:gd name="adj1" fmla="val 18900000"/>
            <a:gd name="adj2" fmla="val 2700000"/>
            <a:gd name="adj3" fmla="val 302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96B046-B598-497D-BA4B-3564F4D1249E}">
      <dsp:nvSpPr>
        <dsp:cNvPr id="0" name=""/>
        <dsp:cNvSpPr/>
      </dsp:nvSpPr>
      <dsp:spPr>
        <a:xfrm>
          <a:off x="560995" y="385335"/>
          <a:ext cx="4522825" cy="81868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8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l-PL" sz="1800" b="1" kern="1200" dirty="0">
              <a:latin typeface="Arial" panose="020B0604020202020204" pitchFamily="34" charset="0"/>
              <a:cs typeface="Arial" panose="020B0604020202020204" pitchFamily="34" charset="0"/>
            </a:rPr>
            <a:t>Kapitalizacija i izgradnja sinergije s drugim srodnim inicijativama</a:t>
          </a:r>
          <a:endParaRPr lang="el-G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995" y="385335"/>
        <a:ext cx="4522825" cy="818680"/>
      </dsp:txXfrm>
    </dsp:sp>
    <dsp:sp modelId="{D4602086-9EC9-418F-B17D-BCAD5765E617}">
      <dsp:nvSpPr>
        <dsp:cNvPr id="0" name=""/>
        <dsp:cNvSpPr/>
      </dsp:nvSpPr>
      <dsp:spPr>
        <a:xfrm>
          <a:off x="49320" y="283000"/>
          <a:ext cx="1023350" cy="1023350"/>
        </a:xfrm>
        <a:prstGeom prst="ellipse">
          <a:avLst/>
        </a:prstGeom>
        <a:solidFill>
          <a:srgbClr val="83C34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2250DD-4D3F-498F-802A-DEA32C2689BD}">
      <dsp:nvSpPr>
        <dsp:cNvPr id="0" name=""/>
        <dsp:cNvSpPr/>
      </dsp:nvSpPr>
      <dsp:spPr>
        <a:xfrm>
          <a:off x="1024567" y="1425125"/>
          <a:ext cx="4053457" cy="81868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8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latin typeface="Arial" panose="020B0604020202020204" pitchFamily="34" charset="0"/>
              <a:cs typeface="Arial" panose="020B0604020202020204" pitchFamily="34" charset="0"/>
            </a:rPr>
            <a:t>Prijenos znanja na druge 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MPAs</a:t>
          </a:r>
        </a:p>
      </dsp:txBody>
      <dsp:txXfrm>
        <a:off x="1024567" y="1425125"/>
        <a:ext cx="4053457" cy="818680"/>
      </dsp:txXfrm>
    </dsp:sp>
    <dsp:sp modelId="{FDB380D4-4D43-4F9B-ACC5-7400313C26F4}">
      <dsp:nvSpPr>
        <dsp:cNvPr id="0" name=""/>
        <dsp:cNvSpPr/>
      </dsp:nvSpPr>
      <dsp:spPr>
        <a:xfrm>
          <a:off x="437537" y="1298377"/>
          <a:ext cx="1023350" cy="102335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8BDC7A-367D-4ABE-8BA7-84B569EA2B36}">
      <dsp:nvSpPr>
        <dsp:cNvPr id="0" name=""/>
        <dsp:cNvSpPr/>
      </dsp:nvSpPr>
      <dsp:spPr>
        <a:xfrm>
          <a:off x="1121121" y="2432658"/>
          <a:ext cx="4064482" cy="1213202"/>
        </a:xfrm>
        <a:prstGeom prst="rect">
          <a:avLst/>
        </a:prstGeom>
        <a:solidFill>
          <a:srgbClr val="2288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8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Lobiranje i zagovaranje na institucionalnoj razini radi promicanja prihvaćanja rezultata projekta</a:t>
          </a:r>
          <a:endParaRPr lang="en-GB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1121" y="2432658"/>
        <a:ext cx="4064482" cy="1213202"/>
      </dsp:txXfrm>
    </dsp:sp>
    <dsp:sp modelId="{5A3F31C8-0164-4941-A589-D69F3B22FFD0}">
      <dsp:nvSpPr>
        <dsp:cNvPr id="0" name=""/>
        <dsp:cNvSpPr/>
      </dsp:nvSpPr>
      <dsp:spPr>
        <a:xfrm>
          <a:off x="513029" y="2513655"/>
          <a:ext cx="1023350" cy="1023350"/>
        </a:xfrm>
        <a:prstGeom prst="ellips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11A0C-FEFE-472C-A64D-3CAF3DF6ED80}">
      <dsp:nvSpPr>
        <dsp:cNvPr id="0" name=""/>
        <dsp:cNvSpPr/>
      </dsp:nvSpPr>
      <dsp:spPr>
        <a:xfrm>
          <a:off x="519831" y="3793621"/>
          <a:ext cx="4677777" cy="1503891"/>
        </a:xfrm>
        <a:prstGeom prst="rect">
          <a:avLst/>
        </a:prstGeom>
        <a:solidFill>
          <a:srgbClr val="A64EC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9828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latin typeface="Arial" panose="020B0604020202020204" pitchFamily="34" charset="0"/>
              <a:cs typeface="Arial" panose="020B0604020202020204" pitchFamily="34" charset="0"/>
            </a:rPr>
            <a:t>Jačanje iskorištavanja znanja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hr-HR" sz="1800" b="1" kern="1200" dirty="0">
              <a:latin typeface="Arial" panose="020B0604020202020204" pitchFamily="34" charset="0"/>
              <a:cs typeface="Arial" panose="020B0604020202020204" pitchFamily="34" charset="0"/>
            </a:rPr>
            <a:t>mrežna razmjena, suradnja i dijalog dionika prema konkretnim, učinkovitim i kontinuiranim akcijama protiv morskog otpada u</a:t>
          </a: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 Med MPAs</a:t>
          </a:r>
        </a:p>
      </dsp:txBody>
      <dsp:txXfrm>
        <a:off x="519831" y="3793621"/>
        <a:ext cx="4677777" cy="1503891"/>
      </dsp:txXfrm>
    </dsp:sp>
    <dsp:sp modelId="{227F5986-5E40-414D-A64F-CB0FDC9A2277}">
      <dsp:nvSpPr>
        <dsp:cNvPr id="0" name=""/>
        <dsp:cNvSpPr/>
      </dsp:nvSpPr>
      <dsp:spPr>
        <a:xfrm>
          <a:off x="49320" y="3967701"/>
          <a:ext cx="1023350" cy="1023350"/>
        </a:xfrm>
        <a:prstGeom prst="ellipse">
          <a:avLst/>
        </a:prstGeom>
        <a:solidFill>
          <a:srgbClr val="993366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16723A7-A5B2-E44D-AB53-2544B46A3C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CFFCC9F-B4E0-7543-A122-CC2D7E1D8B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5F300-2C68-9943-A259-034508FDB5A0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A126BB1-1CCC-C743-8CCB-5FED2C5968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A4D378-782D-C348-B929-E258AEEA25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8C5EC-5866-D54C-9E8A-397C5608A1C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9339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6786F-27FB-6644-8988-E31B5747AB79}" type="datetimeFigureOut">
              <a:rPr lang="it-IT" smtClean="0"/>
              <a:t>30/06/2021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9F22C-9CAA-1245-B8C8-09E55CFC6C0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9537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idor d'imatge de diapositiva 1">
            <a:extLst>
              <a:ext uri="{FF2B5EF4-FFF2-40B4-BE49-F238E27FC236}">
                <a16:creationId xmlns:a16="http://schemas.microsoft.com/office/drawing/2014/main" id="{AC5E1103-08EC-494C-8B80-4A1F3EA5B8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7713" y="731838"/>
            <a:ext cx="5173662" cy="3657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Contenidor de notes 2">
            <a:extLst>
              <a:ext uri="{FF2B5EF4-FFF2-40B4-BE49-F238E27FC236}">
                <a16:creationId xmlns:a16="http://schemas.microsoft.com/office/drawing/2014/main" id="{245DAF5C-EDE1-4069-97E4-8F77BA5C04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a-ES" altLang="el-GR" dirty="0"/>
          </a:p>
        </p:txBody>
      </p:sp>
      <p:sp>
        <p:nvSpPr>
          <p:cNvPr id="17412" name="Contenidor de número de diapositiva 3">
            <a:extLst>
              <a:ext uri="{FF2B5EF4-FFF2-40B4-BE49-F238E27FC236}">
                <a16:creationId xmlns:a16="http://schemas.microsoft.com/office/drawing/2014/main" id="{7BE748C3-F7E1-49D1-A724-ABD1845518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357720E-DFBC-4D0C-960B-2DD6C1FF16A2}" type="slidenum">
              <a:rPr lang="en-US" altLang="el-GR">
                <a:latin typeface="Calibri" panose="020F0502020204030204" pitchFamily="34" charset="0"/>
              </a:rPr>
              <a:pPr/>
              <a:t>7</a:t>
            </a:fld>
            <a:endParaRPr lang="en-US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21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idor d'imatge de diapositiva 1">
            <a:extLst>
              <a:ext uri="{FF2B5EF4-FFF2-40B4-BE49-F238E27FC236}">
                <a16:creationId xmlns:a16="http://schemas.microsoft.com/office/drawing/2014/main" id="{A8836D23-EB27-45C0-AA29-678101CE86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7713" y="731838"/>
            <a:ext cx="5173662" cy="3657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57E654A4-4239-4346-8C47-2BFB718627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460" name="Contenidor de número de diapositiva 3">
            <a:extLst>
              <a:ext uri="{FF2B5EF4-FFF2-40B4-BE49-F238E27FC236}">
                <a16:creationId xmlns:a16="http://schemas.microsoft.com/office/drawing/2014/main" id="{F8C72716-81B6-4774-80A8-B17A76615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602A06-6309-4013-BEFD-0D8C3862FCF6}" type="slidenum">
              <a:rPr kumimoji="0" lang="en-US" altLang="el-G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91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idor d'imatge de diapositiva 1">
            <a:extLst>
              <a:ext uri="{FF2B5EF4-FFF2-40B4-BE49-F238E27FC236}">
                <a16:creationId xmlns:a16="http://schemas.microsoft.com/office/drawing/2014/main" id="{EB37E929-EA59-4B85-B4A1-008B51AC05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7713" y="731838"/>
            <a:ext cx="5173662" cy="3657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6495AFA8-6F01-454C-8D22-80AD368B5E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t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29700" name="Contenidor de número de diapositiva 3">
            <a:extLst>
              <a:ext uri="{FF2B5EF4-FFF2-40B4-BE49-F238E27FC236}">
                <a16:creationId xmlns:a16="http://schemas.microsoft.com/office/drawing/2014/main" id="{E291EEBE-B919-444A-9A72-1A42697992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AF72B4E-4521-41D5-9E6E-7D983AE6A215}" type="slidenum">
              <a:rPr lang="en-US" altLang="el-GR">
                <a:latin typeface="Calibri" panose="020F0502020204030204" pitchFamily="34" charset="0"/>
              </a:rPr>
              <a:pPr/>
              <a:t>13</a:t>
            </a:fld>
            <a:endParaRPr lang="en-US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654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835C4-1CD1-4D38-B4AE-1762044DA6B1}" type="slidenum">
              <a:rPr lang="en-US" altLang="el-GR" smtClean="0"/>
              <a:pPr>
                <a:defRPr/>
              </a:pPr>
              <a:t>14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15130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E835C4-1CD1-4D38-B4AE-1762044DA6B1}" type="slidenum">
              <a:rPr lang="en-US" altLang="el-GR" smtClean="0"/>
              <a:pPr>
                <a:defRPr/>
              </a:pPr>
              <a:t>15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22118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idor d'imatge de diapositiva 1">
            <a:extLst>
              <a:ext uri="{FF2B5EF4-FFF2-40B4-BE49-F238E27FC236}">
                <a16:creationId xmlns:a16="http://schemas.microsoft.com/office/drawing/2014/main" id="{DC984FB0-CD2B-4820-B804-0B6BCA3848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47713" y="731838"/>
            <a:ext cx="5173662" cy="36576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Contenidor de notes 2">
            <a:extLst>
              <a:ext uri="{FF2B5EF4-FFF2-40B4-BE49-F238E27FC236}">
                <a16:creationId xmlns:a16="http://schemas.microsoft.com/office/drawing/2014/main" id="{F2E24D03-AEA8-4881-8F80-03A8F5006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a-ES" dirty="0"/>
          </a:p>
        </p:txBody>
      </p:sp>
      <p:sp>
        <p:nvSpPr>
          <p:cNvPr id="31748" name="Contenidor de número de diapositiva 3">
            <a:extLst>
              <a:ext uri="{FF2B5EF4-FFF2-40B4-BE49-F238E27FC236}">
                <a16:creationId xmlns:a16="http://schemas.microsoft.com/office/drawing/2014/main" id="{8888116A-0796-4F18-A49C-3A6171CC0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009B19-CFC7-40F3-AF1B-79591BA6B689}" type="slidenum">
              <a:rPr lang="en-US" altLang="el-GR">
                <a:latin typeface="Calibri" panose="020F0502020204030204" pitchFamily="34" charset="0"/>
              </a:rPr>
              <a:pPr/>
              <a:t>16</a:t>
            </a:fld>
            <a:endParaRPr lang="en-US" altLang="el-G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57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f th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68A9070D-07DD-0C43-B248-4C0D86A49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1349" b="-56"/>
          <a:stretch/>
        </p:blipFill>
        <p:spPr>
          <a:xfrm>
            <a:off x="0" y="3124200"/>
            <a:ext cx="10691813" cy="44354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886" y="2222501"/>
            <a:ext cx="9088041" cy="1254346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US" sz="3600" dirty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9696" y="3614132"/>
            <a:ext cx="7921824" cy="937392"/>
          </a:xfrm>
          <a:noFill/>
          <a:ln w="9525">
            <a:noFill/>
            <a:miter lim="800000"/>
            <a:headEnd/>
            <a:tailEnd/>
          </a:ln>
        </p:spPr>
        <p:txBody>
          <a:bodyPr wrap="square" lIns="105366" tIns="52683" rIns="105366" bIns="52683" anchor="ctr">
            <a:spAutoFit/>
          </a:bodyPr>
          <a:lstStyle>
            <a:lvl1pPr algn="ctr">
              <a:defRPr lang="en-US" sz="3000" dirty="0">
                <a:latin typeface="+mj-lt"/>
                <a:cs typeface="Arial" panose="020B0604020202020204" pitchFamily="34" charset="0"/>
              </a:defRPr>
            </a:lvl1pPr>
          </a:lstStyle>
          <a:p>
            <a:pPr lvl="0" algn="ctr" defTabSz="457200"/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FEE7EE7-E1D8-6447-8065-DE3C3ECD40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6034" y="6793152"/>
            <a:ext cx="2064317" cy="6897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90FEA76-0CB9-3D4A-AD58-401F7A982B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832" y="430027"/>
            <a:ext cx="2726243" cy="91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4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wav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Imagen">
            <a:extLst>
              <a:ext uri="{FF2B5EF4-FFF2-40B4-BE49-F238E27FC236}">
                <a16:creationId xmlns:a16="http://schemas.microsoft.com/office/drawing/2014/main" id="{F4C7CB80-D8AC-4C88-A970-7AFA1C5E3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5"/>
          <a:stretch>
            <a:fillRect/>
          </a:stretch>
        </p:blipFill>
        <p:spPr bwMode="auto">
          <a:xfrm>
            <a:off x="8629557" y="6478605"/>
            <a:ext cx="1791250" cy="107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:\COMPARTITS\03-PROYECTOS\09-Marine_Litter\Plastic busters MPAs\WP 2.4 DEVELOPMENT OF COMMUNICATION TOOLS AND OUTPUTS\2.4.1 project press kit\Templates\draft PPT\wave white + transparent.png">
            <a:extLst>
              <a:ext uri="{FF2B5EF4-FFF2-40B4-BE49-F238E27FC236}">
                <a16:creationId xmlns:a16="http://schemas.microsoft.com/office/drawing/2014/main" id="{08DA0D4A-12FE-4874-B2D5-C86E2D7F9C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-211607" y="6240232"/>
            <a:ext cx="6277728" cy="152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Marcador de texto"/>
          <p:cNvSpPr>
            <a:spLocks noGrp="1"/>
          </p:cNvSpPr>
          <p:nvPr>
            <p:ph type="body" sz="quarter" idx="10"/>
          </p:nvPr>
        </p:nvSpPr>
        <p:spPr>
          <a:xfrm>
            <a:off x="967670" y="207941"/>
            <a:ext cx="8672277" cy="13491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57" baseline="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801929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13 Marcador de texto"/>
          <p:cNvSpPr>
            <a:spLocks noGrp="1"/>
          </p:cNvSpPr>
          <p:nvPr>
            <p:ph type="body" sz="quarter" idx="11"/>
          </p:nvPr>
        </p:nvSpPr>
        <p:spPr>
          <a:xfrm>
            <a:off x="1052476" y="2271406"/>
            <a:ext cx="8586862" cy="3176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18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and wha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>
            <a:extLst>
              <a:ext uri="{FF2B5EF4-FFF2-40B4-BE49-F238E27FC236}">
                <a16:creationId xmlns:a16="http://schemas.microsoft.com/office/drawing/2014/main" id="{B5D24B7D-90D1-4710-806A-E2C5CE11B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5"/>
          <a:stretch>
            <a:fillRect/>
          </a:stretch>
        </p:blipFill>
        <p:spPr bwMode="auto">
          <a:xfrm>
            <a:off x="8629584" y="6478605"/>
            <a:ext cx="1791250" cy="1041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DA0A9E20-7FFC-4870-8739-A2DA12DEA0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b="1291"/>
          <a:stretch>
            <a:fillRect/>
          </a:stretch>
        </p:blipFill>
        <p:spPr bwMode="auto">
          <a:xfrm rot="21447726">
            <a:off x="44550" y="6343480"/>
            <a:ext cx="6073543" cy="14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Marcador de texto"/>
          <p:cNvSpPr>
            <a:spLocks noGrp="1"/>
          </p:cNvSpPr>
          <p:nvPr>
            <p:ph type="body" sz="quarter" idx="10"/>
          </p:nvPr>
        </p:nvSpPr>
        <p:spPr>
          <a:xfrm>
            <a:off x="967670" y="207941"/>
            <a:ext cx="8672277" cy="13491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57" baseline="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801929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11"/>
          </p:nvPr>
        </p:nvSpPr>
        <p:spPr>
          <a:xfrm>
            <a:off x="1052476" y="2271406"/>
            <a:ext cx="8586862" cy="3176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60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alo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Imagen">
            <a:extLst>
              <a:ext uri="{FF2B5EF4-FFF2-40B4-BE49-F238E27FC236}">
                <a16:creationId xmlns:a16="http://schemas.microsoft.com/office/drawing/2014/main" id="{85787C0D-17C8-4B5A-93A5-7278CF27F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5"/>
          <a:stretch>
            <a:fillRect/>
          </a:stretch>
        </p:blipFill>
        <p:spPr bwMode="auto">
          <a:xfrm>
            <a:off x="8629557" y="6478605"/>
            <a:ext cx="1791250" cy="107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:\COMPARTITS\03-PROYECTOS\09-Marine_Litter\Plastic busters MPAs\WP 2.4 DEVELOPMENT OF COMMUNICATION TOOLS AND OUTPUTS\2.4.1 project press kit\Templates\draft PPT\wave white + transparent.png">
            <a:extLst>
              <a:ext uri="{FF2B5EF4-FFF2-40B4-BE49-F238E27FC236}">
                <a16:creationId xmlns:a16="http://schemas.microsoft.com/office/drawing/2014/main" id="{0AF3FCE2-1D0D-484B-8C61-8580F5971E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188631" y="6891205"/>
            <a:ext cx="2440926" cy="5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Marcador de texto"/>
          <p:cNvSpPr>
            <a:spLocks noGrp="1"/>
          </p:cNvSpPr>
          <p:nvPr>
            <p:ph type="body" sz="quarter" idx="10"/>
          </p:nvPr>
        </p:nvSpPr>
        <p:spPr>
          <a:xfrm>
            <a:off x="967670" y="207941"/>
            <a:ext cx="8672277" cy="13491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57" baseline="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801929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13 Marcador de texto"/>
          <p:cNvSpPr>
            <a:spLocks noGrp="1"/>
          </p:cNvSpPr>
          <p:nvPr>
            <p:ph type="body" sz="quarter" idx="11"/>
          </p:nvPr>
        </p:nvSpPr>
        <p:spPr>
          <a:xfrm>
            <a:off x="1052476" y="2271406"/>
            <a:ext cx="8586862" cy="3176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59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726" y="1763713"/>
            <a:ext cx="9357456" cy="3636962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77349" y="6905626"/>
            <a:ext cx="679401" cy="503558"/>
          </a:xfrm>
          <a:prstGeom prst="rect">
            <a:avLst/>
          </a:prstGeom>
        </p:spPr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702ED71-3BB2-7B4D-8315-1957E4AAE9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61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74" userDrawn="1">
          <p15:clr>
            <a:srgbClr val="FBAE40"/>
          </p15:clr>
        </p15:guide>
        <p15:guide id="3" orient="horz" pos="385" userDrawn="1">
          <p15:clr>
            <a:srgbClr val="FBAE40"/>
          </p15:clr>
        </p15:guide>
        <p15:guide id="4" orient="horz" pos="3402" userDrawn="1">
          <p15:clr>
            <a:srgbClr val="FBAE40"/>
          </p15:clr>
        </p15:guide>
        <p15:guide id="5" pos="6271" userDrawn="1">
          <p15:clr>
            <a:srgbClr val="FBAE40"/>
          </p15:clr>
        </p15:guide>
        <p15:guide id="6" pos="3367" userDrawn="1">
          <p15:clr>
            <a:srgbClr val="FBAE40"/>
          </p15:clr>
        </p15:guide>
        <p15:guide id="7" orient="horz" pos="11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966FF127-F1E4-5649-AD9D-18F1C7807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390193"/>
            <a:ext cx="10691813" cy="12478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7188" y="1768509"/>
            <a:ext cx="9359563" cy="3739520"/>
          </a:xfrm>
        </p:spPr>
        <p:txBody>
          <a:bodyPr anchor="t" anchorCtr="0"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ABCF91-B16B-9048-861F-D5DA29EF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4967" y="6954205"/>
            <a:ext cx="611784" cy="402483"/>
          </a:xfrm>
          <a:prstGeom prst="rect">
            <a:avLst/>
          </a:prstGeom>
        </p:spPr>
        <p:txBody>
          <a:bodyPr/>
          <a:lstStyle>
            <a:lvl1pPr>
              <a:defRPr sz="1320"/>
            </a:lvl1pPr>
          </a:lstStyle>
          <a:p>
            <a:fld id="{6B669491-FD19-4448-A095-712FC87FC06A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6A3F33C-31D2-1F49-AFB6-81B93B881E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01DFD8-2DE2-9841-A255-5E1FFC65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70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36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7D802826-244D-9E41-A366-EE3E7AA1C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F5836D5-C58C-1241-A7AF-E0DD1715C9C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1974873-006A-4346-B21A-6E7994717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92DA83B-C78F-6941-B270-8C9DFC6E5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189" y="1768509"/>
            <a:ext cx="4388678" cy="3739520"/>
          </a:xfrm>
        </p:spPr>
        <p:txBody>
          <a:bodyPr anchor="t" anchorCtr="0"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2E20E0D-1F1C-A944-8067-3F21C13F170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557272" y="1768509"/>
            <a:ext cx="4388678" cy="3739520"/>
          </a:xfrm>
        </p:spPr>
        <p:txBody>
          <a:bodyPr anchor="t" anchorCtr="0"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3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44" y="3228041"/>
            <a:ext cx="9221689" cy="1103591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6107A0-C797-FF4C-824F-534FDCB9349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7" name="Segnaposto numero diapositiva 7">
            <a:extLst>
              <a:ext uri="{FF2B5EF4-FFF2-40B4-BE49-F238E27FC236}">
                <a16:creationId xmlns:a16="http://schemas.microsoft.com/office/drawing/2014/main" id="{3143F7EC-FAF8-BA4D-896F-DD889417E4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773" y="7006700"/>
            <a:ext cx="651977" cy="402483"/>
          </a:xfrm>
        </p:spPr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368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96" y="499514"/>
            <a:ext cx="3589047" cy="1768388"/>
          </a:xfrm>
        </p:spPr>
        <p:txBody>
          <a:bodyPr anchor="t" anchorCtr="0"/>
          <a:lstStyle>
            <a:lvl1pPr>
              <a:defRPr sz="3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5796" y="2445198"/>
            <a:ext cx="3589047" cy="306283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8931B8B-104D-7947-A9E1-FB1E6549E05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CA329AB-27ED-144B-8A86-B45170462D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773" y="7006700"/>
            <a:ext cx="651977" cy="402483"/>
          </a:xfrm>
        </p:spPr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976F5EC-8C41-9F49-9A03-B02333CF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810" y="499513"/>
            <a:ext cx="5474940" cy="5008515"/>
          </a:xfrm>
        </p:spPr>
        <p:txBody>
          <a:bodyPr anchor="t" anchorCtr="0"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499513"/>
            <a:ext cx="5412730" cy="5008515"/>
          </a:xfrm>
        </p:spPr>
        <p:txBody>
          <a:bodyPr anchor="t">
            <a:noAutofit/>
          </a:bodyPr>
          <a:lstStyle>
            <a:lvl1pPr marL="0" indent="0">
              <a:buNone/>
              <a:defRPr sz="2000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576D4BE-0032-3D4D-A36D-865E4FAFB45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1" name="Segnaposto numero diapositiva 7">
            <a:extLst>
              <a:ext uri="{FF2B5EF4-FFF2-40B4-BE49-F238E27FC236}">
                <a16:creationId xmlns:a16="http://schemas.microsoft.com/office/drawing/2014/main" id="{1EF8179B-7815-3B42-8C03-92F6394F5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04773" y="7006700"/>
            <a:ext cx="651977" cy="402483"/>
          </a:xfrm>
        </p:spPr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C45DCF-9C9C-1148-83BD-26A62659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96" y="499514"/>
            <a:ext cx="3589047" cy="1768388"/>
          </a:xfrm>
        </p:spPr>
        <p:txBody>
          <a:bodyPr anchor="t" anchorCtr="0"/>
          <a:lstStyle>
            <a:lvl1pPr>
              <a:defRPr sz="3000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66D053E-08AD-C844-99E1-5371B2035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5796" y="2445198"/>
            <a:ext cx="3589047" cy="3062830"/>
          </a:xfrm>
        </p:spPr>
        <p:txBody>
          <a:bodyPr anchor="t" anchorCtr="0">
            <a:noAutofit/>
          </a:bodyPr>
          <a:lstStyle>
            <a:lvl1pPr marL="0" indent="0">
              <a:buNone/>
              <a:defRPr sz="1400">
                <a:latin typeface="+mn-lt"/>
              </a:defRPr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1703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- Italy-Croatia 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221FE90-DCA3-D546-9918-50014EB444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pic>
        <p:nvPicPr>
          <p:cNvPr id="5" name="Immagine 8" descr="indirizzo.jpg">
            <a:extLst>
              <a:ext uri="{FF2B5EF4-FFF2-40B4-BE49-F238E27FC236}">
                <a16:creationId xmlns:a16="http://schemas.microsoft.com/office/drawing/2014/main" id="{EBC745CB-39BF-DC4F-B472-5BCE7D05DC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7" y="3697304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9" descr="mail.jpg">
            <a:extLst>
              <a:ext uri="{FF2B5EF4-FFF2-40B4-BE49-F238E27FC236}">
                <a16:creationId xmlns:a16="http://schemas.microsoft.com/office/drawing/2014/main" id="{D0384BE9-159F-BB4E-950F-2A7AC80EAA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7" y="4200541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20" descr="indirizzo.jpg">
            <a:extLst>
              <a:ext uri="{FF2B5EF4-FFF2-40B4-BE49-F238E27FC236}">
                <a16:creationId xmlns:a16="http://schemas.microsoft.com/office/drawing/2014/main" id="{7E6B6083-E364-C74F-8DD5-DE86359A0F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45" y="4690622"/>
            <a:ext cx="358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21" descr="mail.jpg">
            <a:extLst>
              <a:ext uri="{FF2B5EF4-FFF2-40B4-BE49-F238E27FC236}">
                <a16:creationId xmlns:a16="http://schemas.microsoft.com/office/drawing/2014/main" id="{A9CC86EC-813A-514E-9124-CA96B7E49C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56" y="5168627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9188DDC-F3F0-4744-BA11-A4064704DB7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99683" y="6638020"/>
            <a:ext cx="6044400" cy="716312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1200">
                <a:latin typeface="+mn-lt"/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574219-E3FB-874C-8238-FAE8B6C0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99279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7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ve alo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 Imagen">
            <a:extLst>
              <a:ext uri="{FF2B5EF4-FFF2-40B4-BE49-F238E27FC236}">
                <a16:creationId xmlns:a16="http://schemas.microsoft.com/office/drawing/2014/main" id="{85787C0D-17C8-4B5A-93A5-7278CF27F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85"/>
          <a:stretch>
            <a:fillRect/>
          </a:stretch>
        </p:blipFill>
        <p:spPr bwMode="auto">
          <a:xfrm>
            <a:off x="8629557" y="6478605"/>
            <a:ext cx="1791250" cy="107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Y:\COMPARTITS\03-PROYECTOS\09-Marine_Litter\Plastic busters MPAs\WP 2.4 DEVELOPMENT OF COMMUNICATION TOOLS AND OUTPUTS\2.4.1 project press kit\Templates\draft PPT\wave white + transparent.png">
            <a:extLst>
              <a:ext uri="{FF2B5EF4-FFF2-40B4-BE49-F238E27FC236}">
                <a16:creationId xmlns:a16="http://schemas.microsoft.com/office/drawing/2014/main" id="{0AF3FCE2-1D0D-484B-8C61-8580F5971E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6188631" y="6891205"/>
            <a:ext cx="2440926" cy="59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0 Marcador de texto"/>
          <p:cNvSpPr>
            <a:spLocks noGrp="1"/>
          </p:cNvSpPr>
          <p:nvPr>
            <p:ph type="body" sz="quarter" idx="10"/>
          </p:nvPr>
        </p:nvSpPr>
        <p:spPr>
          <a:xfrm>
            <a:off x="967670" y="610721"/>
            <a:ext cx="8672277" cy="5436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157" baseline="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3pPr marL="801929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13 Marcador de texto"/>
          <p:cNvSpPr>
            <a:spLocks noGrp="1"/>
          </p:cNvSpPr>
          <p:nvPr>
            <p:ph type="body" sz="quarter" idx="11"/>
          </p:nvPr>
        </p:nvSpPr>
        <p:spPr>
          <a:xfrm>
            <a:off x="1052476" y="3696908"/>
            <a:ext cx="8586862" cy="325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9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640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7188" y="559070"/>
            <a:ext cx="9221689" cy="992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ctr">
            <a:spAutoFit/>
          </a:bodyPr>
          <a:lstStyle/>
          <a:p>
            <a:pPr marL="0" lvl="0" defTabSz="457200"/>
            <a:r>
              <a:rPr lang="it-IT" dirty="0"/>
              <a:t>FARE CLIC PER MODIFICARE LO STILE DEL TITOLO DELLO SCHEMA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3415110"/>
            <a:ext cx="9221689" cy="5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366" tIns="52683" rIns="105366" bIns="52683" anchor="ctr">
            <a:spAutoFit/>
          </a:bodyPr>
          <a:lstStyle/>
          <a:p>
            <a:pPr marL="0" lvl="0" algn="ctr" defTabSz="45720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4773" y="7006700"/>
            <a:ext cx="65197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69491-FD19-4448-A095-712FC87FC06A}" type="slidenum">
              <a:rPr lang="it-IT" smtClean="0"/>
              <a:t>‹#›</a:t>
            </a:fld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F6CF022-771E-604E-969C-68E294B070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5390193"/>
            <a:ext cx="10691813" cy="12478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BDDE24-8A20-974E-8254-E600BA3CD00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12638" y="6567786"/>
            <a:ext cx="2586162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2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6" r:id="rId3"/>
    <p:sldLayoutId id="2147483688" r:id="rId4"/>
    <p:sldLayoutId id="2147483690" r:id="rId5"/>
    <p:sldLayoutId id="2147483692" r:id="rId6"/>
    <p:sldLayoutId id="2147483693" r:id="rId7"/>
    <p:sldLayoutId id="2147483694" r:id="rId8"/>
    <p:sldLayoutId id="2147483699" r:id="rId9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lang="en-US" sz="3200" kern="1200" dirty="0">
          <a:solidFill>
            <a:srgbClr val="1ABAE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1007943" rtl="0" eaLnBrk="1" latinLnBrk="0" hangingPunct="1">
        <a:lnSpc>
          <a:spcPct val="90000"/>
        </a:lnSpc>
        <a:spcBef>
          <a:spcPts val="1102"/>
        </a:spcBef>
        <a:buFontTx/>
        <a:buNone/>
        <a:defRPr lang="it-IT" sz="3000" kern="1200" dirty="0" smtClean="0">
          <a:solidFill>
            <a:srgbClr val="57585A"/>
          </a:solidFill>
          <a:latin typeface="+mj-lt"/>
          <a:ea typeface="+mn-ea"/>
          <a:cs typeface="Arial" pitchFamily="34" charset="0"/>
        </a:defRPr>
      </a:lvl1pPr>
      <a:lvl2pPr marL="205214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lang="it-IT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662414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lang="it-IT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119614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lang="it-IT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76814" indent="0" algn="l" defTabSz="1007943" rtl="0" eaLnBrk="1" latinLnBrk="0" hangingPunct="1">
        <a:lnSpc>
          <a:spcPct val="90000"/>
        </a:lnSpc>
        <a:spcBef>
          <a:spcPts val="551"/>
        </a:spcBef>
        <a:buFontTx/>
        <a:buNone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2 Marcador de título">
            <a:extLst>
              <a:ext uri="{FF2B5EF4-FFF2-40B4-BE49-F238E27FC236}">
                <a16:creationId xmlns:a16="http://schemas.microsoft.com/office/drawing/2014/main" id="{A09686C9-6AB8-4C71-9DB2-2B75FD2B6A7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34591" y="302737"/>
            <a:ext cx="9622632" cy="125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l-GR"/>
              <a:t>Haga clic para modificar el estilo de título del patrón</a:t>
            </a:r>
            <a:endParaRPr lang="en-US" altLang="el-GR"/>
          </a:p>
        </p:txBody>
      </p:sp>
      <p:sp>
        <p:nvSpPr>
          <p:cNvPr id="1027" name="13 Marcador de texto">
            <a:extLst>
              <a:ext uri="{FF2B5EF4-FFF2-40B4-BE49-F238E27FC236}">
                <a16:creationId xmlns:a16="http://schemas.microsoft.com/office/drawing/2014/main" id="{BF865984-38BC-4D8B-B608-B464CF4E5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4591" y="1763926"/>
            <a:ext cx="9622632" cy="498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s-ES" altLang="el-GR"/>
              <a:t>Haga clic para modificar el estilo del texto </a:t>
            </a:r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1923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8" kern="1200">
          <a:solidFill>
            <a:srgbClr val="83C34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5pPr>
      <a:lvl6pPr marL="400964" algn="ctr" rtl="0" fontAlgn="base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6pPr>
      <a:lvl7pPr marL="801929" algn="ctr" rtl="0" fontAlgn="base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7pPr>
      <a:lvl8pPr marL="1202893" algn="ctr" rtl="0" fontAlgn="base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8pPr>
      <a:lvl9pPr marL="1603858" algn="ctr" rtl="0" fontAlgn="base">
        <a:spcBef>
          <a:spcPct val="0"/>
        </a:spcBef>
        <a:spcAft>
          <a:spcPct val="0"/>
        </a:spcAft>
        <a:defRPr sz="3508">
          <a:solidFill>
            <a:srgbClr val="83C341"/>
          </a:solidFill>
          <a:latin typeface="Arial" panose="020B0604020202020204" pitchFamily="34" charset="0"/>
        </a:defRPr>
      </a:lvl9pPr>
    </p:titleStyle>
    <p:bodyStyle>
      <a:lvl1pPr algn="ctr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806" kern="1200">
          <a:solidFill>
            <a:srgbClr val="83C34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009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rgbClr val="25406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002411" indent="-2004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403375" indent="-2004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54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04340" indent="-2004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54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205304" indent="-200482" algn="l" defTabSz="801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spcBef>
          <a:spcPct val="20000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3PcwpXh_cs" TargetMode="External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IDYF0LYxpzI" TargetMode="External"/><Relationship Id="rId4" Type="http://schemas.openxmlformats.org/officeDocument/2006/relationships/hyperlink" Target="https://www.youtube.com/watch?v=xSq0pZSE9Z0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2632D6-F9CA-4841-B51D-0A40B6763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386" y="1475581"/>
            <a:ext cx="9224541" cy="2001266"/>
          </a:xfrm>
        </p:spPr>
        <p:txBody>
          <a:bodyPr/>
          <a:lstStyle/>
          <a:p>
            <a:r>
              <a:rPr lang="en-GB" dirty="0"/>
              <a:t>Interreg MED Plastic Busters MPAs - Zaštita bioraznolikosti od plastike u mediteranskim zaštićenim morskim </a:t>
            </a:r>
            <a:r>
              <a:rPr lang="en-GB" dirty="0" err="1"/>
              <a:t>područjima</a:t>
            </a:r>
            <a:r>
              <a:rPr lang="en-GB" dirty="0"/>
              <a:t> 	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3A4C8C2-4960-094A-955B-92A3186BB2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643" y="3707829"/>
            <a:ext cx="7921824" cy="937392"/>
          </a:xfrm>
        </p:spPr>
        <p:txBody>
          <a:bodyPr/>
          <a:lstStyle/>
          <a:p>
            <a:pPr>
              <a:defRPr/>
            </a:pPr>
            <a:r>
              <a:rPr lang="hr-HR" dirty="0"/>
              <a:t>MARLESS </a:t>
            </a:r>
            <a:r>
              <a:rPr lang="it-IT" dirty="0"/>
              <a:t>|</a:t>
            </a:r>
            <a:r>
              <a:rPr lang="hr-HR" dirty="0"/>
              <a:t> Ministarstvo gospodarstva i održivog razvoja</a:t>
            </a:r>
            <a:r>
              <a:rPr lang="it-IT" dirty="0"/>
              <a:t> | </a:t>
            </a:r>
            <a:r>
              <a:rPr lang="hr-HR" dirty="0"/>
              <a:t>Mr.sc. Anica Brlek Juren</a:t>
            </a:r>
            <a:endParaRPr lang="it-IT" dirty="0"/>
          </a:p>
        </p:txBody>
      </p:sp>
      <p:sp>
        <p:nvSpPr>
          <p:cNvPr id="5" name="Rettangolo 3">
            <a:extLst>
              <a:ext uri="{FF2B5EF4-FFF2-40B4-BE49-F238E27FC236}">
                <a16:creationId xmlns:a16="http://schemas.microsoft.com/office/drawing/2014/main" id="{19D0FB15-79DA-1342-B0F4-BA6EBCEB3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4221" y="4688809"/>
            <a:ext cx="5763370" cy="66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5366" tIns="52683" rIns="105366" bIns="52683" anchor="ctr">
            <a:spAutoFit/>
          </a:bodyPr>
          <a:lstStyle/>
          <a:p>
            <a:pPr algn="ctr">
              <a:defRPr/>
            </a:pPr>
            <a:r>
              <a:rPr lang="hr-HR" dirty="0">
                <a:solidFill>
                  <a:srgbClr val="57585A"/>
                </a:solidFill>
                <a:latin typeface="+mj-lt"/>
                <a:cs typeface="Arial" pitchFamily="34" charset="0"/>
              </a:rPr>
              <a:t>Događaj na visokoj razini </a:t>
            </a:r>
            <a:r>
              <a:rPr lang="it-IT" dirty="0">
                <a:solidFill>
                  <a:srgbClr val="57585A"/>
                </a:solidFill>
                <a:latin typeface="+mj-lt"/>
                <a:cs typeface="Arial" pitchFamily="34" charset="0"/>
              </a:rPr>
              <a:t>| </a:t>
            </a:r>
            <a:r>
              <a:rPr lang="pl-PL" dirty="0">
                <a:solidFill>
                  <a:srgbClr val="57585A"/>
                </a:solidFill>
                <a:latin typeface="+mj-lt"/>
                <a:cs typeface="Arial" pitchFamily="34" charset="0"/>
              </a:rPr>
              <a:t>Virtualni događaj na Zoom platformi</a:t>
            </a:r>
            <a:r>
              <a:rPr lang="it-IT" dirty="0">
                <a:solidFill>
                  <a:srgbClr val="57585A"/>
                </a:solidFill>
                <a:latin typeface="+mj-lt"/>
                <a:cs typeface="Arial" pitchFamily="34" charset="0"/>
              </a:rPr>
              <a:t>| </a:t>
            </a:r>
            <a:r>
              <a:rPr lang="hr-HR" dirty="0">
                <a:solidFill>
                  <a:srgbClr val="57585A"/>
                </a:solidFill>
                <a:latin typeface="+mj-lt"/>
                <a:cs typeface="Arial" pitchFamily="34" charset="0"/>
              </a:rPr>
              <a:t>16 lipanj 2021</a:t>
            </a:r>
            <a:endParaRPr lang="it-IT" dirty="0">
              <a:solidFill>
                <a:srgbClr val="57585A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306" y="6300117"/>
            <a:ext cx="2420322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3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Procjena utjecaja morskog otpada na biotu</a:t>
            </a:r>
            <a:endParaRPr lang="hr-HR" dirty="0"/>
          </a:p>
        </p:txBody>
      </p:sp>
      <p:sp>
        <p:nvSpPr>
          <p:cNvPr id="15" name="Rezervirano mjesto teksta 1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slike 15"/>
          <p:cNvSpPr>
            <a:spLocks noGrp="1"/>
          </p:cNvSpPr>
          <p:nvPr>
            <p:ph type="pic" idx="13"/>
          </p:nvPr>
        </p:nvSpPr>
        <p:spPr/>
      </p:sp>
      <p:sp>
        <p:nvSpPr>
          <p:cNvPr id="5" name="Rezervirano mjesto broja slajd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4" name="Rezervirano mjesto sadržaja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8" y="1037846"/>
            <a:ext cx="2024047" cy="200575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47" y="2865487"/>
            <a:ext cx="9717866" cy="469432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989" y="751440"/>
            <a:ext cx="2145633" cy="21717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1749617-6818-4791-BB2C-70DD41F92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421" y="1400534"/>
            <a:ext cx="2061201" cy="11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l-GR" sz="1600" b="1" kern="0" dirty="0" err="1">
                <a:solidFill>
                  <a:prstClr val="black"/>
                </a:solidFill>
              </a:rPr>
              <a:t>Trostruki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pristup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praćenju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morskog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otpada</a:t>
            </a:r>
            <a:r>
              <a:rPr lang="en-US" altLang="el-GR" sz="1600" b="1" kern="0" dirty="0">
                <a:solidFill>
                  <a:prstClr val="black"/>
                </a:solidFill>
              </a:rPr>
              <a:t> u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bioti</a:t>
            </a:r>
            <a:endParaRPr kumimoji="0" lang="en-US" alt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93790" y="141852"/>
            <a:ext cx="8562960" cy="642150"/>
          </a:xfrm>
        </p:spPr>
        <p:txBody>
          <a:bodyPr/>
          <a:lstStyle/>
          <a:p>
            <a:r>
              <a:rPr lang="hr-HR" dirty="0"/>
              <a:t>Istraživanja morskog otpada u okviru projekta</a:t>
            </a:r>
          </a:p>
        </p:txBody>
      </p:sp>
      <p:sp>
        <p:nvSpPr>
          <p:cNvPr id="4" name="Rezervirano mjesto slike 3"/>
          <p:cNvSpPr>
            <a:spLocks noGrp="1"/>
          </p:cNvSpPr>
          <p:nvPr>
            <p:ph type="pic" idx="13"/>
          </p:nvPr>
        </p:nvSpPr>
        <p:spPr/>
      </p:sp>
      <p:sp>
        <p:nvSpPr>
          <p:cNvPr id="5" name="Rezervirano mjesto broja slajd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11</a:t>
            </a:fld>
            <a:endParaRPr lang="it-IT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554" y="1268947"/>
            <a:ext cx="6748857" cy="2426418"/>
          </a:xfrm>
          <a:prstGeom prst="rect">
            <a:avLst/>
          </a:prstGeom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2E5C1914-69DC-4A51-A5CA-7E98E1DDE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905" y="844971"/>
            <a:ext cx="3040066" cy="327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1600" b="1" dirty="0">
                <a:solidFill>
                  <a:srgbClr val="83C341"/>
                </a:solidFill>
              </a:rPr>
              <a:t>Tuscan Archipelago National Park </a:t>
            </a:r>
            <a:endParaRPr lang="el-GR" sz="1600" dirty="0">
              <a:solidFill>
                <a:srgbClr val="83C341"/>
              </a:solidFill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789584A2-82DC-435F-8949-5AC0377CB998}"/>
              </a:ext>
            </a:extLst>
          </p:cNvPr>
          <p:cNvSpPr/>
          <p:nvPr/>
        </p:nvSpPr>
        <p:spPr>
          <a:xfrm>
            <a:off x="6095999" y="844186"/>
            <a:ext cx="35493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1600" b="1" dirty="0">
                <a:solidFill>
                  <a:srgbClr val="83C341"/>
                </a:solidFill>
              </a:rPr>
              <a:t>National Marine Park of Zakynthos</a:t>
            </a:r>
            <a:endParaRPr lang="el-GR" sz="1600" b="1" dirty="0">
              <a:solidFill>
                <a:srgbClr val="83C341"/>
              </a:solidFill>
            </a:endParaRPr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80EC9830-D018-4992-AC15-DAB9FCE7E2A6}"/>
              </a:ext>
            </a:extLst>
          </p:cNvPr>
          <p:cNvSpPr/>
          <p:nvPr/>
        </p:nvSpPr>
        <p:spPr>
          <a:xfrm>
            <a:off x="2390618" y="3821616"/>
            <a:ext cx="402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el-GR" sz="1600" b="1" dirty="0">
                <a:solidFill>
                  <a:srgbClr val="83C341"/>
                </a:solidFill>
              </a:rPr>
              <a:t>Cabrera Archipelago National Maritime </a:t>
            </a:r>
          </a:p>
          <a:p>
            <a:pPr lvl="0" algn="ctr"/>
            <a:r>
              <a:rPr lang="en-US" altLang="el-GR" sz="1600" b="1" dirty="0">
                <a:solidFill>
                  <a:srgbClr val="83C341"/>
                </a:solidFill>
              </a:rPr>
              <a:t>Park   </a:t>
            </a:r>
          </a:p>
        </p:txBody>
      </p:sp>
      <p:sp>
        <p:nvSpPr>
          <p:cNvPr id="12" name="Rectangle 20">
            <a:extLst>
              <a:ext uri="{FF2B5EF4-FFF2-40B4-BE49-F238E27FC236}">
                <a16:creationId xmlns:a16="http://schemas.microsoft.com/office/drawing/2014/main" id="{80E4727B-386A-4C00-8746-20E73F9E7A69}"/>
              </a:ext>
            </a:extLst>
          </p:cNvPr>
          <p:cNvSpPr/>
          <p:nvPr/>
        </p:nvSpPr>
        <p:spPr>
          <a:xfrm>
            <a:off x="6276739" y="3867565"/>
            <a:ext cx="4415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l-GR" sz="1600" b="1" dirty="0" err="1">
                <a:solidFill>
                  <a:srgbClr val="83C341"/>
                </a:solidFill>
              </a:rPr>
              <a:t>Pelagos</a:t>
            </a:r>
            <a:r>
              <a:rPr lang="en-US" altLang="el-GR" sz="1600" b="1" dirty="0">
                <a:solidFill>
                  <a:srgbClr val="83C341"/>
                </a:solidFill>
              </a:rPr>
              <a:t> Sanctuary (SPAMI)</a:t>
            </a:r>
            <a:br>
              <a:rPr lang="en-US" altLang="el-GR" sz="1600" b="1" dirty="0"/>
            </a:br>
            <a:br>
              <a:rPr lang="en-US" altLang="el-GR" sz="1600" b="1" dirty="0"/>
            </a:br>
            <a:endParaRPr lang="el-GR" sz="1600" dirty="0"/>
          </a:p>
        </p:txBody>
      </p:sp>
      <p:pic>
        <p:nvPicPr>
          <p:cNvPr id="1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86" y="4365661"/>
            <a:ext cx="66008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65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like 3"/>
          <p:cNvSpPr>
            <a:spLocks noGrp="1"/>
          </p:cNvSpPr>
          <p:nvPr>
            <p:ph type="pic" idx="13"/>
          </p:nvPr>
        </p:nvSpPr>
        <p:spPr/>
      </p:sp>
      <p:pic>
        <p:nvPicPr>
          <p:cNvPr id="21" name="Slika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630" y="5140299"/>
            <a:ext cx="1889924" cy="1914310"/>
          </a:xfrm>
          <a:prstGeom prst="rect">
            <a:avLst/>
          </a:prstGeom>
        </p:spPr>
      </p:pic>
      <p:pic>
        <p:nvPicPr>
          <p:cNvPr id="11" name="Immagine 4">
            <a:extLst>
              <a:ext uri="{FF2B5EF4-FFF2-40B4-BE49-F238E27FC236}">
                <a16:creationId xmlns:a16="http://schemas.microsoft.com/office/drawing/2014/main" id="{D04F5CE3-1A98-4D78-A3B6-44EB0B83A4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22" y="1077568"/>
            <a:ext cx="6078455" cy="333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95796" y="499514"/>
            <a:ext cx="9504970" cy="521893"/>
          </a:xfrm>
        </p:spPr>
        <p:txBody>
          <a:bodyPr/>
          <a:lstStyle/>
          <a:p>
            <a:r>
              <a:rPr lang="pl-PL" dirty="0"/>
              <a:t>Od dijagnoze problema do akcija ublažavanja</a:t>
            </a:r>
            <a:endParaRPr lang="hr-HR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20" y="3409535"/>
            <a:ext cx="2061703" cy="2016224"/>
          </a:xfrm>
          <a:prstGeom prst="rect">
            <a:avLst/>
          </a:prstGeom>
        </p:spPr>
      </p:pic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>
            <a:off x="686072" y="3203773"/>
            <a:ext cx="2241753" cy="2221986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12</a:t>
            </a:fld>
            <a:endParaRPr lang="it-IT"/>
          </a:p>
        </p:txBody>
      </p:sp>
      <p:grpSp>
        <p:nvGrpSpPr>
          <p:cNvPr id="12" name="Gruppo 29">
            <a:extLst>
              <a:ext uri="{FF2B5EF4-FFF2-40B4-BE49-F238E27FC236}">
                <a16:creationId xmlns:a16="http://schemas.microsoft.com/office/drawing/2014/main" id="{D8120CBA-E319-4A1C-857F-35696B696238}"/>
              </a:ext>
            </a:extLst>
          </p:cNvPr>
          <p:cNvGrpSpPr>
            <a:grpSpLocks/>
          </p:cNvGrpSpPr>
          <p:nvPr/>
        </p:nvGrpSpPr>
        <p:grpSpPr bwMode="auto">
          <a:xfrm>
            <a:off x="8178543" y="1187549"/>
            <a:ext cx="1961358" cy="3889435"/>
            <a:chOff x="9417694" y="1344141"/>
            <a:chExt cx="2616180" cy="3889025"/>
          </a:xfrm>
        </p:grpSpPr>
        <p:grpSp>
          <p:nvGrpSpPr>
            <p:cNvPr id="13" name="Gruppo 16">
              <a:extLst>
                <a:ext uri="{FF2B5EF4-FFF2-40B4-BE49-F238E27FC236}">
                  <a16:creationId xmlns:a16="http://schemas.microsoft.com/office/drawing/2014/main" id="{C661760F-BACC-41F0-8AB1-5FF0582AD6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19285" y="1344141"/>
              <a:ext cx="2514589" cy="3255388"/>
              <a:chOff x="9540240" y="1534160"/>
              <a:chExt cx="2514589" cy="3255388"/>
            </a:xfrm>
          </p:grpSpPr>
          <p:sp>
            <p:nvSpPr>
              <p:cNvPr id="15" name="Rettangolo 24">
                <a:extLst>
                  <a:ext uri="{FF2B5EF4-FFF2-40B4-BE49-F238E27FC236}">
                    <a16:creationId xmlns:a16="http://schemas.microsoft.com/office/drawing/2014/main" id="{ED70BED8-BD59-462E-881B-890FB6539318}"/>
                  </a:ext>
                </a:extLst>
              </p:cNvPr>
              <p:cNvSpPr/>
              <p:nvPr/>
            </p:nvSpPr>
            <p:spPr>
              <a:xfrm>
                <a:off x="9539233" y="1534160"/>
                <a:ext cx="2515596" cy="322069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pic>
            <p:nvPicPr>
              <p:cNvPr id="16" name="Immagine 25">
                <a:extLst>
                  <a:ext uri="{FF2B5EF4-FFF2-40B4-BE49-F238E27FC236}">
                    <a16:creationId xmlns:a16="http://schemas.microsoft.com/office/drawing/2014/main" id="{D12D97F1-0F2F-4809-9B60-653A4C04C5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23455" y="1638924"/>
                <a:ext cx="2212794" cy="13349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Immagine 13">
                <a:extLst>
                  <a:ext uri="{FF2B5EF4-FFF2-40B4-BE49-F238E27FC236}">
                    <a16:creationId xmlns:a16="http://schemas.microsoft.com/office/drawing/2014/main" id="{24C1C3A6-F83B-4749-B59C-9C0243FF1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29447" y="3064686"/>
                <a:ext cx="2325382" cy="1724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ttangolo 31">
              <a:extLst>
                <a:ext uri="{FF2B5EF4-FFF2-40B4-BE49-F238E27FC236}">
                  <a16:creationId xmlns:a16="http://schemas.microsoft.com/office/drawing/2014/main" id="{7D7BB2E5-1B0A-4FE0-BF60-C4B2523DD71B}"/>
                </a:ext>
              </a:extLst>
            </p:cNvPr>
            <p:cNvSpPr/>
            <p:nvPr/>
          </p:nvSpPr>
          <p:spPr>
            <a:xfrm>
              <a:off x="9417694" y="4833098"/>
              <a:ext cx="2339601" cy="4000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r-HR" sz="2000" i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erdana"/>
                </a:rPr>
                <a:t>Ublažavanje</a:t>
              </a:r>
              <a:endParaRPr lang="it-IT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cs typeface="+mn-cs"/>
              </a:endParaRPr>
            </a:p>
          </p:txBody>
        </p:sp>
      </p:grpSp>
      <p:sp>
        <p:nvSpPr>
          <p:cNvPr id="18" name="Rettangolo 28">
            <a:extLst>
              <a:ext uri="{FF2B5EF4-FFF2-40B4-BE49-F238E27FC236}">
                <a16:creationId xmlns:a16="http://schemas.microsoft.com/office/drawing/2014/main" id="{397F0DE5-08B1-49C6-821E-CC6F1C906D6B}"/>
              </a:ext>
            </a:extLst>
          </p:cNvPr>
          <p:cNvSpPr/>
          <p:nvPr/>
        </p:nvSpPr>
        <p:spPr>
          <a:xfrm>
            <a:off x="2927825" y="4497898"/>
            <a:ext cx="36118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cs typeface="+mn-cs"/>
              </a:rPr>
              <a:t>                 </a:t>
            </a:r>
            <a:r>
              <a:rPr lang="en-GB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cs typeface="+mn-cs"/>
              </a:rPr>
              <a:t>Di</a:t>
            </a:r>
            <a:r>
              <a:rPr lang="hr-HR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cs typeface="+mn-cs"/>
              </a:rPr>
              <a:t>j</a:t>
            </a:r>
            <a:r>
              <a:rPr lang="en-GB" sz="2000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cs typeface="+mn-cs"/>
              </a:rPr>
              <a:t>agno</a:t>
            </a:r>
            <a:r>
              <a:rPr lang="hr-HR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  <a:cs typeface="+mn-cs"/>
              </a:rPr>
              <a:t>za</a:t>
            </a:r>
            <a:endParaRPr lang="it-IT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650" y="4637037"/>
            <a:ext cx="1329043" cy="384081"/>
          </a:xfrm>
          <a:prstGeom prst="rect">
            <a:avLst/>
          </a:prstGeom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1DD9471E-6B7F-4D08-9C08-773D5A0E4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9922" y="5427241"/>
            <a:ext cx="211459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600" b="1" kern="0" dirty="0" err="1">
                <a:solidFill>
                  <a:prstClr val="black"/>
                </a:solidFill>
              </a:rPr>
              <a:t>Procjena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rizika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modeliranjem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za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prepoznavanje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hr-HR" altLang="el-GR" sz="1600" b="1" kern="0" dirty="0">
                <a:solidFill>
                  <a:prstClr val="black"/>
                </a:solidFill>
              </a:rPr>
              <a:t>„</a:t>
            </a:r>
            <a:r>
              <a:rPr lang="hr-HR" altLang="el-GR" sz="1600" b="1" kern="0" dirty="0" err="1">
                <a:solidFill>
                  <a:prstClr val="black"/>
                </a:solidFill>
              </a:rPr>
              <a:t>hotspots</a:t>
            </a:r>
            <a:r>
              <a:rPr lang="hr-HR" altLang="el-GR" sz="1600" b="1" kern="0" dirty="0">
                <a:solidFill>
                  <a:prstClr val="black"/>
                </a:solidFill>
              </a:rPr>
              <a:t>”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morskog</a:t>
            </a:r>
            <a:r>
              <a:rPr lang="en-US" altLang="el-GR" sz="1600" b="1" kern="0" dirty="0">
                <a:solidFill>
                  <a:prstClr val="black"/>
                </a:solidFill>
              </a:rPr>
              <a:t> </a:t>
            </a:r>
            <a:r>
              <a:rPr lang="en-US" altLang="el-GR" sz="1600" b="1" kern="0" dirty="0" err="1">
                <a:solidFill>
                  <a:prstClr val="black"/>
                </a:solidFill>
              </a:rPr>
              <a:t>otpada</a:t>
            </a:r>
            <a:endParaRPr kumimoji="0" lang="en-US" altLang="el-GR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0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70CA44A-B070-41C2-8F81-72F6322394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683739"/>
              </p:ext>
            </p:extLst>
          </p:nvPr>
        </p:nvGraphicFramePr>
        <p:xfrm>
          <a:off x="2344516" y="1907629"/>
          <a:ext cx="5538255" cy="291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675" name="Rettangolo 11">
            <a:extLst>
              <a:ext uri="{FF2B5EF4-FFF2-40B4-BE49-F238E27FC236}">
                <a16:creationId xmlns:a16="http://schemas.microsoft.com/office/drawing/2014/main" id="{CEEA90BB-E3AE-4EF8-97B2-9D2F8B02F4BC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-84791" y="630398"/>
            <a:ext cx="10871771" cy="1078456"/>
          </a:xfrm>
        </p:spPr>
        <p:txBody>
          <a:bodyPr wrap="square">
            <a:spAutoFit/>
          </a:bodyPr>
          <a:lstStyle/>
          <a:p>
            <a:r>
              <a:rPr lang="it-IT" altLang="el-GR" sz="3000" dirty="0" err="1">
                <a:solidFill>
                  <a:srgbClr val="1ABAED"/>
                </a:solidFill>
              </a:rPr>
              <a:t>Prikazivanje</a:t>
            </a:r>
            <a:r>
              <a:rPr lang="it-IT" altLang="el-GR" sz="3000" dirty="0">
                <a:solidFill>
                  <a:srgbClr val="1ABAED"/>
                </a:solidFill>
              </a:rPr>
              <a:t> </a:t>
            </a:r>
            <a:r>
              <a:rPr lang="it-IT" altLang="el-GR" sz="3000" dirty="0" err="1">
                <a:solidFill>
                  <a:srgbClr val="1ABAED"/>
                </a:solidFill>
              </a:rPr>
              <a:t>mjera</a:t>
            </a:r>
            <a:r>
              <a:rPr lang="it-IT" altLang="el-GR" sz="3000" dirty="0">
                <a:solidFill>
                  <a:srgbClr val="1ABAED"/>
                </a:solidFill>
              </a:rPr>
              <a:t> </a:t>
            </a:r>
            <a:r>
              <a:rPr lang="it-IT" altLang="el-GR" sz="3000" dirty="0" err="1">
                <a:solidFill>
                  <a:srgbClr val="1ABAED"/>
                </a:solidFill>
              </a:rPr>
              <a:t>sprečavanja</a:t>
            </a:r>
            <a:r>
              <a:rPr lang="it-IT" altLang="el-GR" sz="3000" dirty="0">
                <a:solidFill>
                  <a:srgbClr val="1ABAED"/>
                </a:solidFill>
              </a:rPr>
              <a:t> i </a:t>
            </a:r>
            <a:r>
              <a:rPr lang="it-IT" altLang="el-GR" sz="3000" dirty="0" err="1">
                <a:solidFill>
                  <a:srgbClr val="1ABAED"/>
                </a:solidFill>
              </a:rPr>
              <a:t>ublažavanja</a:t>
            </a:r>
            <a:r>
              <a:rPr lang="it-IT" altLang="el-GR" sz="3000" dirty="0">
                <a:solidFill>
                  <a:srgbClr val="1ABAED"/>
                </a:solidFill>
              </a:rPr>
              <a:t> </a:t>
            </a:r>
            <a:endParaRPr lang="hr-HR" altLang="el-GR" sz="3000" dirty="0">
              <a:solidFill>
                <a:srgbClr val="1ABAED"/>
              </a:solidFill>
            </a:endParaRPr>
          </a:p>
          <a:p>
            <a:r>
              <a:rPr lang="it-IT" altLang="el-GR" sz="3000" dirty="0" err="1">
                <a:solidFill>
                  <a:srgbClr val="1ABAED"/>
                </a:solidFill>
              </a:rPr>
              <a:t>morskog</a:t>
            </a:r>
            <a:r>
              <a:rPr lang="it-IT" altLang="el-GR" sz="3000" dirty="0">
                <a:solidFill>
                  <a:srgbClr val="1ABAED"/>
                </a:solidFill>
              </a:rPr>
              <a:t> </a:t>
            </a:r>
            <a:r>
              <a:rPr lang="it-IT" altLang="el-GR" sz="3000" dirty="0" err="1">
                <a:solidFill>
                  <a:srgbClr val="1ABAED"/>
                </a:solidFill>
              </a:rPr>
              <a:t>otpada</a:t>
            </a:r>
            <a:endParaRPr lang="it-IT" altLang="el-GR" sz="3000" dirty="0">
              <a:solidFill>
                <a:srgbClr val="1ABAED"/>
              </a:solidFill>
            </a:endParaRP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691802B6-C3BB-4604-84FE-1009544E4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07" y="1695260"/>
            <a:ext cx="2478458" cy="250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F72776-B540-49F3-A87C-BEF6D6E18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3442" y="2562518"/>
            <a:ext cx="2247788" cy="1347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l-GR" sz="1403" b="1" dirty="0">
                <a:solidFill>
                  <a:schemeClr val="tx1"/>
                </a:solidFill>
              </a:rPr>
              <a:t>  </a:t>
            </a:r>
            <a:r>
              <a:rPr lang="en-US" altLang="el-GR" sz="1403" b="1" dirty="0" err="1">
                <a:solidFill>
                  <a:schemeClr val="tx1"/>
                </a:solidFill>
              </a:rPr>
              <a:t>Ciljane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mjere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sprečavanja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i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ublažavanja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morskog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otpada</a:t>
            </a:r>
            <a:endParaRPr lang="en-US" altLang="el-GR" sz="1403" b="1" dirty="0">
              <a:solidFill>
                <a:schemeClr val="tx1"/>
              </a:solidFill>
            </a:endParaRPr>
          </a:p>
        </p:txBody>
      </p:sp>
      <p:pic>
        <p:nvPicPr>
          <p:cNvPr id="28674" name="Imatge 1">
            <a:extLst>
              <a:ext uri="{FF2B5EF4-FFF2-40B4-BE49-F238E27FC236}">
                <a16:creationId xmlns:a16="http://schemas.microsoft.com/office/drawing/2014/main" id="{07E27D62-2826-4F67-9B25-23F555CE47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4" y="4139877"/>
            <a:ext cx="2258453" cy="217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07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43DB7E-B494-4557-826A-67A46F91D5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6128" y="994632"/>
            <a:ext cx="9661589" cy="771192"/>
          </a:xfrm>
        </p:spPr>
        <p:txBody>
          <a:bodyPr/>
          <a:lstStyle/>
          <a:p>
            <a:r>
              <a:rPr lang="hr-HR" sz="2400" dirty="0">
                <a:solidFill>
                  <a:srgbClr val="1ABAED"/>
                </a:solidFill>
              </a:rPr>
              <a:t>Strateški projektni pristup</a:t>
            </a:r>
            <a:r>
              <a:rPr lang="en-US" sz="2400" dirty="0">
                <a:solidFill>
                  <a:srgbClr val="1ABAED"/>
                </a:solidFill>
              </a:rPr>
              <a:t> </a:t>
            </a:r>
            <a:r>
              <a:rPr lang="en-US" sz="2400" dirty="0" err="1">
                <a:solidFill>
                  <a:srgbClr val="1ABAED"/>
                </a:solidFill>
              </a:rPr>
              <a:t>za</a:t>
            </a:r>
            <a:r>
              <a:rPr lang="en-US" sz="2400" dirty="0">
                <a:solidFill>
                  <a:srgbClr val="1ABAED"/>
                </a:solidFill>
              </a:rPr>
              <a:t> </a:t>
            </a:r>
            <a:r>
              <a:rPr lang="en-US" sz="2400" dirty="0" err="1">
                <a:solidFill>
                  <a:srgbClr val="1ABAED"/>
                </a:solidFill>
              </a:rPr>
              <a:t>definiranje</a:t>
            </a:r>
            <a:r>
              <a:rPr lang="en-US" sz="2400" dirty="0">
                <a:solidFill>
                  <a:srgbClr val="1ABAED"/>
                </a:solidFill>
              </a:rPr>
              <a:t> </a:t>
            </a:r>
            <a:r>
              <a:rPr lang="en-US" sz="2400" dirty="0" err="1">
                <a:solidFill>
                  <a:srgbClr val="1ABAED"/>
                </a:solidFill>
              </a:rPr>
              <a:t>usklađenih</a:t>
            </a:r>
            <a:r>
              <a:rPr lang="en-US" sz="2400" dirty="0">
                <a:solidFill>
                  <a:srgbClr val="1ABAED"/>
                </a:solidFill>
              </a:rPr>
              <a:t> </a:t>
            </a:r>
            <a:r>
              <a:rPr lang="en-US" sz="2400" dirty="0" err="1">
                <a:solidFill>
                  <a:srgbClr val="1ABAED"/>
                </a:solidFill>
              </a:rPr>
              <a:t>pristupa</a:t>
            </a:r>
            <a:r>
              <a:rPr lang="en-US" sz="2400" dirty="0">
                <a:solidFill>
                  <a:srgbClr val="1ABAED"/>
                </a:solidFill>
              </a:rPr>
              <a:t> </a:t>
            </a:r>
            <a:r>
              <a:rPr lang="en-US" sz="2400" dirty="0" err="1">
                <a:solidFill>
                  <a:srgbClr val="1ABAED"/>
                </a:solidFill>
              </a:rPr>
              <a:t>ublažavanja</a:t>
            </a:r>
            <a:r>
              <a:rPr lang="hr-HR" sz="2400" dirty="0">
                <a:solidFill>
                  <a:srgbClr val="1ABAED"/>
                </a:solidFill>
              </a:rPr>
              <a:t> morskog otpada </a:t>
            </a:r>
            <a:endParaRPr lang="el-GR" sz="2400" dirty="0">
              <a:solidFill>
                <a:srgbClr val="1ABAED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0739BD-F2AD-4F2B-AA14-3C84066335A4}"/>
              </a:ext>
            </a:extLst>
          </p:cNvPr>
          <p:cNvGrpSpPr/>
          <p:nvPr/>
        </p:nvGrpSpPr>
        <p:grpSpPr>
          <a:xfrm>
            <a:off x="1947065" y="1998456"/>
            <a:ext cx="3543294" cy="4862368"/>
            <a:chOff x="323528" y="476672"/>
            <a:chExt cx="4040460" cy="554461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601CDF-F521-43F0-BA8B-CF673DDD6921}"/>
                </a:ext>
              </a:extLst>
            </p:cNvPr>
            <p:cNvSpPr/>
            <p:nvPr/>
          </p:nvSpPr>
          <p:spPr>
            <a:xfrm>
              <a:off x="323528" y="476672"/>
              <a:ext cx="1800200" cy="100811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Deliverable 3.6.1</a:t>
              </a:r>
            </a:p>
            <a:p>
              <a:pPr algn="ctr"/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Popis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dobrih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praksi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mjerama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prevencije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ublažavanja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ML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BB802D-C798-4D6C-880E-92F6B47987D0}"/>
                </a:ext>
              </a:extLst>
            </p:cNvPr>
            <p:cNvSpPr/>
            <p:nvPr/>
          </p:nvSpPr>
          <p:spPr>
            <a:xfrm>
              <a:off x="2563788" y="476672"/>
              <a:ext cx="1800200" cy="100811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052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Deliverable</a:t>
              </a:r>
              <a:r>
                <a:rPr lang="el-GR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l-GR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.2</a:t>
              </a:r>
              <a:r>
                <a:rPr lang="en-US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Mjere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morskog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otpada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koje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će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se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razmotriti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u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fazi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testi</a:t>
              </a:r>
              <a:r>
                <a:rPr lang="hr-HR" sz="1052" dirty="0" err="1">
                  <a:latin typeface="Arial" panose="020B0604020202020204" pitchFamily="34" charset="0"/>
                  <a:cs typeface="Arial" panose="020B0604020202020204" pitchFamily="34" charset="0"/>
                </a:rPr>
                <a:t>ranja</a:t>
              </a:r>
              <a:r>
                <a:rPr lang="hr-HR" sz="1052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>
                  <a:latin typeface="Arial" panose="020B0604020202020204" pitchFamily="34" charset="0"/>
                  <a:cs typeface="Arial" panose="020B0604020202020204" pitchFamily="34" charset="0"/>
                </a:rPr>
                <a:t> Plastic Busters MPAs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FBD67A7-8847-48D9-802E-AB10CEF22669}"/>
                </a:ext>
              </a:extLst>
            </p:cNvPr>
            <p:cNvCxnSpPr>
              <a:stCxn id="5" idx="2"/>
            </p:cNvCxnSpPr>
            <p:nvPr/>
          </p:nvCxnSpPr>
          <p:spPr>
            <a:xfrm>
              <a:off x="1223628" y="1484784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73F3EC-895B-43A4-8896-14B2B0A98983}"/>
                </a:ext>
              </a:extLst>
            </p:cNvPr>
            <p:cNvCxnSpPr/>
            <p:nvPr/>
          </p:nvCxnSpPr>
          <p:spPr>
            <a:xfrm>
              <a:off x="3470015" y="1505129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B93DE5A-1B5F-475D-B927-1EE759F6AF57}"/>
                </a:ext>
              </a:extLst>
            </p:cNvPr>
            <p:cNvCxnSpPr/>
            <p:nvPr/>
          </p:nvCxnSpPr>
          <p:spPr>
            <a:xfrm>
              <a:off x="1223628" y="2492896"/>
              <a:ext cx="223224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093A65D-58C4-4785-932A-7E75437ABF49}"/>
                </a:ext>
              </a:extLst>
            </p:cNvPr>
            <p:cNvCxnSpPr/>
            <p:nvPr/>
          </p:nvCxnSpPr>
          <p:spPr>
            <a:xfrm>
              <a:off x="3455876" y="2492896"/>
              <a:ext cx="0" cy="86409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D8C11B-C0D1-4602-95B9-395B3799647F}"/>
                </a:ext>
              </a:extLst>
            </p:cNvPr>
            <p:cNvSpPr/>
            <p:nvPr/>
          </p:nvSpPr>
          <p:spPr>
            <a:xfrm>
              <a:off x="2555776" y="3356992"/>
              <a:ext cx="1800200" cy="100811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Deliverable D.4.5.1</a:t>
              </a:r>
            </a:p>
            <a:p>
              <a:pPr algn="ctr"/>
              <a:r>
                <a:rPr lang="pl-PL" sz="1052" dirty="0">
                  <a:latin typeface="Arial" panose="020B0604020202020204" pitchFamily="34" charset="0"/>
                  <a:cs typeface="Arial" panose="020B0604020202020204" pitchFamily="34" charset="0"/>
                </a:rPr>
                <a:t>Preliminarna studija za pripremu demo projekata</a:t>
              </a:r>
              <a:endParaRPr lang="en-US" sz="105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1A05596-71B2-4DD2-8208-3ECACC1FF667}"/>
                </a:ext>
              </a:extLst>
            </p:cNvPr>
            <p:cNvSpPr/>
            <p:nvPr/>
          </p:nvSpPr>
          <p:spPr>
            <a:xfrm>
              <a:off x="2555776" y="5013176"/>
              <a:ext cx="1800200" cy="1008112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2" b="1" dirty="0">
                  <a:latin typeface="Arial" panose="020B0604020202020204" pitchFamily="34" charset="0"/>
                  <a:cs typeface="Arial" panose="020B0604020202020204" pitchFamily="34" charset="0"/>
                </a:rPr>
                <a:t>Deliverable  D.4.6.1. </a:t>
              </a:r>
              <a:r>
                <a:rPr lang="pl-PL" sz="1052" dirty="0">
                  <a:latin typeface="Arial" panose="020B0604020202020204" pitchFamily="34" charset="0"/>
                  <a:cs typeface="Arial" panose="020B0604020202020204" pitchFamily="34" charset="0"/>
                </a:rPr>
                <a:t>Metodologija za postavljanje i provedbu demo projekata</a:t>
              </a:r>
              <a:endParaRPr lang="en-US" sz="105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BF0F2E-5BA9-4437-BCB0-08BCC517F9F8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>
              <a:off x="3455876" y="4365104"/>
              <a:ext cx="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010" y="2053181"/>
            <a:ext cx="3076579" cy="39652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159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7DBBD3-E764-42C0-8602-0918890127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5466" y="663882"/>
            <a:ext cx="7605180" cy="881992"/>
          </a:xfrm>
        </p:spPr>
        <p:txBody>
          <a:bodyPr/>
          <a:lstStyle/>
          <a:p>
            <a:r>
              <a:rPr lang="en-US" sz="2800" dirty="0">
                <a:solidFill>
                  <a:srgbClr val="1ABAED"/>
                </a:solidFill>
              </a:rPr>
              <a:t>The Plastic Busters MPAs shortlisted mitigation measures to be tested</a:t>
            </a:r>
            <a:endParaRPr lang="el-GR" sz="2800" dirty="0">
              <a:solidFill>
                <a:srgbClr val="1ABAED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0DF9E49-B921-4F6C-8BDD-D3E5EC987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2921525"/>
              </p:ext>
            </p:extLst>
          </p:nvPr>
        </p:nvGraphicFramePr>
        <p:xfrm>
          <a:off x="1493900" y="1763613"/>
          <a:ext cx="7861436" cy="4672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8282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tge 1">
            <a:extLst>
              <a:ext uri="{FF2B5EF4-FFF2-40B4-BE49-F238E27FC236}">
                <a16:creationId xmlns:a16="http://schemas.microsoft.com/office/drawing/2014/main" id="{B8416CFD-483F-4CE5-9A6F-1350B6F19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02" y="3939275"/>
            <a:ext cx="2681818" cy="263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ttangolo 11">
            <a:extLst>
              <a:ext uri="{FF2B5EF4-FFF2-40B4-BE49-F238E27FC236}">
                <a16:creationId xmlns:a16="http://schemas.microsoft.com/office/drawing/2014/main" id="{B95EB963-AED9-4C0F-A5B1-FBCFC7DBA92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09833" y="575371"/>
            <a:ext cx="9724737" cy="937392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hr-HR" altLang="el-GR" sz="3000" dirty="0" err="1">
                <a:solidFill>
                  <a:srgbClr val="1ABAED"/>
                </a:solidFill>
              </a:rPr>
              <a:t>K</a:t>
            </a:r>
            <a:r>
              <a:rPr lang="en-US" altLang="el-GR" sz="3000" dirty="0" err="1">
                <a:solidFill>
                  <a:srgbClr val="1ABAED"/>
                </a:solidFill>
              </a:rPr>
              <a:t>apitaliza</a:t>
            </a:r>
            <a:r>
              <a:rPr lang="hr-HR" altLang="el-GR" sz="3000" dirty="0" err="1">
                <a:solidFill>
                  <a:srgbClr val="1ABAED"/>
                </a:solidFill>
              </a:rPr>
              <a:t>cija</a:t>
            </a:r>
            <a:r>
              <a:rPr lang="en-US" altLang="el-GR" sz="3000" dirty="0">
                <a:solidFill>
                  <a:srgbClr val="1ABAED"/>
                </a:solidFill>
              </a:rPr>
              <a:t> &amp; </a:t>
            </a:r>
            <a:r>
              <a:rPr lang="hr-HR" altLang="el-GR" sz="3000" dirty="0">
                <a:solidFill>
                  <a:srgbClr val="1ABAED"/>
                </a:solidFill>
              </a:rPr>
              <a:t>akcije prijenosa znanja su središnji dio </a:t>
            </a:r>
            <a:r>
              <a:rPr lang="en-US" altLang="el-GR" sz="3000" dirty="0">
                <a:solidFill>
                  <a:srgbClr val="1ABAED"/>
                </a:solidFill>
              </a:rPr>
              <a:t> Plastic Busters MPAs </a:t>
            </a:r>
            <a:r>
              <a:rPr lang="hr-HR" altLang="el-GR" sz="3000" dirty="0">
                <a:solidFill>
                  <a:srgbClr val="1ABAED"/>
                </a:solidFill>
              </a:rPr>
              <a:t>aktivnosti </a:t>
            </a:r>
            <a:r>
              <a:rPr lang="en-US" altLang="el-GR" sz="3000" dirty="0">
                <a:solidFill>
                  <a:srgbClr val="1ABAED"/>
                </a:solidFill>
              </a:rPr>
              <a:t>!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38EF014-4B7B-4DB3-98C4-922D840B4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727656"/>
              </p:ext>
            </p:extLst>
          </p:nvPr>
        </p:nvGraphicFramePr>
        <p:xfrm>
          <a:off x="1012393" y="1410529"/>
          <a:ext cx="5197609" cy="532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tge 7">
            <a:extLst>
              <a:ext uri="{FF2B5EF4-FFF2-40B4-BE49-F238E27FC236}">
                <a16:creationId xmlns:a16="http://schemas.microsoft.com/office/drawing/2014/main" id="{1103748A-6116-42EA-8B36-9D03CFBAF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846" y="1948450"/>
            <a:ext cx="1818214" cy="189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676285-C051-42EE-B293-1CAAEBA39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7784" y="2470263"/>
            <a:ext cx="1657227" cy="52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l-GR" sz="1403" b="1" dirty="0" err="1">
                <a:solidFill>
                  <a:schemeClr val="tx1"/>
                </a:solidFill>
              </a:rPr>
              <a:t>Prijenos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znanja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na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druge</a:t>
            </a:r>
            <a:r>
              <a:rPr lang="en-US" altLang="el-GR" sz="1403" b="1" dirty="0">
                <a:solidFill>
                  <a:schemeClr val="tx1"/>
                </a:solidFill>
              </a:rPr>
              <a:t> MPAs</a:t>
            </a:r>
          </a:p>
        </p:txBody>
      </p:sp>
      <p:sp>
        <p:nvSpPr>
          <p:cNvPr id="3" name="QuadreDeText 2"/>
          <p:cNvSpPr txBox="1"/>
          <p:nvPr/>
        </p:nvSpPr>
        <p:spPr>
          <a:xfrm>
            <a:off x="1304457" y="2001519"/>
            <a:ext cx="442033" cy="52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6" dirty="0"/>
              <a:t>1</a:t>
            </a:r>
          </a:p>
        </p:txBody>
      </p:sp>
      <p:sp>
        <p:nvSpPr>
          <p:cNvPr id="4" name="QuadreDeText 3"/>
          <p:cNvSpPr txBox="1"/>
          <p:nvPr/>
        </p:nvSpPr>
        <p:spPr>
          <a:xfrm>
            <a:off x="1777560" y="3199008"/>
            <a:ext cx="367408" cy="524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6" dirty="0"/>
              <a:t>2</a:t>
            </a:r>
          </a:p>
        </p:txBody>
      </p:sp>
      <p:sp>
        <p:nvSpPr>
          <p:cNvPr id="5" name="QuadreDeText 4"/>
          <p:cNvSpPr txBox="1"/>
          <p:nvPr/>
        </p:nvSpPr>
        <p:spPr>
          <a:xfrm>
            <a:off x="1777560" y="4403674"/>
            <a:ext cx="367408" cy="524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6" dirty="0"/>
              <a:t>3</a:t>
            </a:r>
          </a:p>
        </p:txBody>
      </p:sp>
      <p:sp>
        <p:nvSpPr>
          <p:cNvPr id="6" name="QuadreDeText 5"/>
          <p:cNvSpPr txBox="1"/>
          <p:nvPr/>
        </p:nvSpPr>
        <p:spPr>
          <a:xfrm>
            <a:off x="1304457" y="5547971"/>
            <a:ext cx="367408" cy="524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806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494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423" y="3347789"/>
            <a:ext cx="4113182" cy="24473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6628C00-1F66-0646-8DEC-B60918F6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62" y="420710"/>
            <a:ext cx="9359562" cy="992791"/>
          </a:xfrm>
        </p:spPr>
        <p:txBody>
          <a:bodyPr/>
          <a:lstStyle/>
          <a:p>
            <a:r>
              <a:rPr lang="hr-HR" dirty="0"/>
              <a:t>Faza prijenosa znanja WP 5: Praćenje morskog otpada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46A364-7CE6-E74D-A653-D7D225AAF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8034" y="1531222"/>
            <a:ext cx="3138359" cy="1184383"/>
          </a:xfrm>
        </p:spPr>
        <p:txBody>
          <a:bodyPr/>
          <a:lstStyle/>
          <a:p>
            <a:r>
              <a:rPr lang="hr-HR" b="1" dirty="0"/>
              <a:t>E- </a:t>
            </a:r>
            <a:r>
              <a:rPr lang="hr-HR" b="1" dirty="0" err="1"/>
              <a:t>learning</a:t>
            </a:r>
            <a:r>
              <a:rPr lang="hr-HR" b="1" dirty="0"/>
              <a:t> moduli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dirty="0"/>
              <a:t>Modul za e-učenje primjene usklađenih pristupa praćenja morskog otpada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7AEAF-A983-0949-9DCA-E0C7AA2B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17</a:t>
            </a:fld>
            <a:endParaRPr lang="it-IT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5EA3E553-6CBA-FD47-B15A-D119E96BE7E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2646A364-7CE6-E74D-A653-D7D225AAF0C6}"/>
              </a:ext>
            </a:extLst>
          </p:cNvPr>
          <p:cNvSpPr txBox="1">
            <a:spLocks/>
          </p:cNvSpPr>
          <p:nvPr/>
        </p:nvSpPr>
        <p:spPr>
          <a:xfrm>
            <a:off x="665386" y="1609809"/>
            <a:ext cx="5375600" cy="447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366" tIns="52683" rIns="105366" bIns="52683" anchor="t" anchorCtr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Tx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2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198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en-US"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600" b="1" dirty="0"/>
              <a:t>Treninzi za jačanje kapaciteta za praćenje morskog otpada</a:t>
            </a:r>
          </a:p>
          <a:p>
            <a:r>
              <a:rPr lang="hr-HR" sz="1600" dirty="0"/>
              <a:t>Planiran 1 trening uživo,  zbog </a:t>
            </a:r>
            <a:r>
              <a:rPr lang="hr-HR" sz="1600" dirty="0" err="1"/>
              <a:t>pandemije</a:t>
            </a:r>
            <a:r>
              <a:rPr lang="hr-HR" sz="1600" dirty="0"/>
              <a:t> promijenjeno  na način da je:</a:t>
            </a:r>
          </a:p>
          <a:p>
            <a:r>
              <a:rPr lang="hr-HR" sz="1600" dirty="0"/>
              <a:t>Prvi trening  odrađen putem live </a:t>
            </a:r>
            <a:r>
              <a:rPr lang="hr-HR" sz="1600" dirty="0" err="1"/>
              <a:t>streaming</a:t>
            </a:r>
            <a:r>
              <a:rPr lang="hr-HR" sz="1600" dirty="0"/>
              <a:t> (3 događaja, 8., 9. i 10. lipnja 2021, Capo di </a:t>
            </a:r>
            <a:r>
              <a:rPr lang="hr-HR" sz="1600" dirty="0" err="1"/>
              <a:t>Milazzo</a:t>
            </a:r>
            <a:r>
              <a:rPr lang="hr-HR" sz="1600" dirty="0"/>
              <a:t>): usklađeni pristup monitoringa morskog otpada: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cs typeface="Arial" pitchFamily="34" charset="0"/>
              </a:rPr>
              <a:t>na moru: </a:t>
            </a:r>
            <a:r>
              <a:rPr lang="hr-HR" sz="1600" dirty="0">
                <a:solidFill>
                  <a:schemeClr val="tx1"/>
                </a:solidFill>
                <a:cs typeface="Arial" pitchFamily="34" charset="0"/>
                <a:hlinkClick r:id="rId3"/>
              </a:rPr>
              <a:t>https://www.youtube.com/watch?v=03PcwpXh_cs</a:t>
            </a:r>
            <a:endParaRPr lang="hr-HR" sz="1600" dirty="0">
              <a:solidFill>
                <a:schemeClr val="tx1"/>
              </a:solidFill>
              <a:cs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/>
              <a:t>u</a:t>
            </a:r>
            <a:r>
              <a:rPr lang="hr-HR" sz="1600" dirty="0">
                <a:solidFill>
                  <a:schemeClr val="tx1"/>
                </a:solidFill>
                <a:cs typeface="Arial" pitchFamily="34" charset="0"/>
              </a:rPr>
              <a:t> laboratoriju: </a:t>
            </a:r>
            <a:r>
              <a:rPr lang="hr-HR" sz="1600" dirty="0">
                <a:solidFill>
                  <a:schemeClr val="tx1"/>
                </a:solidFill>
                <a:cs typeface="Arial" pitchFamily="34" charset="0"/>
                <a:hlinkClick r:id="rId4"/>
              </a:rPr>
              <a:t>https://www.youtube.com/watch?v=xSq0pZSE9Z0</a:t>
            </a:r>
            <a:endParaRPr lang="hr-H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chemeClr val="tx1"/>
                </a:solidFill>
                <a:cs typeface="Arial" pitchFamily="34" charset="0"/>
              </a:rPr>
              <a:t>na plaži: </a:t>
            </a:r>
            <a:r>
              <a:rPr lang="hr-HR" sz="1600" dirty="0">
                <a:solidFill>
                  <a:schemeClr val="tx1"/>
                </a:solidFill>
                <a:cs typeface="Arial" pitchFamily="34" charset="0"/>
                <a:hlinkClick r:id="rId5"/>
              </a:rPr>
              <a:t>https://www.youtube.com/watch?v=IDYF0LYxpzI</a:t>
            </a:r>
            <a:endParaRPr lang="hr-HR" sz="1600" dirty="0">
              <a:solidFill>
                <a:schemeClr val="tx1"/>
              </a:solidFill>
              <a:cs typeface="Arial" pitchFamily="34" charset="0"/>
            </a:endParaRPr>
          </a:p>
          <a:p>
            <a:r>
              <a:rPr lang="hr-HR" sz="1600" dirty="0"/>
              <a:t>Drugi trening o usklađenim pristupima monitoringa morskog otpada: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/>
              <a:t>Plan: Dubrovnik listopad 2021</a:t>
            </a:r>
          </a:p>
          <a:p>
            <a:r>
              <a:rPr lang="hr-HR" sz="1600" dirty="0"/>
              <a:t>IUCN kongres online/uživo </a:t>
            </a:r>
            <a:r>
              <a:rPr lang="hr-HR" sz="1600" dirty="0" err="1"/>
              <a:t>Marseile</a:t>
            </a:r>
            <a:r>
              <a:rPr lang="hr-HR" sz="1600" dirty="0"/>
              <a:t>: 4. rujna 2021</a:t>
            </a:r>
          </a:p>
        </p:txBody>
      </p:sp>
    </p:spTree>
    <p:extLst>
      <p:ext uri="{BB962C8B-B14F-4D97-AF65-F5344CB8AC3E}">
        <p14:creationId xmlns:p14="http://schemas.microsoft.com/office/powerpoint/2010/main" val="3266313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628C00-1F66-0646-8DEC-B60918F6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93" y="617019"/>
            <a:ext cx="9359562" cy="549593"/>
          </a:xfrm>
        </p:spPr>
        <p:txBody>
          <a:bodyPr/>
          <a:lstStyle/>
          <a:p>
            <a:r>
              <a:rPr lang="hr-HR" dirty="0"/>
              <a:t>Faza prijenosa znanja WP 5: Mjere 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46A364-7CE6-E74D-A653-D7D225AAF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82" y="1907629"/>
            <a:ext cx="3361357" cy="2448272"/>
          </a:xfrm>
        </p:spPr>
        <p:txBody>
          <a:bodyPr/>
          <a:lstStyle/>
          <a:p>
            <a:r>
              <a:rPr lang="hr-HR" sz="1600" b="1" dirty="0"/>
              <a:t>E- </a:t>
            </a:r>
            <a:r>
              <a:rPr lang="hr-HR" sz="1600" b="1" dirty="0" err="1"/>
              <a:t>learning</a:t>
            </a:r>
            <a:r>
              <a:rPr lang="hr-HR" sz="1600" b="1" dirty="0"/>
              <a:t> moduli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1600" dirty="0"/>
              <a:t>Izrađen modul za e-učenje primjene određenih mjera smanjenja morskog otpada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77AEAF-A983-0949-9DCA-E0C7AA2B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18</a:t>
            </a:fld>
            <a:endParaRPr lang="it-IT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5EA3E553-6CBA-FD47-B15A-D119E96BE7E1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2646A364-7CE6-E74D-A653-D7D225AAF0C6}"/>
              </a:ext>
            </a:extLst>
          </p:cNvPr>
          <p:cNvSpPr txBox="1">
            <a:spLocks/>
          </p:cNvSpPr>
          <p:nvPr/>
        </p:nvSpPr>
        <p:spPr>
          <a:xfrm>
            <a:off x="866425" y="4519318"/>
            <a:ext cx="497131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366" tIns="52683" rIns="105366" bIns="52683" anchor="t" anchorCtr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Tx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2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198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en-US"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sz="1600" b="1" dirty="0"/>
              <a:t>Planirane su tri radionice kapitalizacije znanja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600" dirty="0" err="1"/>
              <a:t>Capitalisation</a:t>
            </a:r>
            <a:r>
              <a:rPr lang="hr-HR" sz="1600" dirty="0"/>
              <a:t> workshop . online – 17.06.2021 online </a:t>
            </a:r>
          </a:p>
          <a:p>
            <a:pPr algn="just"/>
            <a:endParaRPr lang="hr-HR" sz="1600" dirty="0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6628C00-1F66-0646-8DEC-B60918F62DCE}"/>
              </a:ext>
            </a:extLst>
          </p:cNvPr>
          <p:cNvSpPr txBox="1">
            <a:spLocks/>
          </p:cNvSpPr>
          <p:nvPr/>
        </p:nvSpPr>
        <p:spPr>
          <a:xfrm>
            <a:off x="258127" y="3691226"/>
            <a:ext cx="9359562" cy="54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t" anchorCtr="0">
            <a:sp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>
                <a:solidFill>
                  <a:srgbClr val="1ABAE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hr-HR" dirty="0"/>
              <a:t>Faza kapitalizacije WP 6</a:t>
            </a:r>
            <a:endParaRPr lang="it-IT" dirty="0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2646A364-7CE6-E74D-A653-D7D225AAF0C6}"/>
              </a:ext>
            </a:extLst>
          </p:cNvPr>
          <p:cNvSpPr txBox="1">
            <a:spLocks/>
          </p:cNvSpPr>
          <p:nvPr/>
        </p:nvSpPr>
        <p:spPr>
          <a:xfrm>
            <a:off x="866425" y="2060029"/>
            <a:ext cx="4971315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5366" tIns="52683" rIns="105366" bIns="52683" anchor="t" anchorCtr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Tx/>
              <a:buNone/>
              <a:defRPr lang="it-IT" sz="14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220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198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it-IT"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lang="en-US"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r-HR" sz="1600" b="1" dirty="0"/>
              <a:t>Jačanje kapaciteta i trening za provedbu odabranih mjera za smanjenje i prevenciju morskog otpada u zaštićenim područjima sredozemnog mora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r-HR" sz="1600" dirty="0"/>
              <a:t>1. o treningu u sklopu regionalnih radionica vezano za mjere sprječavanja morskog otpada za donosioce odluka</a:t>
            </a:r>
          </a:p>
          <a:p>
            <a:pPr algn="just"/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987432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Governance Plan</a:t>
            </a:r>
            <a:br>
              <a:rPr lang="en-US" dirty="0"/>
            </a:b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93726" y="1763713"/>
            <a:ext cx="4608164" cy="3636962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19</a:t>
            </a:fld>
            <a:endParaRPr lang="it-IT"/>
          </a:p>
        </p:txBody>
      </p:sp>
      <p:sp>
        <p:nvSpPr>
          <p:cNvPr id="5" name="Rezervirano mjesto slike 4"/>
          <p:cNvSpPr>
            <a:spLocks noGrp="1"/>
          </p:cNvSpPr>
          <p:nvPr>
            <p:ph type="pic" idx="13"/>
          </p:nvPr>
        </p:nvSpPr>
        <p:spPr/>
      </p:sp>
      <p:pic>
        <p:nvPicPr>
          <p:cNvPr id="6" name="Imatge 1">
            <a:extLst>
              <a:ext uri="{FF2B5EF4-FFF2-40B4-BE49-F238E27FC236}">
                <a16:creationId xmlns:a16="http://schemas.microsoft.com/office/drawing/2014/main" id="{8E04419E-A58D-447E-A7C1-F17C99287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>
            <a:fillRect/>
          </a:stretch>
        </p:blipFill>
        <p:spPr bwMode="auto">
          <a:xfrm>
            <a:off x="737394" y="2211218"/>
            <a:ext cx="3425140" cy="339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/>
          <p:nvPr/>
        </p:nvSpPr>
        <p:spPr>
          <a:xfrm>
            <a:off x="5345558" y="2051645"/>
            <a:ext cx="475300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000" dirty="0"/>
              <a:t>Plan </a:t>
            </a:r>
            <a:r>
              <a:rPr lang="en-GB" sz="2000" dirty="0" err="1"/>
              <a:t>će</a:t>
            </a:r>
            <a:r>
              <a:rPr lang="en-GB" sz="2000" dirty="0"/>
              <a:t> </a:t>
            </a:r>
            <a:r>
              <a:rPr lang="en-GB" sz="2000" dirty="0" err="1"/>
              <a:t>objediniti</a:t>
            </a:r>
            <a:r>
              <a:rPr lang="en-GB" sz="2000" dirty="0"/>
              <a:t> </a:t>
            </a:r>
            <a:r>
              <a:rPr lang="en-GB" sz="2000" dirty="0" err="1"/>
              <a:t>znanje</a:t>
            </a:r>
            <a:r>
              <a:rPr lang="en-GB" sz="2000" dirty="0"/>
              <a:t> </a:t>
            </a:r>
            <a:r>
              <a:rPr lang="en-GB" sz="2000" dirty="0" err="1"/>
              <a:t>stečeno</a:t>
            </a:r>
            <a:r>
              <a:rPr lang="en-GB" sz="2000" dirty="0"/>
              <a:t> </a:t>
            </a:r>
            <a:r>
              <a:rPr lang="en-GB" sz="2000" dirty="0" err="1"/>
              <a:t>tijekom</a:t>
            </a:r>
            <a:r>
              <a:rPr lang="en-GB" sz="2000" dirty="0"/>
              <a:t> </a:t>
            </a:r>
            <a:r>
              <a:rPr lang="en-GB" sz="2000" dirty="0" err="1"/>
              <a:t>životnog</a:t>
            </a:r>
            <a:r>
              <a:rPr lang="en-GB" sz="2000" dirty="0"/>
              <a:t> </a:t>
            </a:r>
            <a:r>
              <a:rPr lang="en-GB" sz="2000" dirty="0" err="1"/>
              <a:t>ciklusa</a:t>
            </a:r>
            <a:r>
              <a:rPr lang="en-GB" sz="2000" dirty="0"/>
              <a:t> </a:t>
            </a:r>
            <a:r>
              <a:rPr lang="en-GB" sz="2000" dirty="0" err="1"/>
              <a:t>projekta</a:t>
            </a:r>
            <a:r>
              <a:rPr lang="en-GB" sz="2000" dirty="0"/>
              <a:t>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će</a:t>
            </a:r>
            <a:r>
              <a:rPr lang="en-GB" sz="2000" dirty="0"/>
              <a:t> </a:t>
            </a:r>
            <a:r>
              <a:rPr lang="en-GB" sz="2000" dirty="0" err="1"/>
              <a:t>osnažiti</a:t>
            </a:r>
            <a:r>
              <a:rPr lang="en-GB" sz="2000" dirty="0"/>
              <a:t> </a:t>
            </a:r>
            <a:r>
              <a:rPr lang="en-GB" sz="2000" dirty="0" err="1"/>
              <a:t>upravitelje</a:t>
            </a:r>
            <a:r>
              <a:rPr lang="en-GB" sz="2000" dirty="0"/>
              <a:t> MPA-a, </a:t>
            </a:r>
            <a:r>
              <a:rPr lang="en-GB" sz="2000" dirty="0" err="1"/>
              <a:t>donositelje</a:t>
            </a:r>
            <a:r>
              <a:rPr lang="en-GB" sz="2000" dirty="0"/>
              <a:t> </a:t>
            </a:r>
            <a:r>
              <a:rPr lang="en-GB" sz="2000" dirty="0" err="1"/>
              <a:t>odluka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druge</a:t>
            </a:r>
            <a:r>
              <a:rPr lang="en-GB" sz="2000" dirty="0"/>
              <a:t> </a:t>
            </a:r>
            <a:r>
              <a:rPr lang="en-GB" sz="2000" dirty="0" err="1"/>
              <a:t>dionike</a:t>
            </a:r>
            <a:r>
              <a:rPr lang="en-GB" sz="2000" dirty="0"/>
              <a:t> da </a:t>
            </a:r>
            <a:r>
              <a:rPr lang="en-GB" sz="2000" dirty="0" err="1"/>
              <a:t>poduzimaju</a:t>
            </a:r>
            <a:r>
              <a:rPr lang="en-GB" sz="2000" dirty="0"/>
              <a:t> </a:t>
            </a:r>
            <a:r>
              <a:rPr lang="en-GB" sz="2000" dirty="0" err="1"/>
              <a:t>koordinirane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ciljane</a:t>
            </a:r>
            <a:r>
              <a:rPr lang="en-GB" sz="2000" dirty="0"/>
              <a:t> </a:t>
            </a:r>
            <a:r>
              <a:rPr lang="en-GB" sz="2000" dirty="0" err="1"/>
              <a:t>akcije</a:t>
            </a:r>
            <a:r>
              <a:rPr lang="en-GB" sz="2000" dirty="0"/>
              <a:t> </a:t>
            </a:r>
            <a:r>
              <a:rPr lang="en-GB" sz="2000" dirty="0" err="1"/>
              <a:t>protiv</a:t>
            </a:r>
            <a:r>
              <a:rPr lang="en-GB" sz="2000" dirty="0"/>
              <a:t> </a:t>
            </a:r>
            <a:r>
              <a:rPr lang="en-GB" sz="2000" dirty="0" err="1"/>
              <a:t>morskog</a:t>
            </a:r>
            <a:r>
              <a:rPr lang="en-GB" sz="2000" dirty="0"/>
              <a:t> </a:t>
            </a:r>
            <a:r>
              <a:rPr lang="en-GB" sz="2000" dirty="0" err="1"/>
              <a:t>otpada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3699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CCB99BD-8D50-AB4B-829B-23D7F7679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17687" y="7006700"/>
            <a:ext cx="651977" cy="402483"/>
          </a:xfrm>
        </p:spPr>
        <p:txBody>
          <a:bodyPr/>
          <a:lstStyle/>
          <a:p>
            <a:fld id="{6B669491-FD19-4448-A095-712FC87FC06A}" type="slidenum">
              <a:rPr lang="it-IT" smtClean="0"/>
              <a:t>2</a:t>
            </a:fld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AA6328-9521-1645-940F-B78233BC9F60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3DD6D645-099B-9D42-B53E-BF88F102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83" y="637119"/>
            <a:ext cx="9359562" cy="549593"/>
          </a:xfrm>
        </p:spPr>
        <p:txBody>
          <a:bodyPr/>
          <a:lstStyle/>
          <a:p>
            <a:r>
              <a:rPr lang="hr-HR" dirty="0"/>
              <a:t>O projektu</a:t>
            </a:r>
            <a:endParaRPr lang="it-IT" dirty="0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1579208" y="4499917"/>
            <a:ext cx="2495587" cy="1095778"/>
          </a:xfrm>
          <a:prstGeom prst="rect">
            <a:avLst/>
          </a:prstGeom>
        </p:spPr>
      </p:pic>
      <p:sp>
        <p:nvSpPr>
          <p:cNvPr id="11" name="Rezervirano mjesto sadržaja 10"/>
          <p:cNvSpPr>
            <a:spLocks noGrp="1"/>
          </p:cNvSpPr>
          <p:nvPr>
            <p:ph idx="1"/>
          </p:nvPr>
        </p:nvSpPr>
        <p:spPr>
          <a:xfrm>
            <a:off x="5633938" y="755501"/>
            <a:ext cx="4536504" cy="476057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>
                <a:latin typeface="+mj-lt"/>
              </a:rPr>
              <a:t>PUNO IME PROJEKTA</a:t>
            </a:r>
            <a:r>
              <a:rPr lang="en-US" dirty="0">
                <a:latin typeface="+mj-lt"/>
              </a:rPr>
              <a:t>: </a:t>
            </a:r>
            <a:r>
              <a:rPr lang="en-US" dirty="0" err="1">
                <a:latin typeface="+mj-lt"/>
              </a:rPr>
              <a:t>Zaštita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bioraznolikosti</a:t>
            </a:r>
            <a:r>
              <a:rPr lang="en-US" dirty="0">
                <a:latin typeface="+mj-lt"/>
              </a:rPr>
              <a:t> od </a:t>
            </a:r>
            <a:r>
              <a:rPr lang="en-US" dirty="0" err="1">
                <a:latin typeface="+mj-lt"/>
              </a:rPr>
              <a:t>plastike</a:t>
            </a:r>
            <a:r>
              <a:rPr lang="en-US" dirty="0">
                <a:latin typeface="+mj-lt"/>
              </a:rPr>
              <a:t> u </a:t>
            </a:r>
            <a:r>
              <a:rPr lang="en-US" dirty="0" err="1">
                <a:latin typeface="+mj-lt"/>
              </a:rPr>
              <a:t>mediteranskim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zaštićenim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morskim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područjima</a:t>
            </a:r>
            <a:r>
              <a:rPr lang="hr-HR" dirty="0">
                <a:latin typeface="+mj-lt"/>
              </a:rPr>
              <a:t>, </a:t>
            </a:r>
            <a:r>
              <a:rPr lang="hr-HR" dirty="0" err="1">
                <a:latin typeface="+mj-lt"/>
              </a:rPr>
              <a:t>eng</a:t>
            </a:r>
            <a:r>
              <a:rPr lang="hr-HR" dirty="0">
                <a:latin typeface="+mj-lt"/>
              </a:rPr>
              <a:t>. </a:t>
            </a:r>
            <a:r>
              <a:rPr lang="en-US" dirty="0">
                <a:latin typeface="+mj-lt"/>
              </a:rPr>
              <a:t>Preserving Biodiversity from Plastics in Mediterranean Marine Protected Areas, </a:t>
            </a:r>
            <a:r>
              <a:rPr lang="hr-HR" dirty="0">
                <a:latin typeface="+mj-lt"/>
              </a:rPr>
              <a:t>Broj projekta:</a:t>
            </a:r>
            <a:r>
              <a:rPr lang="en-US" dirty="0">
                <a:latin typeface="+mj-lt"/>
              </a:rPr>
              <a:t> 3040</a:t>
            </a:r>
            <a:endParaRPr lang="hr-HR" dirty="0">
              <a:latin typeface="+mj-lt"/>
            </a:endParaRPr>
          </a:p>
          <a:p>
            <a:r>
              <a:rPr lang="hr-HR" b="1" dirty="0">
                <a:latin typeface="+mj-lt"/>
              </a:rPr>
              <a:t>AKRONIM</a:t>
            </a:r>
            <a:r>
              <a:rPr lang="hr-HR" dirty="0">
                <a:latin typeface="+mj-lt"/>
              </a:rPr>
              <a:t>: Plastic </a:t>
            </a:r>
            <a:r>
              <a:rPr lang="hr-HR" dirty="0" err="1">
                <a:latin typeface="+mj-lt"/>
              </a:rPr>
              <a:t>Busters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MPAs</a:t>
            </a:r>
            <a:endParaRPr lang="hr-HR" dirty="0">
              <a:latin typeface="+mj-lt"/>
            </a:endParaRPr>
          </a:p>
          <a:p>
            <a:r>
              <a:rPr lang="hr-HR" b="1" dirty="0">
                <a:latin typeface="+mj-lt"/>
              </a:rPr>
              <a:t>PROGRAM: </a:t>
            </a:r>
            <a:r>
              <a:rPr lang="hr-HR" dirty="0" err="1">
                <a:latin typeface="+mj-lt"/>
              </a:rPr>
              <a:t>Interreg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Mediterranean</a:t>
            </a:r>
            <a:r>
              <a:rPr lang="hr-HR" dirty="0">
                <a:latin typeface="+mj-lt"/>
              </a:rPr>
              <a:t> - </a:t>
            </a:r>
            <a:r>
              <a:rPr lang="nn-NO" dirty="0">
                <a:latin typeface="+mj-lt"/>
              </a:rPr>
              <a:t>Program transnacionlane suradnje Intereg Mediteran 2014. - 2020.</a:t>
            </a:r>
            <a:r>
              <a:rPr lang="hr-HR" dirty="0">
                <a:latin typeface="+mj-lt"/>
              </a:rPr>
              <a:t> </a:t>
            </a:r>
          </a:p>
          <a:p>
            <a:r>
              <a:rPr lang="hr-HR" b="1" dirty="0">
                <a:latin typeface="+mj-lt"/>
              </a:rPr>
              <a:t>PRIORITETNA OS 3: </a:t>
            </a:r>
            <a:r>
              <a:rPr lang="hr-HR" dirty="0" err="1">
                <a:latin typeface="+mj-lt"/>
              </a:rPr>
              <a:t>Protecting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and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promoting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Mediterranean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natural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and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cultural</a:t>
            </a:r>
            <a:r>
              <a:rPr lang="hr-HR" dirty="0">
                <a:latin typeface="+mj-lt"/>
              </a:rPr>
              <a:t> </a:t>
            </a:r>
            <a:r>
              <a:rPr lang="hr-HR" dirty="0" err="1">
                <a:latin typeface="+mj-lt"/>
              </a:rPr>
              <a:t>resources</a:t>
            </a:r>
            <a:endParaRPr lang="hr-HR" dirty="0">
              <a:latin typeface="+mj-lt"/>
            </a:endParaRPr>
          </a:p>
          <a:p>
            <a:r>
              <a:rPr lang="hr-HR" b="1" dirty="0">
                <a:latin typeface="+mj-lt"/>
              </a:rPr>
              <a:t>PROVEDBA:</a:t>
            </a:r>
            <a:r>
              <a:rPr lang="hr-HR" dirty="0">
                <a:latin typeface="+mj-lt"/>
              </a:rPr>
              <a:t> Italija, Francuska, Grčka, Španjolska, Albanija, Hrvatska</a:t>
            </a:r>
          </a:p>
          <a:p>
            <a:r>
              <a:rPr lang="hr-HR" b="1" dirty="0">
                <a:latin typeface="+mj-lt"/>
              </a:rPr>
              <a:t>VODEĆI PARTNER</a:t>
            </a:r>
            <a:r>
              <a:rPr lang="hr-HR" dirty="0">
                <a:latin typeface="+mj-lt"/>
              </a:rPr>
              <a:t>: Talijanski nacionalni institut za zaštitu okoliša i istraživanje;   Sveučilište u </a:t>
            </a:r>
            <a:r>
              <a:rPr lang="hr-HR" dirty="0" err="1">
                <a:latin typeface="+mj-lt"/>
              </a:rPr>
              <a:t>Sieni</a:t>
            </a:r>
            <a:r>
              <a:rPr lang="hr-HR" dirty="0">
                <a:latin typeface="+mj-lt"/>
              </a:rPr>
              <a:t> , Italija (UNISI) – znanstveni koordinator</a:t>
            </a:r>
          </a:p>
          <a:p>
            <a:r>
              <a:rPr lang="hr-HR" b="1" dirty="0">
                <a:latin typeface="+mj-lt"/>
              </a:rPr>
              <a:t>TRAJANJE</a:t>
            </a:r>
            <a:r>
              <a:rPr lang="hr-HR" dirty="0">
                <a:latin typeface="+mj-lt"/>
              </a:rPr>
              <a:t>: 1. 02.2018. – 30.04.2022. </a:t>
            </a:r>
          </a:p>
          <a:p>
            <a:endParaRPr lang="hr-HR" dirty="0"/>
          </a:p>
          <a:p>
            <a:endParaRPr lang="hr-HR" dirty="0">
              <a:solidFill>
                <a:srgbClr val="0070C0"/>
              </a:solidFill>
            </a:endParaRPr>
          </a:p>
          <a:p>
            <a:endParaRPr lang="hr-HR" dirty="0">
              <a:solidFill>
                <a:srgbClr val="0070C0"/>
              </a:solidFill>
            </a:endParaRPr>
          </a:p>
          <a:p>
            <a:endParaRPr lang="hr-HR" dirty="0"/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10" y="1774419"/>
            <a:ext cx="4788436" cy="242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5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3797F-DD00-A142-8BDE-FC7F0E40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88" y="780669"/>
            <a:ext cx="9221689" cy="549593"/>
          </a:xfrm>
        </p:spPr>
        <p:txBody>
          <a:bodyPr/>
          <a:lstStyle/>
          <a:p>
            <a:r>
              <a:rPr lang="hr-HR" dirty="0"/>
              <a:t>Hvala na pažnji !</a:t>
            </a:r>
            <a:endParaRPr lang="it-IT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EB8398-CD3E-B54A-BA04-42B99BEF5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20</a:t>
            </a:fld>
            <a:endParaRPr lang="it-IT"/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2332A4EB-CE13-D74D-9E8D-347146A05AD2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153BB1-2EC6-164D-B1D0-B4637435ECE3}"/>
              </a:ext>
            </a:extLst>
          </p:cNvPr>
          <p:cNvSpPr txBox="1"/>
          <p:nvPr/>
        </p:nvSpPr>
        <p:spPr>
          <a:xfrm>
            <a:off x="987020" y="3695716"/>
            <a:ext cx="6264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/>
              <a:t>Ulica Grada Vukovara 220, 10000 Zagreb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70A63B4-37E6-7B4D-86E4-B11DF53EF90E}"/>
              </a:ext>
            </a:extLst>
          </p:cNvPr>
          <p:cNvSpPr txBox="1"/>
          <p:nvPr/>
        </p:nvSpPr>
        <p:spPr>
          <a:xfrm>
            <a:off x="987020" y="4159266"/>
            <a:ext cx="6264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/>
              <a:t>anica.brlekjuren@mingor.hr</a:t>
            </a: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CA333E-A1B4-F749-8E80-B39D1867C000}"/>
              </a:ext>
            </a:extLst>
          </p:cNvPr>
          <p:cNvSpPr txBox="1"/>
          <p:nvPr/>
        </p:nvSpPr>
        <p:spPr>
          <a:xfrm>
            <a:off x="985432" y="4671717"/>
            <a:ext cx="6264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sz="2000" dirty="0"/>
              <a:t>+38516310585</a:t>
            </a:r>
            <a:endParaRPr lang="it-IT" sz="20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98FB633-D9BA-EC44-9D9D-91B61C4456EB}"/>
              </a:ext>
            </a:extLst>
          </p:cNvPr>
          <p:cNvSpPr txBox="1"/>
          <p:nvPr/>
        </p:nvSpPr>
        <p:spPr>
          <a:xfrm>
            <a:off x="987020" y="5147989"/>
            <a:ext cx="6264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/>
              <a:t>www.italy-croatia.eu/</a:t>
            </a:r>
            <a:r>
              <a:rPr lang="hr-HR" sz="2000" dirty="0" err="1"/>
              <a:t>marless</a:t>
            </a:r>
            <a:endParaRPr lang="it-IT" sz="2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55A6CF-9EFC-F544-9559-AF4788CF28E4}"/>
              </a:ext>
            </a:extLst>
          </p:cNvPr>
          <p:cNvSpPr txBox="1"/>
          <p:nvPr/>
        </p:nvSpPr>
        <p:spPr>
          <a:xfrm>
            <a:off x="626657" y="1698378"/>
            <a:ext cx="6623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sz="2000" b="1" dirty="0"/>
              <a:t>Ministarstvo gospodarstva i održivog razvoja </a:t>
            </a:r>
            <a:endParaRPr lang="en-US" sz="2000" b="1" dirty="0"/>
          </a:p>
          <a:p>
            <a:pPr>
              <a:defRPr/>
            </a:pPr>
            <a:r>
              <a:rPr lang="hr-HR" sz="2000" b="1" dirty="0"/>
              <a:t>Kontakt osoba: Anica Brlek Juren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432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zervirano mjesto sadržaja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10742" y="971525"/>
            <a:ext cx="4213621" cy="468052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4288A99-52C2-3D4F-97DB-67B3399F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819FD174-9CDC-B646-AC39-C2D88A38A26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70654" y="6638020"/>
            <a:ext cx="6044400" cy="716312"/>
          </a:xfrm>
        </p:spPr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815C9D0-2D27-274F-AA77-83056C5E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362" y="164329"/>
            <a:ext cx="9359562" cy="549593"/>
          </a:xfrm>
        </p:spPr>
        <p:txBody>
          <a:bodyPr/>
          <a:lstStyle/>
          <a:p>
            <a:r>
              <a:rPr lang="hr-HR" dirty="0"/>
              <a:t>Projektni partneri (15)</a:t>
            </a:r>
            <a:endParaRPr lang="it-IT" dirty="0"/>
          </a:p>
        </p:txBody>
      </p:sp>
      <p:sp>
        <p:nvSpPr>
          <p:cNvPr id="9" name="Pravokutnik 8"/>
          <p:cNvSpPr/>
          <p:nvPr/>
        </p:nvSpPr>
        <p:spPr>
          <a:xfrm>
            <a:off x="305347" y="728710"/>
            <a:ext cx="5904655" cy="5509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Talijanski nacionalni institut za zaštitu okoliša i istraživanje ISPRA, Italija – Vodeći partner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Sveučilište u </a:t>
            </a:r>
            <a:r>
              <a:rPr lang="hr-HR" sz="1600" dirty="0" err="1">
                <a:ea typeface="Calibri" panose="020F0502020204030204" pitchFamily="34" charset="0"/>
                <a:cs typeface="Calibri" panose="020F0502020204030204" pitchFamily="34" charset="0"/>
              </a:rPr>
              <a:t>Sieni</a:t>
            </a: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 UNISI, Italija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Agencija za zaštitu okoliša, Korzika OEC, Francuska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Regionalna uprava Balearskog otočja CAIB, Španjolska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Upravljačka agencija </a:t>
            </a:r>
            <a:r>
              <a:rPr lang="hr-HR" sz="1600" dirty="0" err="1">
                <a:ea typeface="Calibri" panose="020F0502020204030204" pitchFamily="34" charset="0"/>
                <a:cs typeface="Calibri" panose="020F0502020204030204" pitchFamily="34" charset="0"/>
              </a:rPr>
              <a:t>Zakynthos</a:t>
            </a: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 nacionalnog parka na moru EONZ, Grčka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Nacionalni park arhipelaga u Toskani PNAT, Italija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Mediteranski informacijski ured za okoliš, kulturu i održivi razvoj MIO-ECSDE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Španjolski oceanografski institut, Balearski centar za oceanografiju IEO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Grčki centar za istraživanja na moru, Institut za oceanografiju HCMR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Francuski istraživački institut za iskorištavanje mora IFREMER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Katalonska regionalna agencija za otpad, Španjolska, </a:t>
            </a:r>
            <a:r>
              <a:rPr lang="hr-HR" sz="1600" dirty="0">
                <a:ea typeface="Calibri" panose="020F0502020204030204" pitchFamily="34" charset="0"/>
              </a:rPr>
              <a:t> </a:t>
            </a: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Regionalni akcijski centar za održivu potrošnju i proizvodnju ARC –SCP/RAC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Ministarstvo za okoliš i energetiku Grčke EGU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Ministarstvo za okoliš Albanije MM</a:t>
            </a: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Ministarstvo gospodarstva i održivog razvoja, Hrvatska</a:t>
            </a:r>
            <a:endParaRPr lang="hr-HR" sz="1600" dirty="0">
              <a:ea typeface="Calibri" panose="020F0502020204030204" pitchFamily="34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hr-HR" sz="1600" dirty="0">
                <a:ea typeface="Calibri" panose="020F0502020204030204" pitchFamily="34" charset="0"/>
                <a:cs typeface="Calibri" panose="020F0502020204030204" pitchFamily="34" charset="0"/>
              </a:rPr>
              <a:t>Fakultet građevinarstva, arhitekture i geodezije, Sveučilišta u Splitu UNIST-FGAG</a:t>
            </a:r>
            <a:endParaRPr lang="hr-HR" sz="1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870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93B171-9FE6-F346-A06D-1273B467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07573BA-FB20-CF45-996C-F8811A0A3F98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A9CCD4A-8CDA-1A4F-9188-95FAAFD1FD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4</a:t>
            </a:fld>
            <a:endParaRPr lang="it-IT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90" y="1115541"/>
            <a:ext cx="8154219" cy="4670981"/>
          </a:xfrm>
          <a:prstGeom prst="rect">
            <a:avLst/>
          </a:prstGeom>
        </p:spPr>
      </p:pic>
      <p:sp>
        <p:nvSpPr>
          <p:cNvPr id="7" name="Titolo 3">
            <a:extLst>
              <a:ext uri="{FF2B5EF4-FFF2-40B4-BE49-F238E27FC236}">
                <a16:creationId xmlns:a16="http://schemas.microsoft.com/office/drawing/2014/main" id="{3DD6D645-099B-9D42-B53E-BF88F1024EB2}"/>
              </a:ext>
            </a:extLst>
          </p:cNvPr>
          <p:cNvSpPr txBox="1">
            <a:spLocks/>
          </p:cNvSpPr>
          <p:nvPr/>
        </p:nvSpPr>
        <p:spPr>
          <a:xfrm>
            <a:off x="597188" y="455129"/>
            <a:ext cx="9359562" cy="60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5366" tIns="52683" rIns="105366" bIns="52683" anchor="ctr">
            <a:sp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>
                <a:solidFill>
                  <a:srgbClr val="1ABAE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l"/>
            <a:r>
              <a:rPr lang="hr-HR" dirty="0"/>
              <a:t>Pridruženi partneri (17)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433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broja slajd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4" name="Rezervirano mjesto slike 3"/>
          <p:cNvSpPr>
            <a:spLocks noGrp="1"/>
          </p:cNvSpPr>
          <p:nvPr>
            <p:ph type="pic" idx="13"/>
          </p:nvPr>
        </p:nvSpPr>
        <p:spPr/>
      </p:sp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549593"/>
          </a:xfrm>
        </p:spPr>
        <p:txBody>
          <a:bodyPr/>
          <a:lstStyle/>
          <a:p>
            <a:r>
              <a:rPr lang="hr-HR" dirty="0"/>
              <a:t>Opći ciljevi </a:t>
            </a:r>
            <a:endParaRPr lang="en-GB" dirty="0"/>
          </a:p>
        </p:txBody>
      </p:sp>
      <p:sp>
        <p:nvSpPr>
          <p:cNvPr id="6" name="Rezervirano mjesto sadržaja 5"/>
          <p:cNvSpPr txBox="1">
            <a:spLocks noGrp="1"/>
          </p:cNvSpPr>
          <p:nvPr>
            <p:ph idx="1"/>
          </p:nvPr>
        </p:nvSpPr>
        <p:spPr>
          <a:xfrm>
            <a:off x="615181" y="1312036"/>
            <a:ext cx="6242893" cy="3773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/>
              <a:t>P</a:t>
            </a:r>
            <a:r>
              <a:rPr lang="en-US" sz="1600" i="1" dirty="0" err="1"/>
              <a:t>rvi</a:t>
            </a:r>
            <a:r>
              <a:rPr lang="en-US" sz="1600" i="1" dirty="0"/>
              <a:t> projekt </a:t>
            </a:r>
            <a:r>
              <a:rPr lang="hr-HR" sz="1600" i="1" dirty="0"/>
              <a:t>suradnje </a:t>
            </a:r>
            <a:r>
              <a:rPr lang="en-US" sz="1600" i="1" dirty="0"/>
              <a:t>EU </a:t>
            </a:r>
            <a:r>
              <a:rPr lang="en-US" sz="1600" i="1" dirty="0" err="1"/>
              <a:t>i</a:t>
            </a:r>
            <a:r>
              <a:rPr lang="en-US" sz="1600" i="1" dirty="0"/>
              <a:t> IPA </a:t>
            </a:r>
            <a:r>
              <a:rPr lang="hr-HR" sz="1600" i="1" dirty="0"/>
              <a:t>država</a:t>
            </a:r>
            <a:r>
              <a:rPr lang="en-US" sz="1600" i="1" dirty="0"/>
              <a:t> </a:t>
            </a:r>
            <a:r>
              <a:rPr lang="en-US" sz="1600" i="1" dirty="0" err="1"/>
              <a:t>na</a:t>
            </a:r>
            <a:r>
              <a:rPr lang="en-US" sz="1600" i="1" dirty="0"/>
              <a:t> </a:t>
            </a:r>
            <a:r>
              <a:rPr lang="hr-HR" sz="1600" i="1" dirty="0"/>
              <a:t>razini Mediterana koje zajedno poduzimaju aktivnosti vezano uz morski otpad (MO) te je </a:t>
            </a:r>
            <a:r>
              <a:rPr lang="en-US" sz="1600" i="1" dirty="0" err="1"/>
              <a:t>kroz</a:t>
            </a:r>
            <a:r>
              <a:rPr lang="en-US" sz="1600" i="1" dirty="0"/>
              <a:t> </a:t>
            </a:r>
            <a:r>
              <a:rPr lang="en-US" sz="1600" i="1" dirty="0" err="1"/>
              <a:t>koordinirani</a:t>
            </a:r>
            <a:r>
              <a:rPr lang="en-US" sz="1600" i="1" dirty="0"/>
              <a:t> </a:t>
            </a:r>
            <a:r>
              <a:rPr lang="en-US" sz="1600" i="1" dirty="0" err="1"/>
              <a:t>pristup</a:t>
            </a:r>
            <a:r>
              <a:rPr lang="hr-HR" sz="1600" i="1" dirty="0"/>
              <a:t> za cilj </a:t>
            </a:r>
            <a:r>
              <a:rPr lang="en-US" sz="1600" i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b="1" dirty="0"/>
              <a:t>ocijeniti </a:t>
            </a:r>
            <a:r>
              <a:rPr lang="hr-HR" sz="1600" b="1" dirty="0" err="1"/>
              <a:t>ut</a:t>
            </a:r>
            <a:r>
              <a:rPr lang="en-US" sz="1600" b="1" dirty="0" err="1"/>
              <a:t>jecaj</a:t>
            </a:r>
            <a:r>
              <a:rPr lang="en-US" sz="1600" b="1" dirty="0"/>
              <a:t> </a:t>
            </a:r>
            <a:r>
              <a:rPr lang="hr-HR" sz="1600" b="1" dirty="0"/>
              <a:t>morskog otpada (</a:t>
            </a:r>
            <a:r>
              <a:rPr lang="en-US" sz="1600" b="1" dirty="0"/>
              <a:t>M</a:t>
            </a:r>
            <a:r>
              <a:rPr lang="hr-HR" sz="1600" b="1" dirty="0"/>
              <a:t>O)</a:t>
            </a:r>
            <a:r>
              <a:rPr lang="en-US" sz="1600" b="1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biološku</a:t>
            </a:r>
            <a:r>
              <a:rPr lang="en-US" sz="1600" dirty="0"/>
              <a:t> </a:t>
            </a:r>
            <a:r>
              <a:rPr lang="en-US" sz="1600" dirty="0" err="1"/>
              <a:t>raznolikost</a:t>
            </a:r>
            <a:r>
              <a:rPr lang="en-US" sz="1600" dirty="0"/>
              <a:t> u </a:t>
            </a:r>
            <a:r>
              <a:rPr lang="hr-HR" sz="1600" dirty="0"/>
              <a:t>zaštićenim morskim područjima (ZMP)</a:t>
            </a:r>
            <a:r>
              <a:rPr lang="en-US" sz="1600" dirty="0"/>
              <a:t>, </a:t>
            </a:r>
            <a:r>
              <a:rPr lang="en-US" sz="1600" dirty="0" err="1"/>
              <a:t>uključujući</a:t>
            </a:r>
            <a:r>
              <a:rPr lang="en-US" sz="1600" dirty="0"/>
              <a:t> </a:t>
            </a:r>
            <a:r>
              <a:rPr lang="en-US" sz="1600" dirty="0" err="1"/>
              <a:t>identifikaciju</a:t>
            </a:r>
            <a:r>
              <a:rPr lang="en-US" sz="1600" dirty="0"/>
              <a:t>  </a:t>
            </a:r>
            <a:r>
              <a:rPr lang="en-US" sz="1600" dirty="0" err="1"/>
              <a:t>hotspotova</a:t>
            </a:r>
            <a:r>
              <a:rPr lang="hr-HR" sz="1600" dirty="0"/>
              <a:t> (obzirom na utjecaj MO)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definirat</a:t>
            </a:r>
            <a:r>
              <a:rPr lang="hr-HR" sz="1600" b="1" dirty="0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i</a:t>
            </a:r>
            <a:r>
              <a:rPr lang="en-US" sz="1600" b="1" dirty="0"/>
              <a:t> </a:t>
            </a:r>
            <a:r>
              <a:rPr lang="en-US" sz="1600" b="1" dirty="0" err="1"/>
              <a:t>testira</a:t>
            </a:r>
            <a:r>
              <a:rPr lang="hr-HR" sz="1600" b="1" dirty="0"/>
              <a:t>ti mjere </a:t>
            </a:r>
            <a:r>
              <a:rPr lang="hr-HR" sz="1600" dirty="0"/>
              <a:t>n</a:t>
            </a:r>
            <a:r>
              <a:rPr lang="en-US" sz="1600" dirty="0" err="1"/>
              <a:t>adzor</a:t>
            </a:r>
            <a:r>
              <a:rPr lang="hr-HR" sz="1600" dirty="0"/>
              <a:t>a</a:t>
            </a:r>
            <a:r>
              <a:rPr lang="en-US" sz="1600" dirty="0"/>
              <a:t>,</a:t>
            </a:r>
            <a:r>
              <a:rPr lang="hr-HR" sz="1600" dirty="0"/>
              <a:t> </a:t>
            </a:r>
            <a:r>
              <a:rPr lang="en-US" sz="1600" dirty="0" err="1"/>
              <a:t>prevencije</a:t>
            </a:r>
            <a:r>
              <a:rPr lang="en-US" sz="1600" dirty="0"/>
              <a:t> 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ublažavanja</a:t>
            </a:r>
            <a:r>
              <a:rPr lang="hr-HR" sz="1600" dirty="0"/>
              <a:t> pritisaka MO u </a:t>
            </a:r>
            <a:r>
              <a:rPr lang="en-US" sz="1600" dirty="0"/>
              <a:t> </a:t>
            </a:r>
            <a:r>
              <a:rPr lang="en-US" sz="1600" dirty="0" err="1"/>
              <a:t>zaštićenim</a:t>
            </a:r>
            <a:r>
              <a:rPr lang="en-US" sz="1600" dirty="0"/>
              <a:t> </a:t>
            </a:r>
            <a:r>
              <a:rPr lang="en-US" sz="1600" dirty="0" err="1"/>
              <a:t>morskim</a:t>
            </a:r>
            <a:r>
              <a:rPr lang="en-US" sz="1600" dirty="0"/>
              <a:t> </a:t>
            </a:r>
            <a:r>
              <a:rPr lang="en-US" sz="1600" dirty="0" err="1"/>
              <a:t>područjima</a:t>
            </a:r>
            <a:r>
              <a:rPr lang="en-US" sz="1600" dirty="0"/>
              <a:t> </a:t>
            </a:r>
            <a:endParaRPr lang="hr-H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razvi</a:t>
            </a:r>
            <a:r>
              <a:rPr lang="hr-HR" sz="1600" b="1" dirty="0"/>
              <a:t>ti</a:t>
            </a:r>
            <a:r>
              <a:rPr lang="en-US" sz="1600" b="1" dirty="0"/>
              <a:t> </a:t>
            </a:r>
            <a:r>
              <a:rPr lang="en-US" sz="1600" b="1" dirty="0" err="1"/>
              <a:t>zajednički</a:t>
            </a:r>
            <a:r>
              <a:rPr lang="en-US" sz="1600" b="1" dirty="0"/>
              <a:t> </a:t>
            </a:r>
            <a:r>
              <a:rPr lang="en-US" sz="1600" b="1" dirty="0" err="1"/>
              <a:t>okvir</a:t>
            </a:r>
            <a:r>
              <a:rPr lang="en-US" sz="1600" b="1" dirty="0"/>
              <a:t> </a:t>
            </a:r>
            <a:r>
              <a:rPr lang="en-US" sz="1600" b="1" dirty="0" err="1"/>
              <a:t>djelovanja</a:t>
            </a:r>
            <a:r>
              <a:rPr lang="en-US" sz="1600" b="1" dirty="0"/>
              <a:t> </a:t>
            </a:r>
            <a:r>
              <a:rPr lang="hr-HR" sz="1600" b="1" dirty="0"/>
              <a:t>vezano uz MO </a:t>
            </a:r>
            <a:r>
              <a:rPr lang="hr-HR" sz="1600" dirty="0"/>
              <a:t>u </a:t>
            </a:r>
            <a:r>
              <a:rPr lang="en-US" sz="1600" dirty="0" err="1"/>
              <a:t>Interreg</a:t>
            </a:r>
            <a:r>
              <a:rPr lang="en-US" sz="1600" dirty="0"/>
              <a:t> Med </a:t>
            </a:r>
            <a:r>
              <a:rPr lang="hr-HR" sz="1600" dirty="0"/>
              <a:t>području u cilju </a:t>
            </a:r>
            <a:r>
              <a:rPr lang="en-US" sz="1600" dirty="0" err="1"/>
              <a:t>očuvanja</a:t>
            </a:r>
            <a:r>
              <a:rPr lang="en-US" sz="1600" dirty="0"/>
              <a:t> </a:t>
            </a:r>
            <a:r>
              <a:rPr lang="en-US" sz="1600" dirty="0" err="1"/>
              <a:t>bioraznolikosti</a:t>
            </a:r>
            <a:r>
              <a:rPr lang="en-US" sz="1600" dirty="0"/>
              <a:t> u </a:t>
            </a:r>
            <a:r>
              <a:rPr lang="hr-HR" sz="1600" dirty="0"/>
              <a:t>zaštićenim morskim područjima Sredozemnog mora</a:t>
            </a:r>
          </a:p>
          <a:p>
            <a:r>
              <a:rPr lang="en-US" sz="1600" b="1" i="1" dirty="0" err="1"/>
              <a:t>Zajednički</a:t>
            </a:r>
            <a:r>
              <a:rPr lang="en-US" sz="1600" b="1" i="1" dirty="0"/>
              <a:t> plan </a:t>
            </a:r>
            <a:r>
              <a:rPr lang="en-US" sz="1600" b="1" i="1" dirty="0" err="1"/>
              <a:t>upravljanja</a:t>
            </a:r>
            <a:r>
              <a:rPr lang="en-US" sz="1600" b="1" i="1" dirty="0"/>
              <a:t> </a:t>
            </a:r>
            <a:r>
              <a:rPr lang="hr-HR" sz="1600" b="1" i="1" dirty="0"/>
              <a:t>- </a:t>
            </a:r>
            <a:r>
              <a:rPr lang="en-US" sz="1600" i="1" dirty="0" err="1"/>
              <a:t>definirat</a:t>
            </a:r>
            <a:r>
              <a:rPr lang="en-US" sz="1600" i="1" dirty="0"/>
              <a:t> </a:t>
            </a:r>
            <a:r>
              <a:rPr lang="en-US" sz="1600" i="1" dirty="0" err="1"/>
              <a:t>će</a:t>
            </a:r>
            <a:r>
              <a:rPr lang="en-US" sz="1600" i="1" dirty="0"/>
              <a:t> se </a:t>
            </a:r>
            <a:r>
              <a:rPr lang="en-US" sz="1600" i="1" dirty="0" err="1"/>
              <a:t>kroz</a:t>
            </a:r>
            <a:r>
              <a:rPr lang="en-US" sz="1600" i="1" dirty="0"/>
              <a:t> </a:t>
            </a:r>
            <a:r>
              <a:rPr lang="en-US" sz="1600" i="1" dirty="0" err="1"/>
              <a:t>participativni</a:t>
            </a:r>
            <a:r>
              <a:rPr lang="en-US" sz="1600" i="1" dirty="0"/>
              <a:t> </a:t>
            </a:r>
            <a:r>
              <a:rPr lang="en-US" sz="1600" i="1" dirty="0" err="1"/>
              <a:t>pristup</a:t>
            </a:r>
            <a:r>
              <a:rPr lang="hr-HR" sz="1600" i="1" dirty="0"/>
              <a:t>, a njegovom implementacijom u području mediteranskih MZP cilj je povećati površina staništa pod poboljšanom zaštitom</a:t>
            </a:r>
            <a:endParaRPr lang="en-US" sz="1600" i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062" y="1027774"/>
            <a:ext cx="2639797" cy="180457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773" y="3145929"/>
            <a:ext cx="2658086" cy="1828959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 bwMode="auto">
          <a:xfrm>
            <a:off x="6987709" y="5378690"/>
            <a:ext cx="2592289" cy="40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200" b="1" dirty="0">
                <a:solidFill>
                  <a:srgbClr val="00339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Montserrat"/>
              </a:rPr>
              <a:t>Slike: Izvor: Novi list </a:t>
            </a:r>
            <a:endParaRPr lang="it-IT" sz="1200" b="1" dirty="0">
              <a:solidFill>
                <a:srgbClr val="00339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294859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broja slajd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6</a:t>
            </a:fld>
            <a:endParaRPr lang="it-IT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3"/>
          </p:nvPr>
        </p:nvSpPr>
        <p:spPr/>
      </p:sp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591621" y="617019"/>
            <a:ext cx="9359562" cy="549593"/>
          </a:xfrm>
        </p:spPr>
        <p:txBody>
          <a:bodyPr/>
          <a:lstStyle/>
          <a:p>
            <a:r>
              <a:rPr lang="hr-HR" dirty="0"/>
              <a:t>Plastic Buster </a:t>
            </a:r>
            <a:r>
              <a:rPr lang="hr-HR" dirty="0" err="1"/>
              <a:t>MPAs</a:t>
            </a:r>
            <a:r>
              <a:rPr lang="hr-HR" dirty="0"/>
              <a:t>: aktivnosti i radni paketi 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597189" y="1768509"/>
            <a:ext cx="4244662" cy="4027552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hr-HR" sz="2000" i="1" dirty="0">
                <a:solidFill>
                  <a:srgbClr val="003399"/>
                </a:solidFill>
                <a:cs typeface="+mn-cs"/>
              </a:rPr>
              <a:t>Ciljevi projekta provode se kroz tri glavne skupine aktivnosti:</a:t>
            </a:r>
          </a:p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hr-HR" sz="2000" i="1" dirty="0">
                <a:solidFill>
                  <a:srgbClr val="003399"/>
                </a:solidFill>
                <a:cs typeface="+mn-cs"/>
              </a:rPr>
              <a:t>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03399"/>
                </a:solidFill>
                <a:cs typeface="+mn-cs"/>
              </a:rPr>
              <a:t>Monitoring</a:t>
            </a:r>
            <a:r>
              <a:rPr lang="it-IT" sz="2000" b="1" dirty="0">
                <a:solidFill>
                  <a:srgbClr val="003399"/>
                </a:solidFill>
                <a:cs typeface="+mn-cs"/>
              </a:rPr>
              <a:t> </a:t>
            </a:r>
            <a:r>
              <a:rPr lang="hr-HR" sz="2000" b="1" dirty="0">
                <a:solidFill>
                  <a:srgbClr val="003399"/>
                </a:solidFill>
                <a:cs typeface="+mn-cs"/>
              </a:rPr>
              <a:t>i ocjena stanja morskog otpada u zaštićenim morskim područjima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sz="2000" b="1" dirty="0">
              <a:solidFill>
                <a:srgbClr val="003399"/>
              </a:solidFill>
              <a:cs typeface="+mn-cs"/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Prevencija i ublažavanje – mjere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hr-HR" sz="2000" b="1" dirty="0">
              <a:solidFill>
                <a:srgbClr val="003399"/>
              </a:solidFill>
              <a:cs typeface="+mn-cs"/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Umrežavanje (</a:t>
            </a:r>
            <a:r>
              <a:rPr lang="hr-HR" sz="2000" b="1" dirty="0" err="1">
                <a:solidFill>
                  <a:srgbClr val="003399"/>
                </a:solidFill>
                <a:cs typeface="+mn-cs"/>
              </a:rPr>
              <a:t>networking</a:t>
            </a:r>
            <a:r>
              <a:rPr lang="hr-HR" sz="2000" b="1" dirty="0">
                <a:solidFill>
                  <a:srgbClr val="003399"/>
                </a:solidFill>
                <a:cs typeface="+mn-cs"/>
              </a:rPr>
              <a:t>) rada i zajedničko upravljanje za </a:t>
            </a:r>
            <a:r>
              <a:rPr lang="hr-HR" sz="2000" b="1" dirty="0" err="1">
                <a:solidFill>
                  <a:srgbClr val="003399"/>
                </a:solidFill>
                <a:cs typeface="+mn-cs"/>
              </a:rPr>
              <a:t>pelagička</a:t>
            </a:r>
            <a:r>
              <a:rPr lang="hr-HR" sz="2000" b="1" dirty="0">
                <a:solidFill>
                  <a:srgbClr val="003399"/>
                </a:solidFill>
                <a:cs typeface="+mn-cs"/>
              </a:rPr>
              <a:t> i priobalna morska zaštićena područja </a:t>
            </a:r>
            <a:endParaRPr lang="it-IT" sz="2000" b="1" dirty="0">
              <a:solidFill>
                <a:srgbClr val="003399"/>
              </a:solidFill>
              <a:cs typeface="+mn-cs"/>
            </a:endParaRPr>
          </a:p>
          <a:p>
            <a:endParaRPr lang="hr-HR" dirty="0"/>
          </a:p>
        </p:txBody>
      </p:sp>
      <p:sp>
        <p:nvSpPr>
          <p:cNvPr id="6" name="Rezervirano mjesto sadržaja 5"/>
          <p:cNvSpPr>
            <a:spLocks noGrp="1"/>
          </p:cNvSpPr>
          <p:nvPr>
            <p:ph idx="14"/>
          </p:nvPr>
        </p:nvSpPr>
        <p:spPr>
          <a:xfrm>
            <a:off x="5057874" y="1403573"/>
            <a:ext cx="4888076" cy="4608512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ts val="0"/>
              </a:spcBef>
            </a:pPr>
            <a:r>
              <a:rPr lang="hr-HR" sz="2000" b="1" i="1" dirty="0">
                <a:solidFill>
                  <a:srgbClr val="003399"/>
                </a:solidFill>
                <a:cs typeface="+mn-cs"/>
              </a:rPr>
              <a:t>Radni paketi: 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1. Project management 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2. Project </a:t>
            </a:r>
            <a:r>
              <a:rPr lang="hr-HR" sz="2000" b="1" dirty="0" err="1">
                <a:solidFill>
                  <a:srgbClr val="003399"/>
                </a:solidFill>
                <a:cs typeface="+mn-cs"/>
              </a:rPr>
              <a:t>communications</a:t>
            </a:r>
            <a:r>
              <a:rPr lang="hr-HR" sz="2000" b="1" dirty="0">
                <a:solidFill>
                  <a:srgbClr val="003399"/>
                </a:solidFill>
                <a:cs typeface="+mn-cs"/>
              </a:rPr>
              <a:t> 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3. </a:t>
            </a:r>
            <a:r>
              <a:rPr lang="hr-HR" sz="2000" b="1" dirty="0" err="1">
                <a:solidFill>
                  <a:srgbClr val="003399"/>
                </a:solidFill>
                <a:cs typeface="+mn-cs"/>
              </a:rPr>
              <a:t>Studying</a:t>
            </a:r>
            <a:r>
              <a:rPr lang="hr-HR" sz="2000" b="1" dirty="0">
                <a:solidFill>
                  <a:srgbClr val="003399"/>
                </a:solidFill>
                <a:cs typeface="+mn-cs"/>
              </a:rPr>
              <a:t>  - Istraživanje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rgbClr val="003399"/>
                </a:solidFill>
              </a:rPr>
              <a:t>Procjena razine znanja i „</a:t>
            </a:r>
            <a:r>
              <a:rPr lang="hr-HR" sz="1800" dirty="0" err="1">
                <a:solidFill>
                  <a:srgbClr val="003399"/>
                </a:solidFill>
              </a:rPr>
              <a:t>gap</a:t>
            </a:r>
            <a:r>
              <a:rPr lang="hr-HR" sz="1800" dirty="0">
                <a:solidFill>
                  <a:srgbClr val="003399"/>
                </a:solidFill>
              </a:rPr>
              <a:t>”-ova u znanju o MO  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endParaRPr lang="hr-HR" sz="1800" dirty="0">
              <a:solidFill>
                <a:srgbClr val="003399"/>
              </a:solidFill>
            </a:endParaRPr>
          </a:p>
          <a:p>
            <a:pPr marL="742950" lvl="1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rgbClr val="003399"/>
                </a:solidFill>
              </a:rPr>
              <a:t>Razvoj usklađenog pristupa monitoringa MO 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endParaRPr lang="hr-HR" sz="1800" dirty="0">
              <a:solidFill>
                <a:srgbClr val="003399"/>
              </a:solidFill>
            </a:endParaRPr>
          </a:p>
          <a:p>
            <a:pPr marL="742950" lvl="1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3399"/>
                </a:solidFill>
              </a:rPr>
              <a:t>Razvoj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r>
              <a:rPr lang="en-US" sz="1800" dirty="0" err="1">
                <a:solidFill>
                  <a:srgbClr val="003399"/>
                </a:solidFill>
              </a:rPr>
              <a:t>kapaciteta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r>
              <a:rPr lang="en-US" sz="1800" dirty="0" err="1">
                <a:solidFill>
                  <a:srgbClr val="003399"/>
                </a:solidFill>
              </a:rPr>
              <a:t>za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r>
              <a:rPr lang="en-US" sz="1800" dirty="0" err="1">
                <a:solidFill>
                  <a:srgbClr val="003399"/>
                </a:solidFill>
              </a:rPr>
              <a:t>primjenu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r>
              <a:rPr lang="en-US" sz="1800" dirty="0" err="1">
                <a:solidFill>
                  <a:srgbClr val="003399"/>
                </a:solidFill>
              </a:rPr>
              <a:t>usklađenog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r>
              <a:rPr lang="hr-HR" sz="1800" dirty="0">
                <a:solidFill>
                  <a:srgbClr val="003399"/>
                </a:solidFill>
              </a:rPr>
              <a:t>monitoringa MO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rgbClr val="003399"/>
                </a:solidFill>
              </a:rPr>
              <a:t>Predviđanje onečišćenja MO u</a:t>
            </a:r>
            <a:r>
              <a:rPr lang="en-US" sz="1800" dirty="0">
                <a:solidFill>
                  <a:srgbClr val="003399"/>
                </a:solidFill>
              </a:rPr>
              <a:t> Med MPAs</a:t>
            </a:r>
            <a:endParaRPr lang="hr-HR" sz="1800" dirty="0">
              <a:solidFill>
                <a:srgbClr val="003399"/>
              </a:solidFill>
            </a:endParaRPr>
          </a:p>
          <a:p>
            <a:pPr marL="742950" lvl="1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rgbClr val="003399"/>
                </a:solidFill>
              </a:rPr>
              <a:t>Identificiranje najbolje prakse za MO</a:t>
            </a:r>
          </a:p>
          <a:p>
            <a:pPr marL="742950" lvl="1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</a:rPr>
              <a:t>4. </a:t>
            </a:r>
            <a:r>
              <a:rPr lang="hr-HR" sz="2000" b="1" dirty="0" err="1">
                <a:solidFill>
                  <a:srgbClr val="003399"/>
                </a:solidFill>
              </a:rPr>
              <a:t>Testing</a:t>
            </a:r>
            <a:r>
              <a:rPr lang="hr-HR" sz="2000" b="1" dirty="0">
                <a:solidFill>
                  <a:srgbClr val="003399"/>
                </a:solidFill>
              </a:rPr>
              <a:t>  - Testiranje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5. </a:t>
            </a:r>
            <a:r>
              <a:rPr lang="hr-HR" sz="2000" b="1" dirty="0" err="1">
                <a:solidFill>
                  <a:srgbClr val="00B050"/>
                </a:solidFill>
                <a:cs typeface="+mn-cs"/>
              </a:rPr>
              <a:t>Transferring</a:t>
            </a:r>
            <a:r>
              <a:rPr lang="hr-HR" sz="2000" b="1" dirty="0">
                <a:solidFill>
                  <a:srgbClr val="00B050"/>
                </a:solidFill>
                <a:cs typeface="+mn-cs"/>
              </a:rPr>
              <a:t> – Prijenos  MINGOR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rgbClr val="003399"/>
                </a:solidFill>
                <a:cs typeface="+mn-cs"/>
              </a:rPr>
              <a:t>6. </a:t>
            </a:r>
            <a:r>
              <a:rPr lang="hr-HR" sz="2000" b="1" dirty="0" err="1">
                <a:solidFill>
                  <a:srgbClr val="003399"/>
                </a:solidFill>
                <a:cs typeface="+mn-cs"/>
              </a:rPr>
              <a:t>Capitalising</a:t>
            </a:r>
            <a:endParaRPr lang="hr-HR" sz="2000" b="1" dirty="0">
              <a:solidFill>
                <a:srgbClr val="003399"/>
              </a:solidFill>
              <a:cs typeface="+mn-cs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57322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tge 14">
            <a:extLst>
              <a:ext uri="{FF2B5EF4-FFF2-40B4-BE49-F238E27FC236}">
                <a16:creationId xmlns:a16="http://schemas.microsoft.com/office/drawing/2014/main" id="{40E52F86-74BF-4756-B107-34DB3A40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449" y="1846819"/>
            <a:ext cx="3895272" cy="39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Marcador de texto">
            <a:extLst>
              <a:ext uri="{FF2B5EF4-FFF2-40B4-BE49-F238E27FC236}">
                <a16:creationId xmlns:a16="http://schemas.microsoft.com/office/drawing/2014/main" id="{DF0B4DD9-5BAF-4F3A-9089-11317C6C2B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3127" y="1695769"/>
            <a:ext cx="7136228" cy="4230783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6388" name="Rettangolo 11">
            <a:extLst>
              <a:ext uri="{FF2B5EF4-FFF2-40B4-BE49-F238E27FC236}">
                <a16:creationId xmlns:a16="http://schemas.microsoft.com/office/drawing/2014/main" id="{A1061287-FDD7-4811-8BF3-284CEEF4700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160931" y="259471"/>
            <a:ext cx="10180617" cy="937392"/>
          </a:xfrm>
        </p:spPr>
        <p:txBody>
          <a:bodyPr wrap="square">
            <a:spAutoFit/>
          </a:bodyPr>
          <a:lstStyle/>
          <a:p>
            <a:r>
              <a:rPr lang="en-GB" altLang="el-GR" sz="3000" dirty="0">
                <a:solidFill>
                  <a:srgbClr val="1ABAED"/>
                </a:solidFill>
              </a:rPr>
              <a:t>Plastic Busters MPAs &amp; </a:t>
            </a:r>
            <a:r>
              <a:rPr lang="en-GB" altLang="el-GR" sz="3000" dirty="0" err="1">
                <a:solidFill>
                  <a:srgbClr val="1ABAED"/>
                </a:solidFill>
              </a:rPr>
              <a:t>ciklus</a:t>
            </a:r>
            <a:r>
              <a:rPr lang="en-GB" altLang="el-GR" sz="3000" dirty="0">
                <a:solidFill>
                  <a:srgbClr val="1ABAED"/>
                </a:solidFill>
              </a:rPr>
              <a:t> </a:t>
            </a:r>
            <a:r>
              <a:rPr lang="en-GB" altLang="el-GR" sz="3000" dirty="0" err="1">
                <a:solidFill>
                  <a:srgbClr val="1ABAED"/>
                </a:solidFill>
              </a:rPr>
              <a:t>upravljanja</a:t>
            </a:r>
            <a:r>
              <a:rPr lang="en-GB" altLang="el-GR" sz="3000" dirty="0">
                <a:solidFill>
                  <a:srgbClr val="1ABAED"/>
                </a:solidFill>
              </a:rPr>
              <a:t> </a:t>
            </a:r>
            <a:r>
              <a:rPr lang="en-GB" altLang="el-GR" sz="3000" dirty="0" err="1">
                <a:solidFill>
                  <a:srgbClr val="1ABAED"/>
                </a:solidFill>
              </a:rPr>
              <a:t>morskim</a:t>
            </a:r>
            <a:r>
              <a:rPr lang="en-GB" altLang="el-GR" sz="3000" dirty="0">
                <a:solidFill>
                  <a:srgbClr val="1ABAED"/>
                </a:solidFill>
              </a:rPr>
              <a:t> </a:t>
            </a:r>
            <a:r>
              <a:rPr lang="en-GB" altLang="el-GR" sz="3000" dirty="0" err="1">
                <a:solidFill>
                  <a:srgbClr val="1ABAED"/>
                </a:solidFill>
              </a:rPr>
              <a:t>otpadom</a:t>
            </a:r>
            <a:r>
              <a:rPr lang="en-GB" altLang="el-GR" sz="3000" dirty="0">
                <a:solidFill>
                  <a:srgbClr val="1ABAED"/>
                </a:solidFill>
              </a:rPr>
              <a:t> </a:t>
            </a:r>
          </a:p>
        </p:txBody>
      </p:sp>
      <p:sp>
        <p:nvSpPr>
          <p:cNvPr id="16389" name="QuadreDeText 2">
            <a:extLst>
              <a:ext uri="{FF2B5EF4-FFF2-40B4-BE49-F238E27FC236}">
                <a16:creationId xmlns:a16="http://schemas.microsoft.com/office/drawing/2014/main" id="{2ADE2A91-4FC2-4783-852C-0C99F6753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2821" y="1372921"/>
            <a:ext cx="2876209" cy="30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hr-HR" altLang="el-GR" sz="1403" dirty="0">
                <a:solidFill>
                  <a:schemeClr val="tx2"/>
                </a:solidFill>
              </a:rPr>
              <a:t>USKLAĐENI</a:t>
            </a:r>
            <a:r>
              <a:rPr lang="ca-ES" altLang="el-GR" sz="1403" dirty="0">
                <a:solidFill>
                  <a:schemeClr val="tx2"/>
                </a:solidFill>
              </a:rPr>
              <a:t> MONITORING</a:t>
            </a:r>
          </a:p>
        </p:txBody>
      </p:sp>
      <p:sp>
        <p:nvSpPr>
          <p:cNvPr id="16390" name="QuadreDeText 3">
            <a:extLst>
              <a:ext uri="{FF2B5EF4-FFF2-40B4-BE49-F238E27FC236}">
                <a16:creationId xmlns:a16="http://schemas.microsoft.com/office/drawing/2014/main" id="{33F07316-C7A1-401D-B401-1C0961AA5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79" y="2270732"/>
            <a:ext cx="1690337" cy="5241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hr-HR" altLang="el-GR" sz="1403" dirty="0">
                <a:solidFill>
                  <a:schemeClr val="tx2"/>
                </a:solidFill>
              </a:rPr>
              <a:t>UTVRĐIVANJE UTJECAJA </a:t>
            </a:r>
            <a:endParaRPr lang="ca-ES" altLang="el-GR" sz="1403" dirty="0">
              <a:solidFill>
                <a:schemeClr val="tx2"/>
              </a:solidFill>
            </a:endParaRPr>
          </a:p>
        </p:txBody>
      </p:sp>
      <p:sp>
        <p:nvSpPr>
          <p:cNvPr id="16391" name="QuadreDeText 8">
            <a:extLst>
              <a:ext uri="{FF2B5EF4-FFF2-40B4-BE49-F238E27FC236}">
                <a16:creationId xmlns:a16="http://schemas.microsoft.com/office/drawing/2014/main" id="{BB964886-A654-4F64-B8D7-A7451D0AC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912" y="4548947"/>
            <a:ext cx="2532734" cy="5241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hr-HR" altLang="el-GR" sz="1403" dirty="0">
                <a:solidFill>
                  <a:schemeClr val="tx2"/>
                </a:solidFill>
              </a:rPr>
              <a:t>IDENTIFIKACIJA HOTSPOT –ova MORSKOG OTPADA</a:t>
            </a:r>
            <a:endParaRPr lang="ca-ES" altLang="el-GR" sz="1403" dirty="0">
              <a:solidFill>
                <a:schemeClr val="tx2"/>
              </a:solidFill>
            </a:endParaRPr>
          </a:p>
        </p:txBody>
      </p:sp>
      <p:sp>
        <p:nvSpPr>
          <p:cNvPr id="16392" name="QuadreDeText 10">
            <a:extLst>
              <a:ext uri="{FF2B5EF4-FFF2-40B4-BE49-F238E27FC236}">
                <a16:creationId xmlns:a16="http://schemas.microsoft.com/office/drawing/2014/main" id="{39B29B86-1859-4D8C-BEF7-488A549B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005" y="5771555"/>
            <a:ext cx="3881351" cy="52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el-GR" sz="1403" dirty="0">
                <a:solidFill>
                  <a:schemeClr val="tx2"/>
                </a:solidFill>
              </a:rPr>
              <a:t>PRIKAZ MJERA PREVENCIJE I UBLAŽAVANJA </a:t>
            </a:r>
            <a:endParaRPr lang="ca-ES" altLang="el-GR" sz="1403" dirty="0">
              <a:solidFill>
                <a:schemeClr val="tx2"/>
              </a:solidFill>
            </a:endParaRPr>
          </a:p>
        </p:txBody>
      </p:sp>
      <p:sp>
        <p:nvSpPr>
          <p:cNvPr id="16393" name="QuadreDeText 11">
            <a:extLst>
              <a:ext uri="{FF2B5EF4-FFF2-40B4-BE49-F238E27FC236}">
                <a16:creationId xmlns:a16="http://schemas.microsoft.com/office/drawing/2014/main" id="{C4C2CF56-F51B-4C37-988E-8DC68E1DF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54" y="4540787"/>
            <a:ext cx="2539642" cy="5241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hr-HR" altLang="el-GR" sz="1403" dirty="0">
                <a:solidFill>
                  <a:schemeClr val="tx2"/>
                </a:solidFill>
              </a:rPr>
              <a:t>JAČANJE KAPACITETA I PRIJENOS ZNANJA </a:t>
            </a:r>
            <a:endParaRPr lang="ca-ES" altLang="el-GR" sz="1403" dirty="0">
              <a:solidFill>
                <a:schemeClr val="tx2"/>
              </a:solidFill>
            </a:endParaRPr>
          </a:p>
        </p:txBody>
      </p:sp>
      <p:sp>
        <p:nvSpPr>
          <p:cNvPr id="16394" name="QuadreDeText 12">
            <a:extLst>
              <a:ext uri="{FF2B5EF4-FFF2-40B4-BE49-F238E27FC236}">
                <a16:creationId xmlns:a16="http://schemas.microsoft.com/office/drawing/2014/main" id="{A3FCC5C9-C3DD-4AC3-BAC4-28112D937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37" y="2392048"/>
            <a:ext cx="2463454" cy="5241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hr-HR" altLang="el-GR" sz="1403" dirty="0">
                <a:solidFill>
                  <a:schemeClr val="tx2"/>
                </a:solidFill>
              </a:rPr>
              <a:t>ZAJEDNIČKI PLAN UPRAVLJANJA</a:t>
            </a:r>
            <a:endParaRPr lang="ca-ES" altLang="el-GR" sz="1403" dirty="0">
              <a:solidFill>
                <a:schemeClr val="tx2"/>
              </a:solidFill>
            </a:endParaRPr>
          </a:p>
        </p:txBody>
      </p:sp>
      <p:sp>
        <p:nvSpPr>
          <p:cNvPr id="7" name="Fletxa corbada cap avall 6">
            <a:extLst>
              <a:ext uri="{FF2B5EF4-FFF2-40B4-BE49-F238E27FC236}">
                <a16:creationId xmlns:a16="http://schemas.microsoft.com/office/drawing/2014/main" id="{AFA3F191-486E-4823-8D48-CC5833D51477}"/>
              </a:ext>
            </a:extLst>
          </p:cNvPr>
          <p:cNvSpPr/>
          <p:nvPr/>
        </p:nvSpPr>
        <p:spPr>
          <a:xfrm rot="16200000">
            <a:off x="2068059" y="3748514"/>
            <a:ext cx="815808" cy="341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sz="1579">
              <a:solidFill>
                <a:schemeClr val="tx1"/>
              </a:solidFill>
            </a:endParaRPr>
          </a:p>
        </p:txBody>
      </p:sp>
      <p:sp>
        <p:nvSpPr>
          <p:cNvPr id="14" name="Fletxa corbada cap avall 13">
            <a:extLst>
              <a:ext uri="{FF2B5EF4-FFF2-40B4-BE49-F238E27FC236}">
                <a16:creationId xmlns:a16="http://schemas.microsoft.com/office/drawing/2014/main" id="{B28C8717-E033-441C-A713-9FC123D473C0}"/>
              </a:ext>
            </a:extLst>
          </p:cNvPr>
          <p:cNvSpPr/>
          <p:nvPr/>
        </p:nvSpPr>
        <p:spPr>
          <a:xfrm rot="5400000">
            <a:off x="6723452" y="3688651"/>
            <a:ext cx="815808" cy="34108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a-ES" sz="1579">
              <a:solidFill>
                <a:schemeClr val="tx1"/>
              </a:solidFill>
            </a:endParaRPr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46FBE1F6-63F7-4EA8-82FE-791FF5E93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70" y="1763985"/>
            <a:ext cx="2068754" cy="209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713C03-42C1-49F1-9E28-861E47923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407" y="2225690"/>
            <a:ext cx="1683126" cy="117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l-GR" sz="1403" b="1" dirty="0">
                <a:solidFill>
                  <a:schemeClr val="tx1"/>
                </a:solidFill>
              </a:rPr>
              <a:t>Projekt se </a:t>
            </a:r>
            <a:r>
              <a:rPr lang="en-US" altLang="el-GR" sz="1403" b="1" dirty="0" err="1">
                <a:solidFill>
                  <a:schemeClr val="tx1"/>
                </a:solidFill>
              </a:rPr>
              <a:t>bavi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hr-HR" altLang="el-GR" sz="1403" b="1" dirty="0">
                <a:solidFill>
                  <a:schemeClr val="tx1"/>
                </a:solidFill>
              </a:rPr>
              <a:t>cijelim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ciklusom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upravljanja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morskim</a:t>
            </a:r>
            <a:r>
              <a:rPr lang="en-US" altLang="el-GR" sz="1403" b="1" dirty="0">
                <a:solidFill>
                  <a:schemeClr val="tx1"/>
                </a:solidFill>
              </a:rPr>
              <a:t> </a:t>
            </a:r>
            <a:r>
              <a:rPr lang="en-US" altLang="el-GR" sz="1403" b="1" dirty="0" err="1">
                <a:solidFill>
                  <a:schemeClr val="tx1"/>
                </a:solidFill>
              </a:rPr>
              <a:t>otpadom</a:t>
            </a:r>
            <a:endParaRPr lang="en-US" altLang="el-GR" sz="1403" b="1" dirty="0">
              <a:solidFill>
                <a:schemeClr val="tx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104523"/>
            <a:ext cx="65" cy="24815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4283" rIns="0" bIns="-14283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altLang="sr-Latn-R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7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AB4A19-838D-7742-BD80-0DE16E81D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96" y="499514"/>
            <a:ext cx="3589047" cy="521893"/>
          </a:xfrm>
        </p:spPr>
        <p:txBody>
          <a:bodyPr/>
          <a:lstStyle/>
          <a:p>
            <a:r>
              <a:rPr lang="hr-HR" dirty="0"/>
              <a:t> Očekivani rezultati</a:t>
            </a:r>
            <a:endParaRPr lang="it-IT" dirty="0"/>
          </a:p>
        </p:txBody>
      </p:sp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D28A181A-D1B3-1644-9D13-002B5CE6AED9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46D20C-FF04-7A40-8DD5-A301120F5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9491-FD19-4448-A095-712FC87FC06A}" type="slidenum">
              <a:rPr lang="it-IT" smtClean="0"/>
              <a:t>8</a:t>
            </a:fld>
            <a:endParaRPr lang="it-IT"/>
          </a:p>
        </p:txBody>
      </p:sp>
      <p:graphicFrame>
        <p:nvGraphicFramePr>
          <p:cNvPr id="8" name="Diagram 1">
            <a:extLst>
              <a:ext uri="{FF2B5EF4-FFF2-40B4-BE49-F238E27FC236}">
                <a16:creationId xmlns:a16="http://schemas.microsoft.com/office/drawing/2014/main" id="{DE71D30A-406B-4C34-942F-0DD0D9DB23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63911"/>
              </p:ext>
            </p:extLst>
          </p:nvPr>
        </p:nvGraphicFramePr>
        <p:xfrm>
          <a:off x="1524001" y="1268761"/>
          <a:ext cx="8074901" cy="4826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9831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Imatge 2">
            <a:extLst>
              <a:ext uri="{FF2B5EF4-FFF2-40B4-BE49-F238E27FC236}">
                <a16:creationId xmlns:a16="http://schemas.microsoft.com/office/drawing/2014/main" id="{E00F8A06-C8E0-4D06-B461-BA74FBD5B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11" y="2944761"/>
            <a:ext cx="2672953" cy="268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FBC607C-0531-4947-9550-ED6C41E4653D}"/>
              </a:ext>
            </a:extLst>
          </p:cNvPr>
          <p:cNvGrpSpPr/>
          <p:nvPr/>
        </p:nvGrpSpPr>
        <p:grpSpPr>
          <a:xfrm>
            <a:off x="3473698" y="1881539"/>
            <a:ext cx="5584959" cy="4108969"/>
            <a:chOff x="219630" y="975742"/>
            <a:chExt cx="6368594" cy="468550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C968A86-820C-4CA8-9692-D1E774D54DDC}"/>
                </a:ext>
              </a:extLst>
            </p:cNvPr>
            <p:cNvSpPr/>
            <p:nvPr/>
          </p:nvSpPr>
          <p:spPr>
            <a:xfrm>
              <a:off x="219630" y="975742"/>
              <a:ext cx="1904098" cy="11793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Deliverable 3.2.1</a:t>
              </a:r>
            </a:p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Najsuvremenije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metode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praćenja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morskog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otpada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njegovih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utjecaja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biološku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raznolikost</a:t>
              </a:r>
              <a:endParaRPr lang="el-GR" sz="105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0800CC3-083F-4542-AE5E-6E90A802BFCA}"/>
                </a:ext>
              </a:extLst>
            </p:cNvPr>
            <p:cNvSpPr/>
            <p:nvPr/>
          </p:nvSpPr>
          <p:spPr>
            <a:xfrm>
              <a:off x="2555776" y="985022"/>
              <a:ext cx="1800200" cy="11700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Deliverable 3.2.2</a:t>
              </a:r>
              <a:r>
                <a:rPr lang="en-US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Dijagnostičko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izvješće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prazninama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znanju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potrebama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</a:t>
              </a:r>
              <a:r>
                <a:rPr lang="hr-HR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 i 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praćenje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</a:t>
              </a:r>
              <a:r>
                <a:rPr lang="hr-HR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 Med MPA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5432C8D-12FD-4F63-B6FE-2FCF6675BB6C}"/>
                </a:ext>
              </a:extLst>
            </p:cNvPr>
            <p:cNvSpPr/>
            <p:nvPr/>
          </p:nvSpPr>
          <p:spPr>
            <a:xfrm>
              <a:off x="4788024" y="1018591"/>
              <a:ext cx="1800200" cy="11181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05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052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Deliverable</a:t>
              </a:r>
              <a:r>
                <a:rPr lang="el-GR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3.</a:t>
              </a:r>
              <a:r>
                <a:rPr lang="en-US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sz="105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Tehnička</a:t>
              </a:r>
              <a:r>
                <a:rPr lang="en-GB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radionica</a:t>
              </a:r>
              <a:r>
                <a:rPr lang="en-GB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GB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usklađen</a:t>
              </a:r>
              <a:r>
                <a:rPr lang="hr-HR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 pristupima  </a:t>
              </a:r>
              <a:r>
                <a:rPr lang="en-GB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052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praćenj</a:t>
              </a:r>
              <a:r>
                <a:rPr lang="hr-HR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MO u </a:t>
              </a:r>
              <a:r>
                <a:rPr lang="en-GB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 MPA</a:t>
              </a:r>
              <a:endParaRPr lang="el-GR" sz="105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l-GR" sz="1052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D5C43DC-05E6-4CE6-ABF2-BA81A67F9BE5}"/>
                </a:ext>
              </a:extLst>
            </p:cNvPr>
            <p:cNvCxnSpPr>
              <a:stCxn id="30" idx="2"/>
            </p:cNvCxnSpPr>
            <p:nvPr/>
          </p:nvCxnSpPr>
          <p:spPr>
            <a:xfrm>
              <a:off x="1223628" y="1983854"/>
              <a:ext cx="0" cy="509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407D3DF-B1C9-4DBC-ABED-D3FE64577BCB}"/>
                </a:ext>
              </a:extLst>
            </p:cNvPr>
            <p:cNvCxnSpPr>
              <a:stCxn id="31" idx="2"/>
            </p:cNvCxnSpPr>
            <p:nvPr/>
          </p:nvCxnSpPr>
          <p:spPr>
            <a:xfrm>
              <a:off x="3455876" y="2060274"/>
              <a:ext cx="0" cy="93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04D4112-D163-4394-A211-B9AFCADC986F}"/>
                </a:ext>
              </a:extLst>
            </p:cNvPr>
            <p:cNvCxnSpPr>
              <a:stCxn id="32" idx="2"/>
            </p:cNvCxnSpPr>
            <p:nvPr/>
          </p:nvCxnSpPr>
          <p:spPr>
            <a:xfrm>
              <a:off x="5688124" y="1988840"/>
              <a:ext cx="0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8E43EA1-C71D-48B7-9B00-4E3CA3A13C97}"/>
                </a:ext>
              </a:extLst>
            </p:cNvPr>
            <p:cNvCxnSpPr/>
            <p:nvPr/>
          </p:nvCxnSpPr>
          <p:spPr>
            <a:xfrm>
              <a:off x="1223628" y="2492896"/>
              <a:ext cx="44644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911B24C-13A8-4C52-9AC9-06A7CC7ECD23}"/>
                </a:ext>
              </a:extLst>
            </p:cNvPr>
            <p:cNvCxnSpPr>
              <a:endCxn id="38" idx="0"/>
            </p:cNvCxnSpPr>
            <p:nvPr/>
          </p:nvCxnSpPr>
          <p:spPr>
            <a:xfrm>
              <a:off x="3455876" y="2492896"/>
              <a:ext cx="0" cy="50405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336AAE1-C2AB-45C1-92EC-1FE51115A2F3}"/>
                </a:ext>
              </a:extLst>
            </p:cNvPr>
            <p:cNvSpPr/>
            <p:nvPr/>
          </p:nvSpPr>
          <p:spPr>
            <a:xfrm>
              <a:off x="2436643" y="2849067"/>
              <a:ext cx="1919334" cy="115599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Deliverable 3.3.1</a:t>
              </a:r>
            </a:p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Zajednička strategija za praćenje MO i njegovih utjecaja na biološku raznolikost u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Med MPAs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31BB053-2265-4252-9DE8-B2405944A2EE}"/>
                </a:ext>
              </a:extLst>
            </p:cNvPr>
            <p:cNvSpPr/>
            <p:nvPr/>
          </p:nvSpPr>
          <p:spPr>
            <a:xfrm>
              <a:off x="2436643" y="4536290"/>
              <a:ext cx="1919333" cy="11249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2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Deliverable 3.3.2</a:t>
              </a:r>
            </a:p>
            <a:p>
              <a:pPr algn="ctr" defTabSz="801929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Priručnik za praćenje ML-a i njegovih utjecaja na biološku raznolikost</a:t>
              </a:r>
              <a:r>
                <a:rPr lang="en-US" sz="1052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Med MPAs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5385FCF-A9A8-4DD3-8690-A0DF0D8A0317}"/>
                </a:ext>
              </a:extLst>
            </p:cNvPr>
            <p:cNvCxnSpPr>
              <a:stCxn id="38" idx="2"/>
              <a:endCxn id="39" idx="0"/>
            </p:cNvCxnSpPr>
            <p:nvPr/>
          </p:nvCxnSpPr>
          <p:spPr>
            <a:xfrm>
              <a:off x="3455876" y="4005064"/>
              <a:ext cx="0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37" name="Rettangolo 11">
            <a:extLst>
              <a:ext uri="{FF2B5EF4-FFF2-40B4-BE49-F238E27FC236}">
                <a16:creationId xmlns:a16="http://schemas.microsoft.com/office/drawing/2014/main" id="{CA35B5D4-5962-4CDA-8411-1CDDA6C8A78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1025426" y="669599"/>
            <a:ext cx="9072881" cy="1015663"/>
          </a:xfrm>
        </p:spPr>
        <p:txBody>
          <a:bodyPr wrap="square">
            <a:spAutoFit/>
          </a:bodyPr>
          <a:lstStyle/>
          <a:p>
            <a:r>
              <a:rPr lang="hr-HR" sz="3000" dirty="0">
                <a:solidFill>
                  <a:srgbClr val="1ABAED"/>
                </a:solidFill>
              </a:rPr>
              <a:t>Strateški projektni pristup za definiranje usklađenih pristupa praćenja morskog otpada</a:t>
            </a:r>
            <a:endParaRPr lang="el-GR" sz="2806" b="1" dirty="0"/>
          </a:p>
        </p:txBody>
      </p:sp>
      <p:pic>
        <p:nvPicPr>
          <p:cNvPr id="16" name="Imatge 15">
            <a:extLst>
              <a:ext uri="{FF2B5EF4-FFF2-40B4-BE49-F238E27FC236}">
                <a16:creationId xmlns:a16="http://schemas.microsoft.com/office/drawing/2014/main" id="{6569D536-4340-4CF8-9791-88A378617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221" y="3412047"/>
            <a:ext cx="2053441" cy="2079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4C53D3D-3FBC-4DB2-BAA3-2FE9F903E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651" y="3791907"/>
            <a:ext cx="1727675" cy="13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spcBef>
                <a:spcPct val="20000"/>
              </a:spcBef>
              <a:buFont typeface="Arial" panose="020B0604020202020204" pitchFamily="34" charset="0"/>
              <a:defRPr sz="3200">
                <a:solidFill>
                  <a:srgbClr val="83C34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defRPr>
                <a:solidFill>
                  <a:srgbClr val="2540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801929" fontAlgn="base">
              <a:spcBef>
                <a:spcPct val="0"/>
              </a:spcBef>
              <a:spcAft>
                <a:spcPct val="0"/>
              </a:spcAft>
            </a:pPr>
            <a:r>
              <a:rPr lang="sv-SE" altLang="el-GR" sz="1403" b="1" dirty="0">
                <a:solidFill>
                  <a:prstClr val="black"/>
                </a:solidFill>
              </a:rPr>
              <a:t>Harmonizirano </a:t>
            </a:r>
            <a:r>
              <a:rPr lang="hr-HR" altLang="el-GR" sz="1403" b="1" dirty="0">
                <a:solidFill>
                  <a:prstClr val="black"/>
                </a:solidFill>
              </a:rPr>
              <a:t>(usklađeno) </a:t>
            </a:r>
            <a:r>
              <a:rPr lang="sv-SE" altLang="el-GR" sz="1403" b="1" dirty="0">
                <a:solidFill>
                  <a:prstClr val="black"/>
                </a:solidFill>
              </a:rPr>
              <a:t>praćenje morskog otpada u svim dijelovima morskog okoliša</a:t>
            </a:r>
            <a:endParaRPr lang="en-US" altLang="el-GR" sz="1403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4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Theme - Italy-Croatia Program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1375</Words>
  <Application>Microsoft Office PowerPoint</Application>
  <PresentationFormat>Prilagođeno</PresentationFormat>
  <Paragraphs>177</Paragraphs>
  <Slides>20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Symbol</vt:lpstr>
      <vt:lpstr>Times New Roman</vt:lpstr>
      <vt:lpstr>Verdana</vt:lpstr>
      <vt:lpstr>Theme - Italy-Croatia Programme</vt:lpstr>
      <vt:lpstr>Tema de Office</vt:lpstr>
      <vt:lpstr>Interreg MED Plastic Busters MPAs - Zaštita bioraznolikosti od plastike u mediteranskim zaštićenim morskim područjima  </vt:lpstr>
      <vt:lpstr>O projektu</vt:lpstr>
      <vt:lpstr>Projektni partneri (15)</vt:lpstr>
      <vt:lpstr>PowerPoint prezentacija</vt:lpstr>
      <vt:lpstr>Opći ciljevi </vt:lpstr>
      <vt:lpstr>Plastic Buster MPAs: aktivnosti i radni paketi </vt:lpstr>
      <vt:lpstr>PowerPoint prezentacija</vt:lpstr>
      <vt:lpstr> Očekivani rezultati</vt:lpstr>
      <vt:lpstr>PowerPoint prezentacija</vt:lpstr>
      <vt:lpstr>Procjena utjecaja morskog otpada na biotu</vt:lpstr>
      <vt:lpstr>Istraživanja morskog otpada u okviru projekta</vt:lpstr>
      <vt:lpstr>Od dijagnoze problema do akcija ublažavanja</vt:lpstr>
      <vt:lpstr>PowerPoint prezentacija</vt:lpstr>
      <vt:lpstr>PowerPoint prezentacija</vt:lpstr>
      <vt:lpstr>PowerPoint prezentacija</vt:lpstr>
      <vt:lpstr>PowerPoint prezentacija</vt:lpstr>
      <vt:lpstr>Faza prijenosa znanja WP 5: Praćenje morskog otpada</vt:lpstr>
      <vt:lpstr>Faza prijenosa znanja WP 5: Mjere </vt:lpstr>
      <vt:lpstr>Join Governance Plan </vt:lpstr>
      <vt:lpstr>Hvala na pažnji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Laura Lanari</dc:creator>
  <cp:lastModifiedBy>Ana</cp:lastModifiedBy>
  <cp:revision>83</cp:revision>
  <dcterms:created xsi:type="dcterms:W3CDTF">2020-09-02T11:34:26Z</dcterms:created>
  <dcterms:modified xsi:type="dcterms:W3CDTF">2021-06-30T12:05:25Z</dcterms:modified>
</cp:coreProperties>
</file>