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5" r:id="rId4"/>
    <p:sldId id="269" r:id="rId5"/>
    <p:sldId id="285" r:id="rId6"/>
    <p:sldId id="283" r:id="rId7"/>
    <p:sldId id="271" r:id="rId8"/>
    <p:sldId id="286" r:id="rId9"/>
    <p:sldId id="287" r:id="rId10"/>
    <p:sldId id="288" r:id="rId11"/>
    <p:sldId id="297" r:id="rId12"/>
    <p:sldId id="289" r:id="rId13"/>
    <p:sldId id="290" r:id="rId14"/>
    <p:sldId id="291" r:id="rId15"/>
    <p:sldId id="292" r:id="rId16"/>
    <p:sldId id="294" r:id="rId17"/>
    <p:sldId id="295" r:id="rId18"/>
    <p:sldId id="261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3F2"/>
    <a:srgbClr val="B9E4EB"/>
    <a:srgbClr val="50B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/>
    <p:restoredTop sz="96405"/>
  </p:normalViewPr>
  <p:slideViewPr>
    <p:cSldViewPr snapToObjects="1">
      <p:cViewPr varScale="1">
        <p:scale>
          <a:sx n="78" d="100"/>
          <a:sy n="78" d="100"/>
        </p:scale>
        <p:origin x="1325" y="67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1959A-B299-43A6-8F87-C6830FA664CE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6F801-9EAF-4D2E-994D-50A8FD8A479F}" type="pres">
      <dgm:prSet presAssocID="{BBA1959A-B299-43A6-8F87-C6830FA664C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3C14F25-0309-4D84-A35A-ED2B771A2F2E}" type="presOf" srcId="{BBA1959A-B299-43A6-8F87-C6830FA664CE}" destId="{4BD6F801-9EAF-4D2E-994D-50A8FD8A479F}" srcOrd="0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1959A-B299-43A6-8F87-C6830FA664CE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6F801-9EAF-4D2E-994D-50A8FD8A479F}" type="pres">
      <dgm:prSet presAssocID="{BBA1959A-B299-43A6-8F87-C6830FA664C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3C14F25-0309-4D84-A35A-ED2B771A2F2E}" type="presOf" srcId="{BBA1959A-B299-43A6-8F87-C6830FA664CE}" destId="{4BD6F801-9EAF-4D2E-994D-50A8FD8A479F}" srcOrd="0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A1959A-B299-43A6-8F87-C6830FA664CE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6F801-9EAF-4D2E-994D-50A8FD8A479F}" type="pres">
      <dgm:prSet presAssocID="{BBA1959A-B299-43A6-8F87-C6830FA664C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3C14F25-0309-4D84-A35A-ED2B771A2F2E}" type="presOf" srcId="{BBA1959A-B299-43A6-8F87-C6830FA664CE}" destId="{4BD6F801-9EAF-4D2E-994D-50A8FD8A479F}" srcOrd="0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16723A7-A5B2-E44D-AB53-2544B46A3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FFCC9F-B4E0-7543-A122-CC2D7E1D8B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5F300-2C68-9943-A259-034508FDB5A0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126BB1-1CCC-C743-8CCB-5FED2C5968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4D378-782D-C348-B929-E258AEEA2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8C5EC-5866-D54C-9E8A-397C5608A1C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3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6786F-27FB-6644-8988-E31B5747AB7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F22C-9CAA-1245-B8C8-09E55CFC6C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953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786FC-812A-4E80-9545-4C7DCE727A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9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4572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</a:rPr>
              <a:t>Life-sized recycled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</a:rPr>
              <a:t>plastic whale installation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fortaa" panose="00000500000000000000" pitchFamily="2" charset="0"/>
            </a:endParaRPr>
          </a:p>
          <a:p>
            <a:pPr marL="342900" marR="0" lvl="0" indent="-342900" defTabSz="4572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</a:rPr>
              <a:t>3 international workshops in Venice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</a:rPr>
              <a:t>together with the H2020 IN-NO PLASTICS </a:t>
            </a:r>
          </a:p>
          <a:p>
            <a:pPr marL="342900" marR="0" lvl="0" indent="-342900" defTabSz="4572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</a:rPr>
              <a:t>Clean-up campaigns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</a:rPr>
              <a:t>in Venice, Porto and San Sebastian</a:t>
            </a:r>
          </a:p>
          <a:p>
            <a:pPr marL="342900" marR="0" lvl="0" indent="-342900" defTabSz="4572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</a:rPr>
              <a:t>Two side-events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</a:rPr>
              <a:t>to demonstrate the removal technologies (Porto- Business2Sea, Venice-International Venice Boat Show)</a:t>
            </a:r>
          </a:p>
          <a:p>
            <a:pPr marL="342900" marR="0" lvl="0" indent="-342900" defTabSz="4572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5B9BD5">
                    <a:lumMod val="50000"/>
                  </a:srgbClr>
                </a:solidFill>
              </a:rPr>
              <a:t>GO GLOCAL – think global, act locally! </a:t>
            </a:r>
            <a:r>
              <a:rPr lang="en-US" kern="0" dirty="0">
                <a:solidFill>
                  <a:srgbClr val="5B9BD5">
                    <a:lumMod val="50000"/>
                  </a:srgbClr>
                </a:solidFill>
              </a:rPr>
              <a:t>engage with schools , companies and associations from local territories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786FC-812A-4E80-9545-4C7DCE727A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2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68A9070D-07DD-0C43-B248-4C0D86A49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5"/>
          <a:stretch/>
        </p:blipFill>
        <p:spPr>
          <a:xfrm>
            <a:off x="0" y="3124200"/>
            <a:ext cx="10691813" cy="443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2222501"/>
            <a:ext cx="9088041" cy="1254346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3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696" y="3614132"/>
            <a:ext cx="7921824" cy="937392"/>
          </a:xfr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>
            <a:lvl1pPr algn="ctr">
              <a:defRPr lang="en-US" sz="3000" dirty="0">
                <a:latin typeface="+mj-lt"/>
                <a:cs typeface="Arial" panose="020B0604020202020204" pitchFamily="34" charset="0"/>
              </a:defRPr>
            </a:lvl1pPr>
          </a:lstStyle>
          <a:p>
            <a:pPr lvl="0" algn="ctr" defTabSz="457200"/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DFEE7EE7-E1D8-6447-8065-DE3C3ECD40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34" y="6793152"/>
            <a:ext cx="2064317" cy="68972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90FEA76-0CB9-3D4A-AD58-401F7A982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32" y="430027"/>
            <a:ext cx="272624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88" y="780669"/>
            <a:ext cx="9221689" cy="5495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762624"/>
            <a:ext cx="9221689" cy="1826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D998-9539-4063-8D73-8C9C92556A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032E-9360-4788-8CD1-73332AB4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6" y="1763713"/>
            <a:ext cx="9357456" cy="36369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349" y="6905626"/>
            <a:ext cx="679401" cy="503558"/>
          </a:xfrm>
          <a:prstGeom prst="rect">
            <a:avLst/>
          </a:prstGeom>
        </p:spPr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702ED71-3BB2-7B4D-8315-1957E4AAE9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1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74" userDrawn="1">
          <p15:clr>
            <a:srgbClr val="FBAE40"/>
          </p15:clr>
        </p15:guide>
        <p15:guide id="3" orient="horz" pos="385" userDrawn="1">
          <p15:clr>
            <a:srgbClr val="FBAE40"/>
          </p15:clr>
        </p15:guide>
        <p15:guide id="4" orient="horz" pos="3402" userDrawn="1">
          <p15:clr>
            <a:srgbClr val="FBAE40"/>
          </p15:clr>
        </p15:guide>
        <p15:guide id="5" pos="6271" userDrawn="1">
          <p15:clr>
            <a:srgbClr val="FBAE40"/>
          </p15:clr>
        </p15:guide>
        <p15:guide id="6" pos="3367" userDrawn="1">
          <p15:clr>
            <a:srgbClr val="FBAE40"/>
          </p15:clr>
        </p15:guide>
        <p15:guide id="7" orient="horz" pos="11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966FF127-F1E4-5649-AD9D-18F1C7807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0193"/>
            <a:ext cx="10691813" cy="12478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88" y="1768509"/>
            <a:ext cx="9359563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ABCF91-B16B-9048-861F-D5DA29EF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967" y="6954205"/>
            <a:ext cx="611784" cy="402483"/>
          </a:xfrm>
          <a:prstGeom prst="rect">
            <a:avLst/>
          </a:prstGeom>
        </p:spPr>
        <p:txBody>
          <a:bodyPr/>
          <a:lstStyle>
            <a:lvl1pPr>
              <a:defRPr sz="1320"/>
            </a:lvl1pPr>
          </a:lstStyle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6A3F33C-31D2-1F49-AFB6-81B93B881E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01DFD8-2DE2-9841-A255-5E1FFC65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7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6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D802826-244D-9E41-A366-EE3E7AA1C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F5836D5-C58C-1241-A7AF-E0DD1715C9C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974873-006A-4346-B21A-6E799471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A83B-C78F-6941-B270-8C9DFC6E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89" y="1768509"/>
            <a:ext cx="4388678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E20E0D-1F1C-A944-8067-3F21C13F170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57272" y="1768509"/>
            <a:ext cx="4388678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6107A0-C797-FF4C-824F-534FDCB9349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7" name="Segnaposto numero diapositiva 7">
            <a:extLst>
              <a:ext uri="{FF2B5EF4-FFF2-40B4-BE49-F238E27FC236}">
                <a16:creationId xmlns:a16="http://schemas.microsoft.com/office/drawing/2014/main" id="{3143F7EC-FAF8-BA4D-896F-DD889417E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A7048BD-B885-E943-8053-B6B1E160D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32" y="735752"/>
            <a:ext cx="10386466" cy="54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DE093BA-D555-5C4F-BE62-C710294173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042" y="148689"/>
            <a:ext cx="1179805" cy="9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1768388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796" y="2445198"/>
            <a:ext cx="3589047" cy="30628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8931B8B-104D-7947-A9E1-FB1E6549E05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4CA329AB-27ED-144B-8A86-B45170462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76F5EC-8C41-9F49-9A03-B02333CF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810" y="499513"/>
            <a:ext cx="5474940" cy="5008515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499513"/>
            <a:ext cx="5412730" cy="5008515"/>
          </a:xfrm>
        </p:spPr>
        <p:txBody>
          <a:bodyPr anchor="t">
            <a:noAutofit/>
          </a:bodyPr>
          <a:lstStyle>
            <a:lvl1pPr marL="0" indent="0">
              <a:buNone/>
              <a:defRPr sz="2000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576D4BE-0032-3D4D-A36D-865E4FAFB45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Segnaposto numero diapositiva 7">
            <a:extLst>
              <a:ext uri="{FF2B5EF4-FFF2-40B4-BE49-F238E27FC236}">
                <a16:creationId xmlns:a16="http://schemas.microsoft.com/office/drawing/2014/main" id="{1EF8179B-7815-3B42-8C03-92F6394F5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C45DCF-9C9C-1148-83BD-26A62659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1768388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6D053E-08AD-C844-99E1-5371B2035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796" y="2445198"/>
            <a:ext cx="3589047" cy="30628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70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- Italy-Croatia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21FE90-DCA3-D546-9918-50014EB44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188DDC-F3F0-4744-BA11-A4064704DB7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574219-E3FB-874C-8238-FAE8B6C0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7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D998-9539-4063-8D73-8C9C92556A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032E-9360-4788-8CD1-73332AB4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188" y="559070"/>
            <a:ext cx="9221689" cy="9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/>
          <a:p>
            <a:pPr marL="0" lvl="0" defTabSz="457200"/>
            <a:r>
              <a:rPr lang="it-IT" dirty="0"/>
              <a:t>FARE CLIC PER MODIFICARE LO STILE DEL TITOLO DELLO SCHEMA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3415110"/>
            <a:ext cx="9221689" cy="5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marL="0" lvl="0" algn="ctr" defTabSz="45720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773" y="7006700"/>
            <a:ext cx="65197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F6CF022-771E-604E-969C-68E294B0707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0193"/>
            <a:ext cx="10691813" cy="12478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BDDE24-8A20-974E-8254-E600BA3CD0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38" y="6567786"/>
            <a:ext cx="258616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88" r:id="rId4"/>
    <p:sldLayoutId id="2147483690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1ABAE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1102"/>
        </a:spcBef>
        <a:buFontTx/>
        <a:buNone/>
        <a:defRPr lang="it-IT" sz="3000" kern="1200" dirty="0" smtClean="0">
          <a:solidFill>
            <a:srgbClr val="57585A"/>
          </a:solidFill>
          <a:latin typeface="+mj-lt"/>
          <a:ea typeface="+mn-ea"/>
          <a:cs typeface="Arial" pitchFamily="34" charset="0"/>
        </a:defRPr>
      </a:lvl1pPr>
      <a:lvl2pPr marL="2052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24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196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768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632D6-F9CA-4841-B51D-0A40B676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886" y="2558020"/>
            <a:ext cx="9088041" cy="125434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</a:rPr>
              <a:t>New </a:t>
            </a:r>
            <a:r>
              <a:rPr lang="it-IT" dirty="0" err="1">
                <a:latin typeface="Calibri" panose="020F0502020204030204" pitchFamily="34" charset="0"/>
              </a:rPr>
              <a:t>solutions</a:t>
            </a:r>
            <a:r>
              <a:rPr lang="it-IT" dirty="0">
                <a:latin typeface="Calibri" panose="020F0502020204030204" pitchFamily="34" charset="0"/>
              </a:rPr>
              <a:t> for the </a:t>
            </a:r>
            <a:r>
              <a:rPr lang="it-IT" dirty="0" err="1">
                <a:latin typeface="Calibri" panose="020F0502020204030204" pitchFamily="34" charset="0"/>
              </a:rPr>
              <a:t>removal</a:t>
            </a:r>
            <a:r>
              <a:rPr lang="it-IT" dirty="0">
                <a:latin typeface="Calibri" panose="020F0502020204030204" pitchFamily="34" charset="0"/>
              </a:rPr>
              <a:t> and </a:t>
            </a:r>
            <a:r>
              <a:rPr lang="it-IT" dirty="0" err="1">
                <a:latin typeface="Calibri" panose="020F0502020204030204" pitchFamily="34" charset="0"/>
              </a:rPr>
              <a:t>recycling</a:t>
            </a:r>
            <a:r>
              <a:rPr lang="it-IT" dirty="0">
                <a:latin typeface="Calibri" panose="020F0502020204030204" pitchFamily="34" charset="0"/>
              </a:rPr>
              <a:t> of marine </a:t>
            </a:r>
            <a:r>
              <a:rPr lang="it-IT" dirty="0" err="1">
                <a:latin typeface="Calibri" panose="020F0502020204030204" pitchFamily="34" charset="0"/>
              </a:rPr>
              <a:t>litter</a:t>
            </a:r>
            <a:r>
              <a:rPr lang="it-IT" dirty="0">
                <a:latin typeface="Calibri" panose="020F0502020204030204" pitchFamily="34" charset="0"/>
              </a:rPr>
              <a:t>: the H2020-MAELSTROM </a:t>
            </a:r>
            <a:r>
              <a:rPr lang="it-IT" dirty="0" err="1">
                <a:latin typeface="Calibri" panose="020F0502020204030204" pitchFamily="34" charset="0"/>
              </a:rPr>
              <a:t>project</a:t>
            </a:r>
            <a:r>
              <a:rPr lang="it-IT" dirty="0">
                <a:latin typeface="Calibri" panose="020F0502020204030204" pitchFamily="34" charset="0"/>
              </a:rPr>
              <a:t> 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A4C8C2-4960-094A-955B-92A3186BB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696" y="4157400"/>
            <a:ext cx="7921824" cy="521893"/>
          </a:xfrm>
        </p:spPr>
        <p:txBody>
          <a:bodyPr/>
          <a:lstStyle/>
          <a:p>
            <a:pPr>
              <a:defRPr/>
            </a:pPr>
            <a:r>
              <a:rPr lang="it-IT" dirty="0"/>
              <a:t>CNR-ISMAR | Francesca De </a:t>
            </a:r>
            <a:r>
              <a:rPr lang="it-IT" dirty="0" err="1"/>
              <a:t>Pascalis</a:t>
            </a:r>
            <a:endParaRPr lang="it-IT" dirty="0"/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19D0FB15-79DA-1342-B0F4-BA6EBCEB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355" y="4210597"/>
            <a:ext cx="10602490" cy="93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algn="ctr"/>
            <a:br>
              <a:rPr lang="it-IT" dirty="0"/>
            </a:br>
            <a:endParaRPr lang="it-IT" dirty="0">
              <a:solidFill>
                <a:srgbClr val="57585A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High </a:t>
            </a:r>
            <a:r>
              <a:rPr lang="it-IT" dirty="0" err="1">
                <a:solidFill>
                  <a:srgbClr val="57585A"/>
                </a:solidFill>
                <a:latin typeface="+mj-lt"/>
                <a:cs typeface="Arial" pitchFamily="34" charset="0"/>
              </a:rPr>
              <a:t>level</a:t>
            </a: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 </a:t>
            </a:r>
            <a:r>
              <a:rPr lang="it-IT" dirty="0" err="1">
                <a:solidFill>
                  <a:srgbClr val="57585A"/>
                </a:solidFill>
                <a:latin typeface="+mj-lt"/>
                <a:cs typeface="Arial" pitchFamily="34" charset="0"/>
              </a:rPr>
              <a:t>event</a:t>
            </a: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  A CLEAN ADRIATIC SEA FOR FUTURE GENERATIONS | online | 16 </a:t>
            </a:r>
            <a:r>
              <a:rPr lang="it-IT" dirty="0" err="1">
                <a:solidFill>
                  <a:srgbClr val="57585A"/>
                </a:solidFill>
                <a:latin typeface="+mj-lt"/>
                <a:cs typeface="Arial" pitchFamily="34" charset="0"/>
              </a:rPr>
              <a:t>June</a:t>
            </a: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 2021</a:t>
            </a:r>
          </a:p>
        </p:txBody>
      </p:sp>
      <p:pic>
        <p:nvPicPr>
          <p:cNvPr id="7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D8CF4DC-EFE9-4E44-8AD4-1C8EE538C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546" y="683493"/>
            <a:ext cx="2538124" cy="20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42F10C-4974-4074-BEC3-2DDDED0D5C6A}"/>
              </a:ext>
            </a:extLst>
          </p:cNvPr>
          <p:cNvSpPr txBox="1"/>
          <p:nvPr/>
        </p:nvSpPr>
        <p:spPr>
          <a:xfrm>
            <a:off x="3799785" y="1851946"/>
            <a:ext cx="6710560" cy="3839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indent="0" defTabSz="400964">
              <a:lnSpc>
                <a:spcPct val="150000"/>
              </a:lnSpc>
              <a:spcBef>
                <a:spcPts val="877"/>
              </a:spcBef>
              <a:buNone/>
              <a:defRPr/>
            </a:pPr>
            <a:r>
              <a:rPr lang="en-US" sz="1929" kern="0" dirty="0">
                <a:solidFill>
                  <a:srgbClr val="5B9BD5">
                    <a:lumMod val="50000"/>
                  </a:srgbClr>
                </a:solidFill>
              </a:rPr>
              <a:t>MAELSTROM will set out a scientifically sound and multidisciplinary approach (</a:t>
            </a:r>
            <a:r>
              <a:rPr lang="en-US" sz="1929" b="1" kern="0" dirty="0">
                <a:solidFill>
                  <a:srgbClr val="5B9BD5">
                    <a:lumMod val="50000"/>
                  </a:srgbClr>
                </a:solidFill>
              </a:rPr>
              <a:t>Integrated Assessment Approach</a:t>
            </a:r>
            <a:r>
              <a:rPr lang="en-US" sz="1929" kern="0" dirty="0">
                <a:solidFill>
                  <a:srgbClr val="5B9BD5">
                    <a:lumMod val="50000"/>
                  </a:srgbClr>
                </a:solidFill>
              </a:rPr>
              <a:t>) to: </a:t>
            </a:r>
          </a:p>
          <a:p>
            <a:pPr marL="300723" indent="-300723" defTabSz="400964">
              <a:lnSpc>
                <a:spcPct val="150000"/>
              </a:lnSpc>
              <a:spcBef>
                <a:spcPts val="877"/>
              </a:spcBef>
              <a:defRPr/>
            </a:pPr>
            <a:r>
              <a:rPr lang="en-US" sz="1929" b="1" kern="0" dirty="0">
                <a:solidFill>
                  <a:srgbClr val="5B9BD5">
                    <a:lumMod val="50000"/>
                  </a:srgbClr>
                </a:solidFill>
              </a:rPr>
              <a:t>assess</a:t>
            </a:r>
            <a:r>
              <a:rPr lang="en-US" sz="1929" kern="0" dirty="0">
                <a:solidFill>
                  <a:srgbClr val="5B9BD5">
                    <a:lumMod val="50000"/>
                  </a:srgbClr>
                </a:solidFill>
              </a:rPr>
              <a:t> the condition of marine life on cleaning areas before and after the cleaning</a:t>
            </a:r>
          </a:p>
          <a:p>
            <a:pPr marL="300723" indent="-300723" defTabSz="400964">
              <a:lnSpc>
                <a:spcPct val="150000"/>
              </a:lnSpc>
              <a:spcBef>
                <a:spcPts val="877"/>
              </a:spcBef>
              <a:defRPr/>
            </a:pPr>
            <a:r>
              <a:rPr lang="en-US" sz="1929" b="1" kern="0" dirty="0">
                <a:solidFill>
                  <a:srgbClr val="5B9BD5">
                    <a:lumMod val="50000"/>
                  </a:srgbClr>
                </a:solidFill>
              </a:rPr>
              <a:t>evaluate</a:t>
            </a:r>
            <a:r>
              <a:rPr lang="en-US" sz="1929" kern="0" dirty="0">
                <a:solidFill>
                  <a:srgbClr val="5B9BD5">
                    <a:lumMod val="50000"/>
                  </a:srgbClr>
                </a:solidFill>
              </a:rPr>
              <a:t> the effectiveness and impact of the innovative removal technologies on the marine ecosystems and local economies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8FDE1CC-70D8-4971-8635-C35E70958365}"/>
              </a:ext>
            </a:extLst>
          </p:cNvPr>
          <p:cNvSpPr txBox="1">
            <a:spLocks/>
          </p:cNvSpPr>
          <p:nvPr/>
        </p:nvSpPr>
        <p:spPr>
          <a:xfrm>
            <a:off x="1929585" y="1030937"/>
            <a:ext cx="6832643" cy="11624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/>
            <a:r>
              <a:rPr lang="en-US" sz="2456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MAELSTROM PILLAR 1: MARINE BIOLOGY</a:t>
            </a:r>
          </a:p>
          <a:p>
            <a:pPr algn="ctr" defTabSz="400964"/>
            <a:r>
              <a:rPr lang="en-US" sz="2456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 </a:t>
            </a:r>
            <a:br>
              <a:rPr lang="en-US" sz="2456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</a:br>
            <a:endParaRPr lang="en-GB" sz="2456" b="1" dirty="0">
              <a:solidFill>
                <a:srgbClr val="5B9BD5">
                  <a:lumMod val="50000"/>
                </a:srgbClr>
              </a:solidFill>
              <a:latin typeface="Comfortaa" panose="00000500000000000000" pitchFamily="2" charset="0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2F12A3-AA8B-4279-AB46-434D3DE0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79" y="1513980"/>
            <a:ext cx="3192827" cy="446590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E54F1C0-C88A-4DD7-B746-F9FFAF6334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44" y="5776478"/>
            <a:ext cx="1811669" cy="5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7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90F1644-5A18-C043-A891-9F052BE09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11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F5CBDDC-D41C-644F-B310-CDF13D81AC01}"/>
              </a:ext>
            </a:extLst>
          </p:cNvPr>
          <p:cNvSpPr txBox="1">
            <a:spLocks/>
          </p:cNvSpPr>
          <p:nvPr/>
        </p:nvSpPr>
        <p:spPr>
          <a:xfrm>
            <a:off x="-558750" y="156725"/>
            <a:ext cx="6832643" cy="74279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/>
            <a:r>
              <a:rPr lang="en-US" sz="2456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MAELSTROM PILLAR 1: MARINE BIOLOGY</a:t>
            </a:r>
          </a:p>
          <a:p>
            <a:pPr algn="ctr" defTabSz="400964"/>
            <a:r>
              <a:rPr lang="en-US" sz="2456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Collaboration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727177-2CEF-2D43-B4B0-2E6EE5D9B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562" y="810073"/>
            <a:ext cx="3024336" cy="10103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9316AB-FB81-664B-931D-335825F4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09" y="1979637"/>
            <a:ext cx="3262393" cy="53631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1E68814-AFA3-E744-957D-CA9D966FDC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556" y="2195661"/>
            <a:ext cx="3240360" cy="50684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AF8B82D-EB03-5142-9577-77B3E4B7A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74" y="2555701"/>
            <a:ext cx="3456384" cy="4776040"/>
          </a:xfrm>
          <a:prstGeom prst="rect">
            <a:avLst/>
          </a:prstGeom>
        </p:spPr>
      </p:pic>
      <p:pic>
        <p:nvPicPr>
          <p:cNvPr id="11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913CEEB-E2B6-E841-9917-41BD28E054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65" y="755501"/>
            <a:ext cx="1369839" cy="111953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6E10646-6C71-1549-8A44-117C266F6349}"/>
              </a:ext>
            </a:extLst>
          </p:cNvPr>
          <p:cNvSpPr/>
          <p:nvPr/>
        </p:nvSpPr>
        <p:spPr>
          <a:xfrm>
            <a:off x="9450362" y="32410"/>
            <a:ext cx="1241451" cy="115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6ADE85A-E02E-544F-92E2-9559F005B3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63" y="591039"/>
            <a:ext cx="3673805" cy="1695188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F1B59628-5C6A-5647-8BCC-64AAD8C880F0}"/>
              </a:ext>
            </a:extLst>
          </p:cNvPr>
          <p:cNvSpPr/>
          <p:nvPr/>
        </p:nvSpPr>
        <p:spPr>
          <a:xfrm>
            <a:off x="7707403" y="221707"/>
            <a:ext cx="144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ASV  SWAMP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B6B044-825E-734E-8679-F990EF45AE74}"/>
              </a:ext>
            </a:extLst>
          </p:cNvPr>
          <p:cNvSpPr txBox="1"/>
          <p:nvPr/>
        </p:nvSpPr>
        <p:spPr>
          <a:xfrm>
            <a:off x="123909" y="7282676"/>
            <a:ext cx="4576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Courtesy</a:t>
            </a:r>
            <a:r>
              <a:rPr lang="it-IT" sz="1200" dirty="0"/>
              <a:t> of Angelo </a:t>
            </a:r>
            <a:r>
              <a:rPr lang="it-IT" sz="1200" dirty="0" err="1"/>
              <a:t>Odetti</a:t>
            </a:r>
            <a:r>
              <a:rPr lang="it-IT" sz="1200" dirty="0"/>
              <a:t> (CNR-INM) and Simone Marini (CNR-ISMAR)</a:t>
            </a:r>
          </a:p>
        </p:txBody>
      </p:sp>
    </p:spTree>
    <p:extLst>
      <p:ext uri="{BB962C8B-B14F-4D97-AF65-F5344CB8AC3E}">
        <p14:creationId xmlns:p14="http://schemas.microsoft.com/office/powerpoint/2010/main" val="208482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4">
            <a:extLst>
              <a:ext uri="{FF2B5EF4-FFF2-40B4-BE49-F238E27FC236}">
                <a16:creationId xmlns:a16="http://schemas.microsoft.com/office/drawing/2014/main" id="{E30BC46C-0F6D-476D-886D-69BB0BEA93ED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073" y="2040476"/>
            <a:ext cx="2890315" cy="19002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Afbeelding 12">
            <a:extLst>
              <a:ext uri="{FF2B5EF4-FFF2-40B4-BE49-F238E27FC236}">
                <a16:creationId xmlns:a16="http://schemas.microsoft.com/office/drawing/2014/main" id="{186F5E0B-E711-4677-AE6D-78227FB5E26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020" y="3940685"/>
            <a:ext cx="2814421" cy="191441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B62C970-8A8D-4DA9-9DAC-86E94B57DAD0}"/>
              </a:ext>
            </a:extLst>
          </p:cNvPr>
          <p:cNvGrpSpPr/>
          <p:nvPr/>
        </p:nvGrpSpPr>
        <p:grpSpPr>
          <a:xfrm>
            <a:off x="7268680" y="2141116"/>
            <a:ext cx="2543593" cy="1723382"/>
            <a:chOff x="6633821" y="2203835"/>
            <a:chExt cx="5360469" cy="38463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027A47-1CDD-4297-B1EC-EE3B4DC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33821" y="2203835"/>
              <a:ext cx="5360469" cy="38463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92EAB1-7C98-465C-8FDD-364B5C74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94108" y="2241650"/>
              <a:ext cx="1858541" cy="1269638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4F83EE-A0DC-427D-902E-294F77190303}"/>
                </a:ext>
              </a:extLst>
            </p:cNvPr>
            <p:cNvSpPr/>
            <p:nvPr/>
          </p:nvSpPr>
          <p:spPr>
            <a:xfrm>
              <a:off x="10308748" y="3213878"/>
              <a:ext cx="103881" cy="133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7B8513-872B-40BB-B805-AB62C367F196}"/>
                </a:ext>
              </a:extLst>
            </p:cNvPr>
            <p:cNvSpPr txBox="1"/>
            <p:nvPr/>
          </p:nvSpPr>
          <p:spPr>
            <a:xfrm>
              <a:off x="7032106" y="4556813"/>
              <a:ext cx="3476365" cy="129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79" dirty="0">
                  <a:solidFill>
                    <a:schemeClr val="bg1"/>
                  </a:solidFill>
                  <a:latin typeface="Comfortaa" panose="00000500000000000000" pitchFamily="2" charset="0"/>
                </a:rPr>
                <a:t>PORTO (PT) DEMO SITE</a:t>
              </a:r>
              <a:endParaRPr lang="en-GB" sz="1579" dirty="0">
                <a:solidFill>
                  <a:schemeClr val="bg1"/>
                </a:solidFill>
                <a:latin typeface="Comfortaa" panose="00000500000000000000" pitchFamily="2" charset="0"/>
              </a:endParaRPr>
            </a:p>
          </p:txBody>
        </p:sp>
      </p:grpSp>
      <p:sp>
        <p:nvSpPr>
          <p:cNvPr id="15" name="Titolo 1">
            <a:extLst>
              <a:ext uri="{FF2B5EF4-FFF2-40B4-BE49-F238E27FC236}">
                <a16:creationId xmlns:a16="http://schemas.microsoft.com/office/drawing/2014/main" id="{24587F79-CD0A-4250-8CF0-B356F082FA71}"/>
              </a:ext>
            </a:extLst>
          </p:cNvPr>
          <p:cNvSpPr txBox="1">
            <a:spLocks/>
          </p:cNvSpPr>
          <p:nvPr/>
        </p:nvSpPr>
        <p:spPr>
          <a:xfrm>
            <a:off x="1522734" y="1065572"/>
            <a:ext cx="7232994" cy="11624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</a:pPr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MAELSTROM PILLAR 2: MARINE LITTER REMOVAL TECHNOLOGY</a:t>
            </a:r>
            <a:endParaRPr lang="en-GB" sz="2456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15DBE0-97C0-4193-9D26-2B8A170E44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79" y="1500875"/>
            <a:ext cx="2199477" cy="39668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E765C8-2FF2-402C-8126-2EEEBEA86685}"/>
              </a:ext>
            </a:extLst>
          </p:cNvPr>
          <p:cNvSpPr txBox="1"/>
          <p:nvPr/>
        </p:nvSpPr>
        <p:spPr>
          <a:xfrm>
            <a:off x="7016171" y="4370498"/>
            <a:ext cx="3048611" cy="491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77"/>
              </a:spcBef>
            </a:pPr>
            <a:r>
              <a:rPr lang="en-US" sz="1929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GREAT BUBBLE BARRIER</a:t>
            </a:r>
            <a:endParaRPr lang="en-GB" sz="1929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7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F29B3200-5F28-412E-8150-FF56BDC905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47" y="2001153"/>
            <a:ext cx="4085659" cy="4084737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D6126F1-64AA-4C62-8FFA-B23BB7724D90}"/>
              </a:ext>
            </a:extLst>
          </p:cNvPr>
          <p:cNvGrpSpPr/>
          <p:nvPr/>
        </p:nvGrpSpPr>
        <p:grpSpPr>
          <a:xfrm>
            <a:off x="7937626" y="1941350"/>
            <a:ext cx="1962674" cy="2467426"/>
            <a:chOff x="7274269" y="1392605"/>
            <a:chExt cx="3764483" cy="44138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296898-DF51-4B30-9F50-31A253736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4269" y="1392605"/>
              <a:ext cx="3764483" cy="44138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C64254-E726-4A20-B9A4-A46620E35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4269" y="1392605"/>
              <a:ext cx="1858541" cy="126963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AC7F52-9DAB-4907-939F-010117905780}"/>
              </a:ext>
            </a:extLst>
          </p:cNvPr>
          <p:cNvSpPr txBox="1"/>
          <p:nvPr/>
        </p:nvSpPr>
        <p:spPr>
          <a:xfrm>
            <a:off x="8771751" y="3367995"/>
            <a:ext cx="3048611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79" b="1" dirty="0">
                <a:solidFill>
                  <a:schemeClr val="bg1"/>
                </a:solidFill>
                <a:latin typeface="Comfortaa" panose="00000500000000000000" pitchFamily="2" charset="0"/>
              </a:rPr>
              <a:t>VENICE</a:t>
            </a:r>
          </a:p>
          <a:p>
            <a:r>
              <a:rPr lang="it-IT" sz="1579" b="1" dirty="0">
                <a:solidFill>
                  <a:schemeClr val="bg1"/>
                </a:solidFill>
                <a:latin typeface="Comfortaa" panose="00000500000000000000" pitchFamily="2" charset="0"/>
              </a:rPr>
              <a:t>DEMO</a:t>
            </a:r>
          </a:p>
          <a:p>
            <a:r>
              <a:rPr lang="it-IT" sz="1579" b="1" dirty="0">
                <a:solidFill>
                  <a:schemeClr val="bg1"/>
                </a:solidFill>
                <a:latin typeface="Comfortaa" panose="00000500000000000000" pitchFamily="2" charset="0"/>
              </a:rPr>
              <a:t>SITE (IT)</a:t>
            </a:r>
            <a:endParaRPr lang="en-GB" sz="1579" b="1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BF48B-8BF0-416E-9E24-4D35438DC8D6}"/>
              </a:ext>
            </a:extLst>
          </p:cNvPr>
          <p:cNvSpPr txBox="1"/>
          <p:nvPr/>
        </p:nvSpPr>
        <p:spPr>
          <a:xfrm>
            <a:off x="7839321" y="4636605"/>
            <a:ext cx="2019830" cy="1382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77"/>
              </a:spcBef>
              <a:spcAft>
                <a:spcPts val="175"/>
              </a:spcAft>
            </a:pPr>
            <a:r>
              <a:rPr lang="en-US" sz="1929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CABLE-BASED ROBOTIC PLATFORM</a:t>
            </a:r>
            <a:endParaRPr lang="en-GB" sz="1929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</p:txBody>
      </p:sp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31D65F-8505-4ABE-BE37-EC837FD13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79" y="1500875"/>
            <a:ext cx="2199477" cy="396682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93A3A99-03C3-4486-B265-76FD5133CB2C}"/>
              </a:ext>
            </a:extLst>
          </p:cNvPr>
          <p:cNvSpPr/>
          <p:nvPr/>
        </p:nvSpPr>
        <p:spPr>
          <a:xfrm>
            <a:off x="8587117" y="2347455"/>
            <a:ext cx="49293" cy="595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E5F027CF-E554-6240-97F1-25D04F90D7EB}"/>
              </a:ext>
            </a:extLst>
          </p:cNvPr>
          <p:cNvSpPr txBox="1">
            <a:spLocks/>
          </p:cNvSpPr>
          <p:nvPr/>
        </p:nvSpPr>
        <p:spPr>
          <a:xfrm>
            <a:off x="1522734" y="1065572"/>
            <a:ext cx="7232994" cy="11624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>
              <a:lnSpc>
                <a:spcPct val="100000"/>
              </a:lnSpc>
              <a:spcBef>
                <a:spcPts val="526"/>
              </a:spcBef>
              <a:spcAft>
                <a:spcPts val="526"/>
              </a:spcAft>
            </a:pPr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MAELSTROM PILLAR 2: MARINE LITTER REMOVAL TECHNOLOGY</a:t>
            </a:r>
            <a:endParaRPr lang="en-GB" sz="2456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4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3BFFAB-1E0E-4270-AE23-8A282C094D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35" y="1429866"/>
            <a:ext cx="2831213" cy="4143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C44BA-F0B7-4446-9943-69F66BE27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882" y="1851945"/>
            <a:ext cx="1075636" cy="1434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A33D4E-94C9-4CA9-83EC-FFBA26CEF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672" y="3501377"/>
            <a:ext cx="3470424" cy="1946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0BDA1A-FA6A-4C30-BD9B-0474D74F2A58}"/>
              </a:ext>
            </a:extLst>
          </p:cNvPr>
          <p:cNvSpPr txBox="1"/>
          <p:nvPr/>
        </p:nvSpPr>
        <p:spPr>
          <a:xfrm>
            <a:off x="4295701" y="5695077"/>
            <a:ext cx="3048611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79" dirty="0">
                <a:latin typeface="Comfortaa" panose="00000500000000000000" pitchFamily="2" charset="0"/>
              </a:rPr>
              <a:t>SORTING-ROBOT</a:t>
            </a:r>
            <a:endParaRPr lang="en-GB" sz="1579" dirty="0">
              <a:latin typeface="Comfortaa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0240F-16DA-49FC-BC51-150BDAFA1CBE}"/>
              </a:ext>
            </a:extLst>
          </p:cNvPr>
          <p:cNvSpPr txBox="1"/>
          <p:nvPr/>
        </p:nvSpPr>
        <p:spPr>
          <a:xfrm>
            <a:off x="7805651" y="5460347"/>
            <a:ext cx="3048611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79" dirty="0">
                <a:latin typeface="Comfortaa" panose="00000500000000000000" pitchFamily="2" charset="0"/>
              </a:rPr>
              <a:t>DIFFERENT TYPES </a:t>
            </a:r>
          </a:p>
          <a:p>
            <a:r>
              <a:rPr lang="it-IT" sz="1579" dirty="0">
                <a:latin typeface="Comfortaa" panose="00000500000000000000" pitchFamily="2" charset="0"/>
              </a:rPr>
              <a:t>OF RECYCLING</a:t>
            </a:r>
            <a:endParaRPr lang="en-GB" sz="1579" dirty="0">
              <a:latin typeface="Comfortaa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C516A-F45E-4B3E-B06C-6893826614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34" y="1864598"/>
            <a:ext cx="2226245" cy="1408873"/>
          </a:xfrm>
          <a:prstGeom prst="rect">
            <a:avLst/>
          </a:prstGeom>
        </p:spPr>
      </p:pic>
      <p:pic>
        <p:nvPicPr>
          <p:cNvPr id="12" name="Picture 11" descr="C:\Users\Utente\Desktop\oil picture.jpg">
            <a:extLst>
              <a:ext uri="{FF2B5EF4-FFF2-40B4-BE49-F238E27FC236}">
                <a16:creationId xmlns:a16="http://schemas.microsoft.com/office/drawing/2014/main" id="{6F2B5B02-05FB-476A-B8D2-34AB158AE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5651" y="3779837"/>
            <a:ext cx="2218872" cy="138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4">
            <a:extLst>
              <a:ext uri="{FF2B5EF4-FFF2-40B4-BE49-F238E27FC236}">
                <a16:creationId xmlns:a16="http://schemas.microsoft.com/office/drawing/2014/main" id="{2E61E4DA-D9B9-4C4B-8DD6-B148F8122E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651" y="1864598"/>
            <a:ext cx="2208156" cy="16561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670A880B-4312-4F62-BC2D-22A1A739C96E}"/>
              </a:ext>
            </a:extLst>
          </p:cNvPr>
          <p:cNvSpPr txBox="1">
            <a:spLocks/>
          </p:cNvSpPr>
          <p:nvPr/>
        </p:nvSpPr>
        <p:spPr>
          <a:xfrm>
            <a:off x="1829096" y="1013505"/>
            <a:ext cx="6832643" cy="11624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/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MAELSTROM PILLAR 3: CIRCULAR ECONOMY</a:t>
            </a:r>
          </a:p>
          <a:p>
            <a:pPr algn="ctr" defTabSz="400964"/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 </a:t>
            </a:r>
            <a:b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</a:br>
            <a:endParaRPr lang="en-GB" sz="2456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2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EE1510F-D609-4A47-B463-693BA087F6D7}"/>
              </a:ext>
            </a:extLst>
          </p:cNvPr>
          <p:cNvSpPr txBox="1">
            <a:spLocks/>
          </p:cNvSpPr>
          <p:nvPr/>
        </p:nvSpPr>
        <p:spPr>
          <a:xfrm>
            <a:off x="1590433" y="1094560"/>
            <a:ext cx="6832643" cy="11624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/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MAELSTROM PILLAR 3: CIRCULAR ECONOMY</a:t>
            </a:r>
          </a:p>
          <a:p>
            <a:pPr algn="ctr" defTabSz="400964"/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 </a:t>
            </a:r>
            <a:b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</a:br>
            <a:endParaRPr lang="en-GB" sz="2456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A4CBC5-357D-4279-BBDA-00334EBBC1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55" y="1504234"/>
            <a:ext cx="1586309" cy="1797377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35EBE51-5D6A-4403-95A3-06A5594129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984" y="1444105"/>
            <a:ext cx="7423396" cy="4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2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BBB8D-709D-4BED-85C1-9763AF69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74" y="1907944"/>
            <a:ext cx="7430846" cy="410414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2CB18ED-7DF4-4B2E-9C76-BA83681F838C}"/>
              </a:ext>
            </a:extLst>
          </p:cNvPr>
          <p:cNvSpPr txBox="1">
            <a:spLocks/>
          </p:cNvSpPr>
          <p:nvPr/>
        </p:nvSpPr>
        <p:spPr>
          <a:xfrm>
            <a:off x="1177977" y="759884"/>
            <a:ext cx="7897442" cy="178993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>
              <a:lnSpc>
                <a:spcPct val="150000"/>
              </a:lnSpc>
            </a:pPr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MAELSTROM ‘4</a:t>
            </a:r>
            <a:r>
              <a:rPr lang="en-US" sz="2456" b="1" baseline="300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TH</a:t>
            </a:r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 PILLAR’</a:t>
            </a:r>
          </a:p>
          <a:p>
            <a:pPr algn="ctr" defTabSz="400964">
              <a:lnSpc>
                <a:spcPct val="150000"/>
              </a:lnSpc>
            </a:pPr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COMMUNICATION, DISSEMINATION and NETWORKING</a:t>
            </a:r>
          </a:p>
          <a:p>
            <a:pPr algn="ctr" defTabSz="400964"/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 </a:t>
            </a:r>
            <a:b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</a:br>
            <a:endParaRPr lang="en-GB" sz="2456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00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1B977A69-738E-47D6-AB08-7E9B66A61EC4}"/>
              </a:ext>
            </a:extLst>
          </p:cNvPr>
          <p:cNvSpPr txBox="1">
            <a:spLocks/>
          </p:cNvSpPr>
          <p:nvPr/>
        </p:nvSpPr>
        <p:spPr>
          <a:xfrm>
            <a:off x="1177977" y="251445"/>
            <a:ext cx="7897442" cy="178993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>
              <a:lnSpc>
                <a:spcPct val="150000"/>
              </a:lnSpc>
            </a:pPr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Possible MARELESS- MAELSTROM </a:t>
            </a:r>
          </a:p>
          <a:p>
            <a:pPr algn="ctr" defTabSz="400964">
              <a:lnSpc>
                <a:spcPct val="150000"/>
              </a:lnSpc>
            </a:pPr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collaborations and synergies</a:t>
            </a:r>
          </a:p>
          <a:p>
            <a:pPr algn="ctr" defTabSz="400964"/>
            <a: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 </a:t>
            </a:r>
            <a:br>
              <a:rPr lang="en-US" sz="2456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</a:br>
            <a:endParaRPr lang="en-GB" sz="2456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26EC138-1436-8B4C-9623-61AD49424402}"/>
              </a:ext>
            </a:extLst>
          </p:cNvPr>
          <p:cNvSpPr txBox="1">
            <a:spLocks/>
          </p:cNvSpPr>
          <p:nvPr/>
        </p:nvSpPr>
        <p:spPr>
          <a:xfrm>
            <a:off x="1177977" y="759884"/>
            <a:ext cx="7897442" cy="1789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>
              <a:lnSpc>
                <a:spcPct val="150000"/>
              </a:lnSpc>
            </a:pPr>
            <a:endParaRPr lang="en-GB" sz="2456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70B7017-446E-744C-A389-D82C0D44A7BC}"/>
              </a:ext>
            </a:extLst>
          </p:cNvPr>
          <p:cNvSpPr txBox="1"/>
          <p:nvPr/>
        </p:nvSpPr>
        <p:spPr>
          <a:xfrm>
            <a:off x="593378" y="1505375"/>
            <a:ext cx="9734369" cy="27785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indent="0">
              <a:buNone/>
            </a:pPr>
            <a:r>
              <a:rPr lang="it-IT" sz="2000" dirty="0" err="1"/>
              <a:t>Venice</a:t>
            </a:r>
            <a:r>
              <a:rPr lang="it-IT" sz="2000" dirty="0"/>
              <a:t> </a:t>
            </a:r>
            <a:r>
              <a:rPr lang="it-IT" sz="2000" dirty="0" err="1"/>
              <a:t>cleaning</a:t>
            </a:r>
            <a:r>
              <a:rPr lang="it-IT" sz="2000" dirty="0"/>
              <a:t> demo in 2022</a:t>
            </a:r>
          </a:p>
          <a:p>
            <a:endParaRPr lang="it-IT" sz="2000" dirty="0"/>
          </a:p>
          <a:p>
            <a:r>
              <a:rPr lang="it-IT" sz="2000" dirty="0" err="1"/>
              <a:t>Cleaning</a:t>
            </a:r>
            <a:r>
              <a:rPr lang="it-IT" sz="2000" dirty="0"/>
              <a:t> Platform ready in </a:t>
            </a:r>
            <a:r>
              <a:rPr lang="it-IT" sz="2000" dirty="0" err="1"/>
              <a:t>June</a:t>
            </a:r>
            <a:r>
              <a:rPr lang="it-IT" sz="2000" dirty="0"/>
              <a:t> 2022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2 </a:t>
            </a:r>
            <a:r>
              <a:rPr lang="it-IT" sz="2000" dirty="0" err="1"/>
              <a:t>months</a:t>
            </a:r>
            <a:r>
              <a:rPr lang="it-IT" sz="2000" dirty="0"/>
              <a:t> of </a:t>
            </a:r>
            <a:r>
              <a:rPr lang="it-IT" sz="2000" dirty="0" err="1"/>
              <a:t>cleaning</a:t>
            </a:r>
            <a:r>
              <a:rPr lang="it-IT" sz="2000" dirty="0"/>
              <a:t> </a:t>
            </a:r>
            <a:r>
              <a:rPr lang="it-IT" sz="2000" dirty="0" err="1"/>
              <a:t>activities</a:t>
            </a:r>
            <a:r>
              <a:rPr lang="it-IT" sz="2000" dirty="0"/>
              <a:t> in 2 </a:t>
            </a:r>
            <a:r>
              <a:rPr lang="it-IT" sz="2000" dirty="0" err="1"/>
              <a:t>locations</a:t>
            </a:r>
            <a:r>
              <a:rPr lang="it-IT" sz="2000" dirty="0"/>
              <a:t> inside and </a:t>
            </a:r>
            <a:r>
              <a:rPr lang="it-IT" sz="2000" dirty="0" err="1"/>
              <a:t>outside</a:t>
            </a:r>
            <a:r>
              <a:rPr lang="it-IT" sz="2000" dirty="0"/>
              <a:t> the  </a:t>
            </a:r>
            <a:r>
              <a:rPr lang="it-IT" sz="2000" dirty="0" err="1"/>
              <a:t>Venice</a:t>
            </a:r>
            <a:r>
              <a:rPr lang="it-IT" sz="2000" dirty="0"/>
              <a:t> </a:t>
            </a:r>
            <a:r>
              <a:rPr lang="it-IT" sz="2000" dirty="0" err="1"/>
              <a:t>lagoon</a:t>
            </a:r>
            <a:endParaRPr lang="it-IT" sz="2000" dirty="0"/>
          </a:p>
          <a:p>
            <a:pPr>
              <a:lnSpc>
                <a:spcPct val="150000"/>
              </a:lnSpc>
            </a:pPr>
            <a:r>
              <a:rPr lang="en-US" sz="1929" b="1" dirty="0"/>
              <a:t>1 Pre cleaning monitoring </a:t>
            </a:r>
            <a:r>
              <a:rPr lang="en-US" sz="1929" dirty="0"/>
              <a:t>of the seabed status</a:t>
            </a:r>
          </a:p>
          <a:p>
            <a:pPr>
              <a:lnSpc>
                <a:spcPct val="150000"/>
              </a:lnSpc>
            </a:pPr>
            <a:r>
              <a:rPr lang="en-US" sz="1929" b="1" dirty="0"/>
              <a:t>3 post cleaning monitoring</a:t>
            </a:r>
            <a:r>
              <a:rPr lang="en-US" sz="1929" dirty="0"/>
              <a:t> (every 6 months)</a:t>
            </a:r>
          </a:p>
        </p:txBody>
      </p:sp>
      <p:sp>
        <p:nvSpPr>
          <p:cNvPr id="14" name="Rettangolo arrotondato 13">
            <a:extLst>
              <a:ext uri="{FF2B5EF4-FFF2-40B4-BE49-F238E27FC236}">
                <a16:creationId xmlns:a16="http://schemas.microsoft.com/office/drawing/2014/main" id="{3EEEF19B-DD47-684C-AF1F-FFFF19634AC1}"/>
              </a:ext>
            </a:extLst>
          </p:cNvPr>
          <p:cNvSpPr/>
          <p:nvPr/>
        </p:nvSpPr>
        <p:spPr>
          <a:xfrm>
            <a:off x="1961530" y="4539108"/>
            <a:ext cx="7230160" cy="1689001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47000">
                <a:srgbClr val="B9E4EB"/>
              </a:gs>
              <a:gs pos="69000">
                <a:srgbClr val="8ED3F2">
                  <a:alpha val="67000"/>
                </a:srgbClr>
              </a:gs>
              <a:gs pos="100000">
                <a:srgbClr val="50BDEB">
                  <a:lumMod val="80000"/>
                  <a:lumOff val="20000"/>
                  <a:alpha val="5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Possible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collaboration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agreement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on</a:t>
            </a:r>
          </a:p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Data Exchange </a:t>
            </a:r>
          </a:p>
          <a:p>
            <a:pPr algn="ctr"/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Identification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of the best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locations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for MAELSTROM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cleaning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Synergies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on the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monitoring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4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3797F-DD00-A142-8BDE-FC7F0E40C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29" y="905558"/>
            <a:ext cx="9088041" cy="1254346"/>
          </a:xfrm>
        </p:spPr>
        <p:txBody>
          <a:bodyPr/>
          <a:lstStyle/>
          <a:p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 for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attention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EB8398-CD3E-B54A-BA04-42B99BEF50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39350" y="7007225"/>
            <a:ext cx="652463" cy="401638"/>
          </a:xfrm>
        </p:spPr>
        <p:txBody>
          <a:bodyPr/>
          <a:lstStyle/>
          <a:p>
            <a:fld id="{6B669491-FD19-4448-A095-712FC87FC06A}" type="slidenum">
              <a:rPr lang="it-IT" smtClean="0"/>
              <a:t>18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0A63B4-37E6-7B4D-86E4-B11DF53EF90E}"/>
              </a:ext>
            </a:extLst>
          </p:cNvPr>
          <p:cNvSpPr txBox="1"/>
          <p:nvPr/>
        </p:nvSpPr>
        <p:spPr>
          <a:xfrm>
            <a:off x="4053176" y="2575507"/>
            <a:ext cx="3100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Francesca  De </a:t>
            </a:r>
            <a:r>
              <a:rPr lang="en-US" sz="2000" b="1" dirty="0" err="1"/>
              <a:t>Pascalis</a:t>
            </a:r>
            <a:r>
              <a:rPr lang="en-US" sz="2000" b="1" dirty="0"/>
              <a:t> </a:t>
            </a:r>
            <a:r>
              <a:rPr lang="en-US" sz="2000" dirty="0" err="1"/>
              <a:t>InnovaMare</a:t>
            </a:r>
            <a:r>
              <a:rPr lang="en-US" sz="2000" dirty="0"/>
              <a:t> CNR-ISMAR Contact point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8FB633-D9BA-EC44-9D9D-91B61C4456EB}"/>
              </a:ext>
            </a:extLst>
          </p:cNvPr>
          <p:cNvSpPr txBox="1"/>
          <p:nvPr/>
        </p:nvSpPr>
        <p:spPr>
          <a:xfrm>
            <a:off x="737395" y="4309751"/>
            <a:ext cx="2700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/>
              <a:t>www.maelstrom-h2020.eu</a:t>
            </a:r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55A6CF-9EFC-F544-9559-AF4788CF28E4}"/>
              </a:ext>
            </a:extLst>
          </p:cNvPr>
          <p:cNvSpPr txBox="1"/>
          <p:nvPr/>
        </p:nvSpPr>
        <p:spPr>
          <a:xfrm>
            <a:off x="449448" y="2609224"/>
            <a:ext cx="24149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/>
              <a:t>Fantina</a:t>
            </a:r>
            <a:r>
              <a:rPr lang="en-US" sz="2000" b="1" dirty="0"/>
              <a:t> </a:t>
            </a:r>
            <a:r>
              <a:rPr lang="en-US" sz="2000" b="1" dirty="0" err="1"/>
              <a:t>Madricardo</a:t>
            </a:r>
            <a:r>
              <a:rPr lang="en-US" sz="2000" b="1" dirty="0"/>
              <a:t> </a:t>
            </a:r>
            <a:r>
              <a:rPr lang="en-US" sz="2000" dirty="0"/>
              <a:t>MAELSTROM Project coordinator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C923C5E-18A9-0041-BE53-FB40A6658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287" y="2542508"/>
            <a:ext cx="2871730" cy="2789235"/>
          </a:xfrm>
          <a:prstGeom prst="rect">
            <a:avLst/>
          </a:prstGeom>
        </p:spPr>
      </p:pic>
      <p:pic>
        <p:nvPicPr>
          <p:cNvPr id="14" name="Immagine 9" descr="mail.jpg">
            <a:extLst>
              <a:ext uri="{FF2B5EF4-FFF2-40B4-BE49-F238E27FC236}">
                <a16:creationId xmlns:a16="http://schemas.microsoft.com/office/drawing/2014/main" id="{F2C3E8A6-2014-8641-AE82-C855B12C1B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54" y="3809434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21" descr="mail.jpg">
            <a:extLst>
              <a:ext uri="{FF2B5EF4-FFF2-40B4-BE49-F238E27FC236}">
                <a16:creationId xmlns:a16="http://schemas.microsoft.com/office/drawing/2014/main" id="{E1D96B24-C373-4D4D-B8F8-2A87BD995E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54" y="431267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1F886C4-5F66-864C-BC1F-026B0A2A8AC6}"/>
              </a:ext>
            </a:extLst>
          </p:cNvPr>
          <p:cNvSpPr txBox="1"/>
          <p:nvPr/>
        </p:nvSpPr>
        <p:spPr>
          <a:xfrm>
            <a:off x="737394" y="3844601"/>
            <a:ext cx="295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 err="1"/>
              <a:t>fantina.madricardo@cnr.ismar.it</a:t>
            </a:r>
            <a:endParaRPr lang="it-IT" sz="16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A7549FA-C5F9-3B4E-956B-59AAF04EAE85}"/>
              </a:ext>
            </a:extLst>
          </p:cNvPr>
          <p:cNvSpPr txBox="1"/>
          <p:nvPr/>
        </p:nvSpPr>
        <p:spPr>
          <a:xfrm>
            <a:off x="4256876" y="4258840"/>
            <a:ext cx="3077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/>
              <a:t>www.italy-croatia.eu/</a:t>
            </a:r>
            <a:r>
              <a:rPr lang="de-DE" sz="1600" dirty="0" err="1"/>
              <a:t>innovamare</a:t>
            </a:r>
            <a:endParaRPr lang="it-IT" sz="1600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DE3925F-D743-C54A-A0B0-5AA566BF3D86}"/>
              </a:ext>
            </a:extLst>
          </p:cNvPr>
          <p:cNvGrpSpPr/>
          <p:nvPr/>
        </p:nvGrpSpPr>
        <p:grpSpPr>
          <a:xfrm>
            <a:off x="3907011" y="3757739"/>
            <a:ext cx="358775" cy="862012"/>
            <a:chOff x="270061" y="4826529"/>
            <a:chExt cx="358775" cy="862012"/>
          </a:xfrm>
        </p:grpSpPr>
        <p:pic>
          <p:nvPicPr>
            <p:cNvPr id="21" name="Immagine 9" descr="mail.jpg">
              <a:extLst>
                <a:ext uri="{FF2B5EF4-FFF2-40B4-BE49-F238E27FC236}">
                  <a16:creationId xmlns:a16="http://schemas.microsoft.com/office/drawing/2014/main" id="{3C81B212-A600-814A-B762-B140E2B3D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61" y="4826529"/>
              <a:ext cx="35877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magine 21" descr="mail.jpg">
              <a:extLst>
                <a:ext uri="{FF2B5EF4-FFF2-40B4-BE49-F238E27FC236}">
                  <a16:creationId xmlns:a16="http://schemas.microsoft.com/office/drawing/2014/main" id="{AF646EB5-0F57-FB46-812C-584623809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61" y="5329766"/>
              <a:ext cx="35877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D33FCEA-3FBD-A548-959A-F6F00DACC47C}"/>
              </a:ext>
            </a:extLst>
          </p:cNvPr>
          <p:cNvSpPr txBox="1"/>
          <p:nvPr/>
        </p:nvSpPr>
        <p:spPr>
          <a:xfrm>
            <a:off x="4256875" y="3793690"/>
            <a:ext cx="295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 err="1"/>
              <a:t>francesca.depascalis@cnr.ismar.it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9432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7AEAF-A983-0949-9DCA-E0C7AA2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2</a:t>
            </a:fld>
            <a:endParaRPr lang="it-IT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36384D3-FCCC-CA44-B699-DDC1CDA65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" y="0"/>
            <a:ext cx="10687756" cy="549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Chart&#10;&#10;Description automatically generated">
            <a:extLst>
              <a:ext uri="{FF2B5EF4-FFF2-40B4-BE49-F238E27FC236}">
                <a16:creationId xmlns:a16="http://schemas.microsoft.com/office/drawing/2014/main" id="{40F9B917-B9CC-404E-99E9-62ADCBD1C9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562" y="5436021"/>
            <a:ext cx="8444135" cy="466226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56CC6E5-0220-9143-B50C-2B62DB60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434" y="259260"/>
            <a:ext cx="7811768" cy="1436688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H2020 MAELSTROM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Smart technology for Marine Litter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susTainable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RemOval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 and Management</a:t>
            </a:r>
            <a:endParaRPr lang="en-GB" dirty="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9476A71B-1E8D-AD4C-A057-FF3668EEDBCC}"/>
              </a:ext>
            </a:extLst>
          </p:cNvPr>
          <p:cNvGrpSpPr/>
          <p:nvPr/>
        </p:nvGrpSpPr>
        <p:grpSpPr>
          <a:xfrm>
            <a:off x="660328" y="1907629"/>
            <a:ext cx="4312815" cy="3314770"/>
            <a:chOff x="412230" y="1561889"/>
            <a:chExt cx="5343110" cy="4625958"/>
          </a:xfrm>
        </p:grpSpPr>
        <p:pic>
          <p:nvPicPr>
            <p:cNvPr id="12" name="Picture 7" descr="Map&#10;&#10;Description automatically generated">
              <a:extLst>
                <a:ext uri="{FF2B5EF4-FFF2-40B4-BE49-F238E27FC236}">
                  <a16:creationId xmlns:a16="http://schemas.microsoft.com/office/drawing/2014/main" id="{F452811A-946A-7C45-891A-2DD95F3DD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230" y="1561889"/>
              <a:ext cx="5343110" cy="4625958"/>
            </a:xfrm>
            <a:prstGeom prst="rect">
              <a:avLst/>
            </a:prstGeom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4B8B9F3C-26B2-F048-AE04-3DBDAF9EE926}"/>
                </a:ext>
              </a:extLst>
            </p:cNvPr>
            <p:cNvSpPr txBox="1"/>
            <p:nvPr/>
          </p:nvSpPr>
          <p:spPr>
            <a:xfrm>
              <a:off x="2448862" y="3506658"/>
              <a:ext cx="764215" cy="317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+mj-lt"/>
                </a:rPr>
                <a:t>FRANCE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623C654D-E7FB-7043-9F7F-8A69554F900E}"/>
                </a:ext>
              </a:extLst>
            </p:cNvPr>
            <p:cNvSpPr txBox="1"/>
            <p:nvPr/>
          </p:nvSpPr>
          <p:spPr>
            <a:xfrm>
              <a:off x="1658738" y="4383719"/>
              <a:ext cx="603700" cy="317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+mj-lt"/>
                </a:rPr>
                <a:t>SPAIN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E5CD4A42-91C2-3243-A807-9C1102AF9D90}"/>
                </a:ext>
              </a:extLst>
            </p:cNvPr>
            <p:cNvSpPr txBox="1"/>
            <p:nvPr/>
          </p:nvSpPr>
          <p:spPr>
            <a:xfrm>
              <a:off x="530205" y="4482971"/>
              <a:ext cx="976999" cy="317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+mj-lt"/>
                </a:rPr>
                <a:t>PORTUGAL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015CFCA9-B4E4-0842-8D1D-77D943DE87BD}"/>
                </a:ext>
              </a:extLst>
            </p:cNvPr>
            <p:cNvSpPr txBox="1"/>
            <p:nvPr/>
          </p:nvSpPr>
          <p:spPr>
            <a:xfrm>
              <a:off x="3932820" y="4007192"/>
              <a:ext cx="548830" cy="317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+mj-lt"/>
                </a:rPr>
                <a:t>ITALY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17E17498-0C7E-5941-A9DA-D8136A94176A}"/>
                </a:ext>
              </a:extLst>
            </p:cNvPr>
            <p:cNvSpPr txBox="1"/>
            <p:nvPr/>
          </p:nvSpPr>
          <p:spPr>
            <a:xfrm>
              <a:off x="1841779" y="2329816"/>
              <a:ext cx="923495" cy="538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+mj-lt"/>
                </a:rPr>
                <a:t>UNITED</a:t>
              </a:r>
            </a:p>
            <a:p>
              <a:r>
                <a:rPr lang="it-IT" sz="1400" b="1" dirty="0">
                  <a:latin typeface="+mj-lt"/>
                </a:rPr>
                <a:t>KINGDOM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582F2751-BD5C-D145-801C-9759B2E84CC2}"/>
                </a:ext>
              </a:extLst>
            </p:cNvPr>
            <p:cNvSpPr txBox="1"/>
            <p:nvPr/>
          </p:nvSpPr>
          <p:spPr>
            <a:xfrm>
              <a:off x="3212213" y="2696919"/>
              <a:ext cx="1248554" cy="317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+mj-lt"/>
                </a:rPr>
                <a:t>NETHERLANDS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233A8595-4065-1F4A-AAA7-EC1A292F6402}"/>
                </a:ext>
              </a:extLst>
            </p:cNvPr>
            <p:cNvSpPr txBox="1"/>
            <p:nvPr/>
          </p:nvSpPr>
          <p:spPr>
            <a:xfrm>
              <a:off x="2802614" y="2194957"/>
              <a:ext cx="1033885" cy="317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+mj-lt"/>
                </a:rPr>
                <a:t>DANEMARK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76C0FF4A-7B3E-A84C-A952-4DA823907CA5}"/>
                </a:ext>
              </a:extLst>
            </p:cNvPr>
            <p:cNvSpPr txBox="1"/>
            <p:nvPr/>
          </p:nvSpPr>
          <p:spPr>
            <a:xfrm>
              <a:off x="4237801" y="5123770"/>
              <a:ext cx="673263" cy="317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+mj-lt"/>
                </a:rPr>
                <a:t>MALTA</a:t>
              </a:r>
              <a:endParaRPr lang="en-GB" sz="1400" b="1" dirty="0">
                <a:latin typeface="+mj-lt"/>
              </a:endParaRPr>
            </a:p>
          </p:txBody>
        </p:sp>
      </p:grp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7381922A-D711-7A40-B1F2-1686C24BECF1}"/>
              </a:ext>
            </a:extLst>
          </p:cNvPr>
          <p:cNvSpPr txBox="1">
            <a:spLocks/>
          </p:cNvSpPr>
          <p:nvPr/>
        </p:nvSpPr>
        <p:spPr>
          <a:xfrm>
            <a:off x="5560635" y="1915968"/>
            <a:ext cx="3948160" cy="36240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14 PARTNERS </a:t>
            </a:r>
          </a:p>
          <a:p>
            <a:pPr marL="0" indent="0" defTabSz="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8 EUROPEAN COUNTRIES</a:t>
            </a:r>
          </a:p>
          <a:p>
            <a:pPr marL="0" indent="0" defTabSz="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CNR (IT) COORDINATOR</a:t>
            </a:r>
          </a:p>
          <a:p>
            <a:pPr marL="0" indent="0" defTabSz="457200">
              <a:lnSpc>
                <a:spcPct val="110000"/>
              </a:lnSpc>
              <a:buFont typeface="Wingdings 3" charset="2"/>
              <a:buNone/>
            </a:pP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EU contribution granted  -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 </a:t>
            </a: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5,988,295.63 €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 (</a:t>
            </a: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8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7</a:t>
            </a: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%)</a:t>
            </a:r>
          </a:p>
          <a:p>
            <a:pPr marL="0" indent="0" defTabSz="457200">
              <a:lnSpc>
                <a:spcPct val="110000"/>
              </a:lnSpc>
              <a:buFont typeface="Wingdings 3" charset="2"/>
              <a:buNone/>
            </a:pP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Project start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- </a:t>
            </a: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01/01/20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21 </a:t>
            </a:r>
          </a:p>
          <a:p>
            <a:pPr marL="0" indent="0" defTabSz="457200">
              <a:lnSpc>
                <a:spcPct val="110000"/>
              </a:lnSpc>
              <a:buFont typeface="Wingdings 3" charset="2"/>
              <a:buNone/>
            </a:pP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Project end 31/12/202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4</a:t>
            </a:r>
            <a:endParaRPr lang="hr-HR" sz="18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  <a:p>
            <a:pPr marL="0" indent="0" defTabSz="457200">
              <a:lnSpc>
                <a:spcPct val="110000"/>
              </a:lnSpc>
              <a:buFont typeface="Wingdings 3" charset="2"/>
              <a:buNone/>
            </a:pP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Duration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 -</a:t>
            </a: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48</a:t>
            </a: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 months</a:t>
            </a:r>
            <a:endParaRPr lang="it-IT" sz="18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</p:txBody>
      </p:sp>
      <p:pic>
        <p:nvPicPr>
          <p:cNvPr id="22" name="Picture 2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B0DD9F8-F601-A74D-9B0B-FA060A202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4" y="5364013"/>
            <a:ext cx="2065867" cy="611550"/>
          </a:xfrm>
          <a:prstGeom prst="rect">
            <a:avLst/>
          </a:prstGeom>
        </p:spPr>
      </p:pic>
      <p:pic>
        <p:nvPicPr>
          <p:cNvPr id="7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4C9CCC8-22BA-1641-8A93-A8F505153A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53" y="162633"/>
            <a:ext cx="2264525" cy="18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3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9CCD4A-8CDA-1A4F-9188-95FAAFD1F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3</a:t>
            </a:fld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2422B7F-FB76-284B-B38B-D0B34FAC082B}"/>
              </a:ext>
            </a:extLst>
          </p:cNvPr>
          <p:cNvGrpSpPr/>
          <p:nvPr/>
        </p:nvGrpSpPr>
        <p:grpSpPr>
          <a:xfrm>
            <a:off x="521370" y="327556"/>
            <a:ext cx="4479934" cy="6105544"/>
            <a:chOff x="898834" y="111532"/>
            <a:chExt cx="5051008" cy="6669889"/>
          </a:xfrm>
        </p:grpSpPr>
        <p:pic>
          <p:nvPicPr>
            <p:cNvPr id="6" name="Picture 2" descr="https://farm1.staticflickr.com/753/32361776415_eabce01492_b.jpg">
              <a:extLst>
                <a:ext uri="{FF2B5EF4-FFF2-40B4-BE49-F238E27FC236}">
                  <a16:creationId xmlns:a16="http://schemas.microsoft.com/office/drawing/2014/main" id="{2FAE7561-4300-C447-BDA5-3A4C9DD63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8834" y="111532"/>
              <a:ext cx="5051008" cy="6130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F1806BC6-BD35-B441-A92D-33A5ECAB8013}"/>
                </a:ext>
              </a:extLst>
            </p:cNvPr>
            <p:cNvSpPr/>
            <p:nvPr/>
          </p:nvSpPr>
          <p:spPr>
            <a:xfrm>
              <a:off x="1337798" y="6478819"/>
              <a:ext cx="4218293" cy="3026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i="1" dirty="0"/>
                <a:t>Cartographer: </a:t>
              </a:r>
              <a:r>
                <a:rPr lang="en-GB" sz="1200" i="1" dirty="0" err="1"/>
                <a:t>Maphoto</a:t>
              </a:r>
              <a:r>
                <a:rPr lang="en-GB" sz="1200" i="1" dirty="0"/>
                <a:t>/Riccardo </a:t>
              </a:r>
              <a:r>
                <a:rPr lang="en-GB" sz="1200" i="1" dirty="0" err="1"/>
                <a:t>Pravettoni</a:t>
              </a:r>
              <a:r>
                <a:rPr lang="en-GB" sz="1200" i="1" dirty="0"/>
                <a:t> </a:t>
              </a:r>
              <a:endParaRPr lang="el-GR" sz="1200" i="1" dirty="0"/>
            </a:p>
          </p:txBody>
        </p:sp>
      </p:grpSp>
      <p:sp>
        <p:nvSpPr>
          <p:cNvPr id="8" name="Rectangle 21">
            <a:extLst>
              <a:ext uri="{FF2B5EF4-FFF2-40B4-BE49-F238E27FC236}">
                <a16:creationId xmlns:a16="http://schemas.microsoft.com/office/drawing/2014/main" id="{90F486E2-3613-B54C-8D74-03A78664F0C7}"/>
              </a:ext>
            </a:extLst>
          </p:cNvPr>
          <p:cNvSpPr/>
          <p:nvPr/>
        </p:nvSpPr>
        <p:spPr>
          <a:xfrm>
            <a:off x="5626448" y="1547589"/>
            <a:ext cx="4263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In 2018, world plastics production totaled around 359 million metric tons</a:t>
            </a:r>
            <a:endParaRPr lang="el-GR" sz="22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D6A090FD-69AB-7940-8FE6-1C92C3F5DB26}"/>
              </a:ext>
            </a:extLst>
          </p:cNvPr>
          <p:cNvSpPr txBox="1"/>
          <p:nvPr/>
        </p:nvSpPr>
        <p:spPr>
          <a:xfrm>
            <a:off x="4625826" y="336784"/>
            <a:ext cx="5428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BACKGROUND</a:t>
            </a: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THE MARINE LITTER ISSUE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48F2B43-6743-3147-BD82-DF1D7A4C0E6D}"/>
              </a:ext>
            </a:extLst>
          </p:cNvPr>
          <p:cNvSpPr/>
          <p:nvPr/>
        </p:nvSpPr>
        <p:spPr>
          <a:xfrm>
            <a:off x="4880214" y="2953145"/>
            <a:ext cx="5635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Helvetica Neue" panose="02000503000000020004" pitchFamily="2" charset="0"/>
              </a:rPr>
              <a:t>In 2016, 27,1 </a:t>
            </a:r>
            <a:r>
              <a:rPr lang="it-IT" dirty="0" err="1">
                <a:solidFill>
                  <a:srgbClr val="222222"/>
                </a:solidFill>
                <a:latin typeface="Helvetica Neue" panose="02000503000000020004" pitchFamily="2" charset="0"/>
              </a:rPr>
              <a:t>million</a:t>
            </a:r>
            <a:r>
              <a:rPr lang="it-IT" dirty="0">
                <a:solidFill>
                  <a:srgbClr val="222222"/>
                </a:solidFill>
                <a:latin typeface="Helvetica Neue" panose="02000503000000020004" pitchFamily="2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Helvetica Neue" panose="02000503000000020004" pitchFamily="2" charset="0"/>
              </a:rPr>
              <a:t>tons</a:t>
            </a:r>
            <a:r>
              <a:rPr lang="it-IT" dirty="0">
                <a:solidFill>
                  <a:srgbClr val="222222"/>
                </a:solidFill>
                <a:latin typeface="Helvetica Neue" panose="02000503000000020004" pitchFamily="2" charset="0"/>
              </a:rPr>
              <a:t> of </a:t>
            </a:r>
            <a:r>
              <a:rPr lang="it-IT" dirty="0" err="1">
                <a:solidFill>
                  <a:srgbClr val="222222"/>
                </a:solidFill>
                <a:latin typeface="Helvetica Neue" panose="02000503000000020004" pitchFamily="2" charset="0"/>
              </a:rPr>
              <a:t>plastic</a:t>
            </a:r>
            <a:r>
              <a:rPr lang="it-IT" dirty="0">
                <a:solidFill>
                  <a:srgbClr val="222222"/>
                </a:solidFill>
                <a:latin typeface="Helvetica Neue" panose="02000503000000020004" pitchFamily="2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Helvetica Neue" panose="02000503000000020004" pitchFamily="2" charset="0"/>
              </a:rPr>
              <a:t>waste</a:t>
            </a:r>
            <a:r>
              <a:rPr lang="it-IT" dirty="0">
                <a:solidFill>
                  <a:srgbClr val="222222"/>
                </a:solidFill>
                <a:latin typeface="Helvetica Neue" panose="02000503000000020004" pitchFamily="2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Helvetica Neue" panose="02000503000000020004" pitchFamily="2" charset="0"/>
              </a:rPr>
              <a:t>were</a:t>
            </a:r>
            <a:r>
              <a:rPr lang="it-IT" dirty="0">
                <a:solidFill>
                  <a:srgbClr val="222222"/>
                </a:solidFill>
                <a:latin typeface="Helvetica Neue" panose="02000503000000020004" pitchFamily="2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Helvetica Neue" panose="02000503000000020004" pitchFamily="2" charset="0"/>
              </a:rPr>
              <a:t>reclaimed</a:t>
            </a:r>
            <a:r>
              <a:rPr lang="it-IT" dirty="0">
                <a:solidFill>
                  <a:srgbClr val="222222"/>
                </a:solidFill>
                <a:latin typeface="Helvetica Neue" panose="02000503000000020004" pitchFamily="2" charset="0"/>
              </a:rPr>
              <a:t> in EU with a </a:t>
            </a:r>
            <a:r>
              <a:rPr lang="it-IT" dirty="0" err="1">
                <a:solidFill>
                  <a:srgbClr val="222222"/>
                </a:solidFill>
                <a:latin typeface="Helvetica Neue" panose="02000503000000020004" pitchFamily="2" charset="0"/>
              </a:rPr>
              <a:t>recycling</a:t>
            </a:r>
            <a:r>
              <a:rPr lang="it-IT" dirty="0">
                <a:solidFill>
                  <a:srgbClr val="222222"/>
                </a:solidFill>
                <a:latin typeface="Helvetica Neue" panose="02000503000000020004" pitchFamily="2" charset="0"/>
              </a:rPr>
              <a:t> rate of 31%**</a:t>
            </a:r>
            <a:endParaRPr lang="it-IT" dirty="0">
              <a:solidFill>
                <a:srgbClr val="000000"/>
              </a:solidFill>
            </a:endParaRPr>
          </a:p>
          <a:p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249C29C-1B67-B045-BEB0-99B58D58A189}"/>
              </a:ext>
            </a:extLst>
          </p:cNvPr>
          <p:cNvSpPr/>
          <p:nvPr/>
        </p:nvSpPr>
        <p:spPr>
          <a:xfrm>
            <a:off x="7559999" y="7137623"/>
            <a:ext cx="2145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**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PlasticsEurope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report 2018</a:t>
            </a:r>
            <a:endParaRPr lang="it-IT" sz="12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57FAA31-AC3C-3941-BFBA-D7AF11C6D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6419" y="3878681"/>
            <a:ext cx="2520000" cy="157043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16B34BA-C5AB-5B43-8F2E-6A1D73BF3FE8}"/>
              </a:ext>
            </a:extLst>
          </p:cNvPr>
          <p:cNvSpPr txBox="1"/>
          <p:nvPr/>
        </p:nvSpPr>
        <p:spPr>
          <a:xfrm>
            <a:off x="8378073" y="3908337"/>
            <a:ext cx="349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31.1 % </a:t>
            </a:r>
            <a:r>
              <a:rPr lang="it-IT" dirty="0" err="1"/>
              <a:t>Recycled</a:t>
            </a:r>
            <a:r>
              <a:rPr lang="it-IT" dirty="0"/>
              <a:t>*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FEDADC6-2D34-BC42-8805-2530D580C67A}"/>
              </a:ext>
            </a:extLst>
          </p:cNvPr>
          <p:cNvCxnSpPr>
            <a:cxnSpLocks/>
          </p:cNvCxnSpPr>
          <p:nvPr/>
        </p:nvCxnSpPr>
        <p:spPr>
          <a:xfrm>
            <a:off x="7591457" y="4091177"/>
            <a:ext cx="77878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C256FB8-F64D-F744-880E-B6973F9EF9A2}"/>
              </a:ext>
            </a:extLst>
          </p:cNvPr>
          <p:cNvCxnSpPr>
            <a:cxnSpLocks/>
          </p:cNvCxnSpPr>
          <p:nvPr/>
        </p:nvCxnSpPr>
        <p:spPr>
          <a:xfrm flipH="1">
            <a:off x="8427809" y="4309292"/>
            <a:ext cx="409445" cy="57855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4AF38FB-52FE-F744-ABBF-1205E5B40370}"/>
              </a:ext>
            </a:extLst>
          </p:cNvPr>
          <p:cNvCxnSpPr>
            <a:cxnSpLocks/>
          </p:cNvCxnSpPr>
          <p:nvPr/>
        </p:nvCxnSpPr>
        <p:spPr>
          <a:xfrm>
            <a:off x="9163547" y="4318063"/>
            <a:ext cx="430831" cy="5697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4FB89B-C7D4-9449-B9CC-5F4CF40480BB}"/>
              </a:ext>
            </a:extLst>
          </p:cNvPr>
          <p:cNvSpPr txBox="1"/>
          <p:nvPr/>
        </p:nvSpPr>
        <p:spPr>
          <a:xfrm>
            <a:off x="7497945" y="5066689"/>
            <a:ext cx="349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37% </a:t>
            </a:r>
            <a:r>
              <a:rPr lang="it-IT" dirty="0" err="1"/>
              <a:t>outside</a:t>
            </a:r>
            <a:r>
              <a:rPr lang="it-IT" dirty="0"/>
              <a:t> EU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5D2D45C-4F4E-A042-A904-8E938A10C77F}"/>
              </a:ext>
            </a:extLst>
          </p:cNvPr>
          <p:cNvSpPr txBox="1"/>
          <p:nvPr/>
        </p:nvSpPr>
        <p:spPr>
          <a:xfrm>
            <a:off x="9163547" y="5075981"/>
            <a:ext cx="152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63% inside EU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1A2019D-DE00-3E40-A2CC-3D05157F7923}"/>
              </a:ext>
            </a:extLst>
          </p:cNvPr>
          <p:cNvSpPr txBox="1"/>
          <p:nvPr/>
        </p:nvSpPr>
        <p:spPr>
          <a:xfrm>
            <a:off x="7559999" y="6900164"/>
            <a:ext cx="2510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*Sources: </a:t>
            </a:r>
            <a:r>
              <a:rPr lang="it-IT" sz="1200" dirty="0" err="1"/>
              <a:t>PlasticsEurope</a:t>
            </a:r>
            <a:r>
              <a:rPr lang="it-IT" sz="1200" dirty="0"/>
              <a:t> report 2018</a:t>
            </a: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97B0716F-CE4A-704A-992E-60058F052872}"/>
              </a:ext>
            </a:extLst>
          </p:cNvPr>
          <p:cNvSpPr/>
          <p:nvPr/>
        </p:nvSpPr>
        <p:spPr>
          <a:xfrm rot="16200000">
            <a:off x="-1888238" y="2801852"/>
            <a:ext cx="4848510" cy="74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GLOBAL PLASTIC PRODUCTION &amp;  FUTURE TRENDS</a:t>
            </a:r>
          </a:p>
        </p:txBody>
      </p:sp>
    </p:spTree>
    <p:extLst>
      <p:ext uri="{BB962C8B-B14F-4D97-AF65-F5344CB8AC3E}">
        <p14:creationId xmlns:p14="http://schemas.microsoft.com/office/powerpoint/2010/main" val="142433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714327-4F5A-F143-9744-E49DE352A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4</a:t>
            </a:fld>
            <a:endParaRPr lang="it-IT"/>
          </a:p>
        </p:txBody>
      </p:sp>
      <p:pic>
        <p:nvPicPr>
          <p:cNvPr id="9" name="Picture 2" descr="https://farm1.staticflickr.com/634/31519203834_d17f4efb98_b.jpg">
            <a:extLst>
              <a:ext uri="{FF2B5EF4-FFF2-40B4-BE49-F238E27FC236}">
                <a16:creationId xmlns:a16="http://schemas.microsoft.com/office/drawing/2014/main" id="{FA496528-D29F-E848-A243-CD85B04A8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22" y="301707"/>
            <a:ext cx="8606031" cy="56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A700D1C0-5FB7-5D44-B6E9-C6EE2C964D31}"/>
              </a:ext>
            </a:extLst>
          </p:cNvPr>
          <p:cNvSpPr txBox="1"/>
          <p:nvPr/>
        </p:nvSpPr>
        <p:spPr>
          <a:xfrm>
            <a:off x="5133087" y="5940076"/>
            <a:ext cx="250541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i="1" dirty="0">
                <a:latin typeface="Comfortaa Light" panose="00000400000000000000" pitchFamily="2" charset="0"/>
              </a:rPr>
              <a:t>Source: </a:t>
            </a:r>
            <a:r>
              <a:rPr lang="en-GB" sz="1000" i="1" dirty="0">
                <a:latin typeface="Comfortaa Light" panose="00000400000000000000" pitchFamily="2" charset="0"/>
              </a:rPr>
              <a:t>UNEP and GRID-</a:t>
            </a:r>
            <a:r>
              <a:rPr lang="en-GB" sz="1000" i="1" dirty="0" err="1">
                <a:latin typeface="Comfortaa Light" panose="00000400000000000000" pitchFamily="2" charset="0"/>
              </a:rPr>
              <a:t>Arendal</a:t>
            </a:r>
            <a:r>
              <a:rPr lang="en-GB" sz="1000" i="1" dirty="0">
                <a:latin typeface="Comfortaa Light" panose="00000400000000000000" pitchFamily="2" charset="0"/>
              </a:rPr>
              <a:t>, 2018. Marine Litter Vital Graphics. United Nations  Environment Programme and GRID-</a:t>
            </a:r>
            <a:r>
              <a:rPr lang="en-GB" sz="1000" i="1" dirty="0" err="1">
                <a:latin typeface="Comfortaa Light" panose="00000400000000000000" pitchFamily="2" charset="0"/>
              </a:rPr>
              <a:t>Arendal</a:t>
            </a:r>
            <a:r>
              <a:rPr lang="en-GB" sz="1000" i="1" dirty="0">
                <a:latin typeface="Comfortaa Light" panose="00000400000000000000" pitchFamily="2" charset="0"/>
              </a:rPr>
              <a:t>.</a:t>
            </a:r>
          </a:p>
          <a:p>
            <a:pPr algn="r"/>
            <a:r>
              <a:rPr lang="en-GB" sz="1000" dirty="0">
                <a:latin typeface="Comfortaa Light" panose="00000400000000000000" pitchFamily="2" charset="0"/>
              </a:rPr>
              <a:t>Cartographer</a:t>
            </a:r>
            <a:r>
              <a:rPr lang="en-GB" sz="1000" b="1" dirty="0">
                <a:latin typeface="Comfortaa Light" panose="00000400000000000000" pitchFamily="2" charset="0"/>
              </a:rPr>
              <a:t>:</a:t>
            </a:r>
            <a:r>
              <a:rPr lang="en-GB" sz="1000" dirty="0">
                <a:latin typeface="Comfortaa Light" panose="00000400000000000000" pitchFamily="2" charset="0"/>
              </a:rPr>
              <a:t> </a:t>
            </a:r>
            <a:r>
              <a:rPr lang="en-GB" sz="1000" dirty="0" err="1">
                <a:latin typeface="Comfortaa Light" panose="00000400000000000000" pitchFamily="2" charset="0"/>
              </a:rPr>
              <a:t>Maphoto</a:t>
            </a:r>
            <a:r>
              <a:rPr lang="en-GB" sz="1000" dirty="0">
                <a:latin typeface="Comfortaa Light" panose="00000400000000000000" pitchFamily="2" charset="0"/>
              </a:rPr>
              <a:t>/Riccardo </a:t>
            </a:r>
            <a:r>
              <a:rPr lang="en-GB" sz="1000" dirty="0" err="1">
                <a:latin typeface="Comfortaa Light" panose="00000400000000000000" pitchFamily="2" charset="0"/>
              </a:rPr>
              <a:t>Pravettoni</a:t>
            </a:r>
            <a:endParaRPr lang="en-GB" sz="900" i="1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17F8A57-E872-F747-B7B6-5DDA0FF5CE6A}"/>
              </a:ext>
            </a:extLst>
          </p:cNvPr>
          <p:cNvSpPr txBox="1"/>
          <p:nvPr/>
        </p:nvSpPr>
        <p:spPr>
          <a:xfrm>
            <a:off x="6786066" y="1043870"/>
            <a:ext cx="4077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BACKGROUND</a:t>
            </a: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THE MARINE LITTER ISSUE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A3A24DD8-5F3E-9840-91DB-0D5380DBC4D3}"/>
              </a:ext>
            </a:extLst>
          </p:cNvPr>
          <p:cNvSpPr/>
          <p:nvPr/>
        </p:nvSpPr>
        <p:spPr>
          <a:xfrm>
            <a:off x="7638501" y="1879641"/>
            <a:ext cx="2531942" cy="46971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</a:rPr>
              <a:t>HOW MUCH PLASTIC IS ESTIMATED TO BE IN THE OCEANS AND WHERE IT MAY BE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003CB3-C791-E547-B775-14843DABBD6C}"/>
              </a:ext>
            </a:extLst>
          </p:cNvPr>
          <p:cNvSpPr txBox="1"/>
          <p:nvPr/>
        </p:nvSpPr>
        <p:spPr>
          <a:xfrm>
            <a:off x="3411653" y="6876181"/>
            <a:ext cx="719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</a:t>
            </a:r>
            <a:r>
              <a:rPr lang="en-US" sz="1200" i="1" dirty="0" err="1"/>
              <a:t>Jambeck</a:t>
            </a:r>
            <a:r>
              <a:rPr lang="en-US" sz="1200" i="1" dirty="0"/>
              <a:t>, Jenna R., et al. "Plastic waste inputs from land into the ocean." Science 347.6223 (2015): 768-771.</a:t>
            </a:r>
            <a:endParaRPr lang="it-IT" sz="1200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077760-1387-8242-B400-96D5CE4136EF}"/>
              </a:ext>
            </a:extLst>
          </p:cNvPr>
          <p:cNvSpPr txBox="1"/>
          <p:nvPr/>
        </p:nvSpPr>
        <p:spPr>
          <a:xfrm>
            <a:off x="7655010" y="4429253"/>
            <a:ext cx="303680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In 2010, from 32 to 86 MBOE (barrel oil equivalent) flowed into the sea</a:t>
            </a:r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pPr lvl="0" algn="ctr"/>
            <a:r>
              <a:rPr lang="en-US" b="1" dirty="0">
                <a:solidFill>
                  <a:prstClr val="black"/>
                </a:solidFill>
              </a:rPr>
              <a:t>an equivalent of 2 to 5 Billion USD value*</a:t>
            </a:r>
          </a:p>
        </p:txBody>
      </p:sp>
    </p:spTree>
    <p:extLst>
      <p:ext uri="{BB962C8B-B14F-4D97-AF65-F5344CB8AC3E}">
        <p14:creationId xmlns:p14="http://schemas.microsoft.com/office/powerpoint/2010/main" val="177741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F3AE52C-0A8D-A243-93B3-452F43C80E6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024A5-74E3-4B2B-8F0E-C40E6BC41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6" y="755501"/>
            <a:ext cx="10627807" cy="594007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aphicFrame>
        <p:nvGraphicFramePr>
          <p:cNvPr id="7" name="Diagram 4">
            <a:extLst>
              <a:ext uri="{FF2B5EF4-FFF2-40B4-BE49-F238E27FC236}">
                <a16:creationId xmlns:a16="http://schemas.microsoft.com/office/drawing/2014/main" id="{5DC0A9BA-9741-4A74-9CE0-5A599061F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347219"/>
              </p:ext>
            </p:extLst>
          </p:nvPr>
        </p:nvGraphicFramePr>
        <p:xfrm>
          <a:off x="0" y="772765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348EBEFE-F8DA-48F4-B2EE-221FB56233BF}"/>
              </a:ext>
            </a:extLst>
          </p:cNvPr>
          <p:cNvSpPr txBox="1"/>
          <p:nvPr/>
        </p:nvSpPr>
        <p:spPr>
          <a:xfrm>
            <a:off x="8782553" y="899517"/>
            <a:ext cx="2016224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28" b="1" dirty="0">
                <a:solidFill>
                  <a:schemeClr val="bg1"/>
                </a:solidFill>
                <a:latin typeface="Comfortaa" panose="00000500000000000000" pitchFamily="2" charset="0"/>
              </a:rPr>
              <a:t>photo © </a:t>
            </a:r>
            <a:r>
              <a:rPr lang="en-US" sz="1228" b="1" dirty="0" err="1">
                <a:solidFill>
                  <a:schemeClr val="bg1"/>
                </a:solidFill>
                <a:latin typeface="Comfortaa" panose="00000500000000000000" pitchFamily="2" charset="0"/>
              </a:rPr>
              <a:t>mandy</a:t>
            </a:r>
            <a:r>
              <a:rPr lang="en-US" sz="1228" b="1" dirty="0">
                <a:solidFill>
                  <a:schemeClr val="bg1"/>
                </a:solidFill>
                <a:latin typeface="Comfortaa" panose="00000500000000000000" pitchFamily="2" charset="0"/>
              </a:rPr>
              <a:t> baker</a:t>
            </a:r>
            <a:endParaRPr lang="en-GB" sz="122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0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>
            <a:extLst>
              <a:ext uri="{FF2B5EF4-FFF2-40B4-BE49-F238E27FC236}">
                <a16:creationId xmlns:a16="http://schemas.microsoft.com/office/drawing/2014/main" id="{2A8BC7AE-9C79-4B4B-A435-76F93D306EC7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7" name="Diagram 4">
            <a:extLst>
              <a:ext uri="{FF2B5EF4-FFF2-40B4-BE49-F238E27FC236}">
                <a16:creationId xmlns:a16="http://schemas.microsoft.com/office/drawing/2014/main" id="{EB6B4D6E-11E4-5B47-99A4-DB18446F1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182640"/>
              </p:ext>
            </p:extLst>
          </p:nvPr>
        </p:nvGraphicFramePr>
        <p:xfrm>
          <a:off x="0" y="772765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4">
            <a:extLst>
              <a:ext uri="{FF2B5EF4-FFF2-40B4-BE49-F238E27FC236}">
                <a16:creationId xmlns:a16="http://schemas.microsoft.com/office/drawing/2014/main" id="{5DC0A9BA-9741-4A74-9CE0-5A599061F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677644"/>
              </p:ext>
            </p:extLst>
          </p:nvPr>
        </p:nvGraphicFramePr>
        <p:xfrm>
          <a:off x="-1745374" y="-1070736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9" name="Picture 2">
            <a:extLst>
              <a:ext uri="{FF2B5EF4-FFF2-40B4-BE49-F238E27FC236}">
                <a16:creationId xmlns:a16="http://schemas.microsoft.com/office/drawing/2014/main" id="{C7B278DD-F345-154D-8902-4B89FEC3D8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6" y="755501"/>
            <a:ext cx="10627807" cy="594007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91" name="Rectangle: Rounded Corners 4">
            <a:extLst>
              <a:ext uri="{FF2B5EF4-FFF2-40B4-BE49-F238E27FC236}">
                <a16:creationId xmlns:a16="http://schemas.microsoft.com/office/drawing/2014/main" id="{07FF49C5-A662-425D-946A-BB57B240C19F}"/>
              </a:ext>
            </a:extLst>
          </p:cNvPr>
          <p:cNvSpPr txBox="1"/>
          <p:nvPr/>
        </p:nvSpPr>
        <p:spPr>
          <a:xfrm>
            <a:off x="1726929" y="66407"/>
            <a:ext cx="7537616" cy="633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730" tIns="17820" rIns="26730" bIns="17820" numCol="1" spcCol="1270" anchor="ctr" anchorCtr="0">
            <a:noAutofit/>
          </a:bodyPr>
          <a:lstStyle/>
          <a:p>
            <a:pPr algn="ctr" defTabSz="623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56" b="1" dirty="0">
                <a:latin typeface="Comfortaa" panose="00000500000000000000" pitchFamily="2" charset="0"/>
              </a:rPr>
              <a:t>SOCIOECONOMIC IMPLICATIONS OF ML</a:t>
            </a:r>
            <a:endParaRPr lang="el-GR" sz="2456" b="1" dirty="0">
              <a:latin typeface="Comfortaa" panose="000005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1E9A74-E56A-415B-A2BA-44083F45FA5A}"/>
              </a:ext>
            </a:extLst>
          </p:cNvPr>
          <p:cNvGrpSpPr/>
          <p:nvPr/>
        </p:nvGrpSpPr>
        <p:grpSpPr>
          <a:xfrm>
            <a:off x="665386" y="5128029"/>
            <a:ext cx="2605055" cy="672712"/>
            <a:chOff x="856571" y="0"/>
            <a:chExt cx="2970575" cy="767102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FB10290E-1505-40D7-BE4A-92652B48AED6}"/>
                </a:ext>
              </a:extLst>
            </p:cNvPr>
            <p:cNvSpPr/>
            <p:nvPr/>
          </p:nvSpPr>
          <p:spPr>
            <a:xfrm>
              <a:off x="856571" y="0"/>
              <a:ext cx="2970575" cy="767102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ectangle: Rounded Corners 4">
              <a:extLst>
                <a:ext uri="{FF2B5EF4-FFF2-40B4-BE49-F238E27FC236}">
                  <a16:creationId xmlns:a16="http://schemas.microsoft.com/office/drawing/2014/main" id="{7C39D040-D7A8-4C29-8769-2BC84594BD43}"/>
                </a:ext>
              </a:extLst>
            </p:cNvPr>
            <p:cNvSpPr txBox="1"/>
            <p:nvPr/>
          </p:nvSpPr>
          <p:spPr>
            <a:xfrm>
              <a:off x="879039" y="22468"/>
              <a:ext cx="2925639" cy="72216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b="1" dirty="0">
                  <a:latin typeface="Comfortaa" panose="00000500000000000000" pitchFamily="2" charset="0"/>
                </a:rPr>
                <a:t>Impacting negatively vital economic sectors:</a:t>
              </a:r>
              <a:endParaRPr lang="el-GR" sz="1403" b="1" dirty="0">
                <a:latin typeface="Comfortaa" panose="00000500000000000000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1603F2B-A3E5-48C9-9166-F59A246C87A2}"/>
              </a:ext>
            </a:extLst>
          </p:cNvPr>
          <p:cNvGrpSpPr/>
          <p:nvPr/>
        </p:nvGrpSpPr>
        <p:grpSpPr>
          <a:xfrm>
            <a:off x="3851899" y="5129893"/>
            <a:ext cx="1352044" cy="591266"/>
            <a:chOff x="1450686" y="1029350"/>
            <a:chExt cx="1541752" cy="674228"/>
          </a:xfrm>
          <a:solidFill>
            <a:schemeClr val="tx1"/>
          </a:solidFill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8E6D3A76-B4FC-404F-B1B3-1475B0C95201}"/>
                </a:ext>
              </a:extLst>
            </p:cNvPr>
            <p:cNvSpPr/>
            <p:nvPr/>
          </p:nvSpPr>
          <p:spPr>
            <a:xfrm>
              <a:off x="1450686" y="1029350"/>
              <a:ext cx="1541752" cy="674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Rectangle: Rounded Corners 6">
              <a:extLst>
                <a:ext uri="{FF2B5EF4-FFF2-40B4-BE49-F238E27FC236}">
                  <a16:creationId xmlns:a16="http://schemas.microsoft.com/office/drawing/2014/main" id="{E542F008-8E1B-4007-9B48-816B9B2DBEF3}"/>
                </a:ext>
              </a:extLst>
            </p:cNvPr>
            <p:cNvSpPr txBox="1"/>
            <p:nvPr/>
          </p:nvSpPr>
          <p:spPr>
            <a:xfrm>
              <a:off x="1470433" y="1049097"/>
              <a:ext cx="1502258" cy="6347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dirty="0">
                  <a:solidFill>
                    <a:schemeClr val="bg1"/>
                  </a:solidFill>
                  <a:latin typeface="Comfortaa" panose="00000500000000000000" pitchFamily="2" charset="0"/>
                </a:rPr>
                <a:t>Tourism</a:t>
              </a:r>
              <a:endParaRPr lang="el-GR" sz="1403" dirty="0">
                <a:solidFill>
                  <a:schemeClr val="bg1"/>
                </a:solidFill>
                <a:latin typeface="Comfortaa" panose="00000500000000000000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B4D2CF6-9A93-414D-830F-090E79627EB1}"/>
              </a:ext>
            </a:extLst>
          </p:cNvPr>
          <p:cNvGrpSpPr/>
          <p:nvPr/>
        </p:nvGrpSpPr>
        <p:grpSpPr>
          <a:xfrm>
            <a:off x="5411741" y="5087116"/>
            <a:ext cx="1352044" cy="591266"/>
            <a:chOff x="1450686" y="2009851"/>
            <a:chExt cx="1541752" cy="674228"/>
          </a:xfrm>
          <a:solidFill>
            <a:schemeClr val="tx1"/>
          </a:solidFill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A5B5ABA2-7AAF-4088-B534-F3F57C042522}"/>
                </a:ext>
              </a:extLst>
            </p:cNvPr>
            <p:cNvSpPr/>
            <p:nvPr/>
          </p:nvSpPr>
          <p:spPr>
            <a:xfrm>
              <a:off x="1450686" y="2009851"/>
              <a:ext cx="1541752" cy="674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Rectangle: Rounded Corners 8">
              <a:extLst>
                <a:ext uri="{FF2B5EF4-FFF2-40B4-BE49-F238E27FC236}">
                  <a16:creationId xmlns:a16="http://schemas.microsoft.com/office/drawing/2014/main" id="{100D0C6C-7787-47D1-985B-B7D9565D130B}"/>
                </a:ext>
              </a:extLst>
            </p:cNvPr>
            <p:cNvSpPr txBox="1"/>
            <p:nvPr/>
          </p:nvSpPr>
          <p:spPr>
            <a:xfrm>
              <a:off x="1470433" y="2029598"/>
              <a:ext cx="1502258" cy="6347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dirty="0">
                  <a:solidFill>
                    <a:schemeClr val="bg1"/>
                  </a:solidFill>
                  <a:latin typeface="Comfortaa" panose="00000500000000000000" pitchFamily="2" charset="0"/>
                </a:rPr>
                <a:t>Fisheries</a:t>
              </a:r>
              <a:endParaRPr lang="el-GR" sz="1403" dirty="0">
                <a:solidFill>
                  <a:schemeClr val="bg1"/>
                </a:solidFill>
                <a:latin typeface="Comfortaa" panose="000005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AB3C72-73C0-499F-BAB7-1308F9F8C3DA}"/>
              </a:ext>
            </a:extLst>
          </p:cNvPr>
          <p:cNvGrpSpPr/>
          <p:nvPr/>
        </p:nvGrpSpPr>
        <p:grpSpPr>
          <a:xfrm>
            <a:off x="7087929" y="5129893"/>
            <a:ext cx="1352044" cy="591266"/>
            <a:chOff x="1450686" y="3061494"/>
            <a:chExt cx="1541752" cy="674228"/>
          </a:xfrm>
          <a:solidFill>
            <a:schemeClr val="tx1"/>
          </a:solidFill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6FBB681-7307-4B2C-9159-6703EA2FBDD3}"/>
                </a:ext>
              </a:extLst>
            </p:cNvPr>
            <p:cNvSpPr/>
            <p:nvPr/>
          </p:nvSpPr>
          <p:spPr>
            <a:xfrm>
              <a:off x="1450686" y="3061494"/>
              <a:ext cx="1541752" cy="674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ctangle: Rounded Corners 10">
              <a:extLst>
                <a:ext uri="{FF2B5EF4-FFF2-40B4-BE49-F238E27FC236}">
                  <a16:creationId xmlns:a16="http://schemas.microsoft.com/office/drawing/2014/main" id="{DD35AF8D-179A-4C8C-BA5D-CFEE16C6DE5A}"/>
                </a:ext>
              </a:extLst>
            </p:cNvPr>
            <p:cNvSpPr txBox="1"/>
            <p:nvPr/>
          </p:nvSpPr>
          <p:spPr>
            <a:xfrm>
              <a:off x="1470433" y="3081241"/>
              <a:ext cx="1502258" cy="6347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dirty="0">
                  <a:solidFill>
                    <a:schemeClr val="bg1"/>
                  </a:solidFill>
                  <a:latin typeface="Comfortaa" panose="00000500000000000000" pitchFamily="2" charset="0"/>
                </a:rPr>
                <a:t>Aquaculture</a:t>
              </a:r>
              <a:endParaRPr lang="el-GR" sz="1403" dirty="0">
                <a:solidFill>
                  <a:schemeClr val="bg1"/>
                </a:solidFill>
                <a:latin typeface="Comfortaa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629666E-A9FA-42C6-A624-8CC3043C9035}"/>
              </a:ext>
            </a:extLst>
          </p:cNvPr>
          <p:cNvGrpSpPr/>
          <p:nvPr/>
        </p:nvGrpSpPr>
        <p:grpSpPr>
          <a:xfrm>
            <a:off x="8680120" y="5129893"/>
            <a:ext cx="1352044" cy="591266"/>
            <a:chOff x="1450686" y="4019691"/>
            <a:chExt cx="1541752" cy="674228"/>
          </a:xfrm>
          <a:solidFill>
            <a:schemeClr val="tx1"/>
          </a:solidFill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B220DE3D-1434-4DDD-91B9-B7FCEF672A9E}"/>
                </a:ext>
              </a:extLst>
            </p:cNvPr>
            <p:cNvSpPr/>
            <p:nvPr/>
          </p:nvSpPr>
          <p:spPr>
            <a:xfrm>
              <a:off x="1450686" y="4019691"/>
              <a:ext cx="1541752" cy="674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ctangle: Rounded Corners 12">
              <a:extLst>
                <a:ext uri="{FF2B5EF4-FFF2-40B4-BE49-F238E27FC236}">
                  <a16:creationId xmlns:a16="http://schemas.microsoft.com/office/drawing/2014/main" id="{12BD75DF-E872-47D5-B390-30B853D4F32F}"/>
                </a:ext>
              </a:extLst>
            </p:cNvPr>
            <p:cNvSpPr txBox="1"/>
            <p:nvPr/>
          </p:nvSpPr>
          <p:spPr>
            <a:xfrm>
              <a:off x="1470433" y="4039438"/>
              <a:ext cx="1502258" cy="6347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dirty="0">
                  <a:solidFill>
                    <a:schemeClr val="bg1"/>
                  </a:solidFill>
                  <a:latin typeface="Comfortaa" panose="00000500000000000000" pitchFamily="2" charset="0"/>
                </a:rPr>
                <a:t>Navigation</a:t>
              </a:r>
              <a:endParaRPr lang="el-GR" sz="1403" dirty="0">
                <a:solidFill>
                  <a:schemeClr val="bg1"/>
                </a:solidFill>
                <a:latin typeface="Comfortaa" panose="00000500000000000000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5E7B89E-7F01-4D0D-976D-1806F55B319C}"/>
              </a:ext>
            </a:extLst>
          </p:cNvPr>
          <p:cNvGrpSpPr/>
          <p:nvPr/>
        </p:nvGrpSpPr>
        <p:grpSpPr>
          <a:xfrm>
            <a:off x="645682" y="5915437"/>
            <a:ext cx="2605055" cy="672712"/>
            <a:chOff x="4439692" y="0"/>
            <a:chExt cx="2970575" cy="767102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C29771C-1779-42D3-9DD1-60DC1D071F6D}"/>
                </a:ext>
              </a:extLst>
            </p:cNvPr>
            <p:cNvSpPr/>
            <p:nvPr/>
          </p:nvSpPr>
          <p:spPr>
            <a:xfrm>
              <a:off x="4439692" y="0"/>
              <a:ext cx="2970575" cy="767102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ectangle: Rounded Corners 14">
              <a:extLst>
                <a:ext uri="{FF2B5EF4-FFF2-40B4-BE49-F238E27FC236}">
                  <a16:creationId xmlns:a16="http://schemas.microsoft.com/office/drawing/2014/main" id="{E375B770-7DB8-49C9-87CE-86F410AEAE23}"/>
                </a:ext>
              </a:extLst>
            </p:cNvPr>
            <p:cNvSpPr txBox="1"/>
            <p:nvPr/>
          </p:nvSpPr>
          <p:spPr>
            <a:xfrm>
              <a:off x="4462160" y="22468"/>
              <a:ext cx="2925639" cy="72216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b="1" dirty="0">
                  <a:latin typeface="Comfortaa" panose="00000500000000000000" pitchFamily="2" charset="0"/>
                </a:rPr>
                <a:t>Bringing losses to:</a:t>
              </a:r>
              <a:endParaRPr lang="el-GR" sz="1403" b="1" dirty="0">
                <a:latin typeface="Comfortaa" panose="00000500000000000000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1DB0F7C-EF5D-4286-8EED-B8D856CE6003}"/>
              </a:ext>
            </a:extLst>
          </p:cNvPr>
          <p:cNvGrpSpPr/>
          <p:nvPr/>
        </p:nvGrpSpPr>
        <p:grpSpPr>
          <a:xfrm>
            <a:off x="3851899" y="5977180"/>
            <a:ext cx="1352044" cy="591266"/>
            <a:chOff x="5033807" y="1029350"/>
            <a:chExt cx="1541752" cy="674228"/>
          </a:xfrm>
          <a:solidFill>
            <a:schemeClr val="tx1"/>
          </a:solidFill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9E9E253-4883-4EB7-8118-2230746B522B}"/>
                </a:ext>
              </a:extLst>
            </p:cNvPr>
            <p:cNvSpPr/>
            <p:nvPr/>
          </p:nvSpPr>
          <p:spPr>
            <a:xfrm>
              <a:off x="5033807" y="1029350"/>
              <a:ext cx="1541752" cy="674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angle: Rounded Corners 16">
              <a:extLst>
                <a:ext uri="{FF2B5EF4-FFF2-40B4-BE49-F238E27FC236}">
                  <a16:creationId xmlns:a16="http://schemas.microsoft.com/office/drawing/2014/main" id="{E1334630-1E9C-42A0-B69A-25BBA47D156B}"/>
                </a:ext>
              </a:extLst>
            </p:cNvPr>
            <p:cNvSpPr txBox="1"/>
            <p:nvPr/>
          </p:nvSpPr>
          <p:spPr>
            <a:xfrm>
              <a:off x="5053554" y="1049097"/>
              <a:ext cx="1502258" cy="6347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dirty="0">
                  <a:solidFill>
                    <a:schemeClr val="bg1"/>
                  </a:solidFill>
                  <a:latin typeface="Comfortaa" panose="00000500000000000000" pitchFamily="2" charset="0"/>
                </a:rPr>
                <a:t>Individuals</a:t>
              </a:r>
              <a:endParaRPr lang="el-GR" sz="1403" dirty="0">
                <a:solidFill>
                  <a:schemeClr val="bg1"/>
                </a:solidFill>
                <a:latin typeface="Comfortaa" panose="00000500000000000000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02E784A-84A1-41D6-90A4-13098CA5E961}"/>
              </a:ext>
            </a:extLst>
          </p:cNvPr>
          <p:cNvGrpSpPr/>
          <p:nvPr/>
        </p:nvGrpSpPr>
        <p:grpSpPr>
          <a:xfrm>
            <a:off x="5478420" y="5956160"/>
            <a:ext cx="1352044" cy="591266"/>
            <a:chOff x="5033807" y="2080992"/>
            <a:chExt cx="1541752" cy="674228"/>
          </a:xfrm>
          <a:solidFill>
            <a:schemeClr val="tx1"/>
          </a:solidFill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99616E3-8886-4A26-A14E-F99F240D4686}"/>
                </a:ext>
              </a:extLst>
            </p:cNvPr>
            <p:cNvSpPr/>
            <p:nvPr/>
          </p:nvSpPr>
          <p:spPr>
            <a:xfrm>
              <a:off x="5033807" y="2080992"/>
              <a:ext cx="1541752" cy="674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ctangle: Rounded Corners 18">
              <a:extLst>
                <a:ext uri="{FF2B5EF4-FFF2-40B4-BE49-F238E27FC236}">
                  <a16:creationId xmlns:a16="http://schemas.microsoft.com/office/drawing/2014/main" id="{0322CEC8-06AF-4DCB-9A26-77C4AEF36357}"/>
                </a:ext>
              </a:extLst>
            </p:cNvPr>
            <p:cNvSpPr txBox="1"/>
            <p:nvPr/>
          </p:nvSpPr>
          <p:spPr>
            <a:xfrm>
              <a:off x="5053554" y="2100739"/>
              <a:ext cx="1502258" cy="6347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dirty="0">
                  <a:solidFill>
                    <a:schemeClr val="bg1"/>
                  </a:solidFill>
                  <a:latin typeface="Comfortaa" panose="00000500000000000000" pitchFamily="2" charset="0"/>
                </a:rPr>
                <a:t>Enterprises</a:t>
              </a:r>
              <a:endParaRPr lang="el-GR" sz="1403" dirty="0">
                <a:solidFill>
                  <a:schemeClr val="bg1"/>
                </a:solidFill>
                <a:latin typeface="Comfortaa" panose="00000500000000000000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593C729-E930-41CC-AA08-EB80E0030EA0}"/>
              </a:ext>
            </a:extLst>
          </p:cNvPr>
          <p:cNvGrpSpPr/>
          <p:nvPr/>
        </p:nvGrpSpPr>
        <p:grpSpPr>
          <a:xfrm>
            <a:off x="7104941" y="5956160"/>
            <a:ext cx="1352044" cy="591266"/>
            <a:chOff x="5033807" y="3061494"/>
            <a:chExt cx="1541752" cy="674228"/>
          </a:xfrm>
          <a:solidFill>
            <a:schemeClr val="tx1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644EBFC5-6EE4-446A-A5BD-141A836686AE}"/>
                </a:ext>
              </a:extLst>
            </p:cNvPr>
            <p:cNvSpPr/>
            <p:nvPr/>
          </p:nvSpPr>
          <p:spPr>
            <a:xfrm>
              <a:off x="5033807" y="3061494"/>
              <a:ext cx="1541752" cy="67422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ectangle: Rounded Corners 20">
              <a:extLst>
                <a:ext uri="{FF2B5EF4-FFF2-40B4-BE49-F238E27FC236}">
                  <a16:creationId xmlns:a16="http://schemas.microsoft.com/office/drawing/2014/main" id="{2CF89418-7A59-4401-89F9-4251011E4B38}"/>
                </a:ext>
              </a:extLst>
            </p:cNvPr>
            <p:cNvSpPr txBox="1"/>
            <p:nvPr/>
          </p:nvSpPr>
          <p:spPr>
            <a:xfrm>
              <a:off x="5053554" y="3081241"/>
              <a:ext cx="1502258" cy="63473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30" tIns="17820" rIns="26730" bIns="17820" numCol="1" spcCol="1270" anchor="ctr" anchorCtr="0">
              <a:noAutofit/>
            </a:bodyPr>
            <a:lstStyle/>
            <a:p>
              <a:pPr algn="ctr" defTabSz="623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3" dirty="0">
                  <a:solidFill>
                    <a:schemeClr val="bg1"/>
                  </a:solidFill>
                  <a:latin typeface="Comfortaa" panose="00000500000000000000" pitchFamily="2" charset="0"/>
                </a:rPr>
                <a:t>Communities</a:t>
              </a:r>
              <a:endParaRPr lang="el-GR" sz="1403" dirty="0">
                <a:solidFill>
                  <a:schemeClr val="bg1"/>
                </a:solidFill>
                <a:latin typeface="Comfortaa" panose="00000500000000000000" pitchFamily="2" charset="0"/>
              </a:endParaRPr>
            </a:p>
          </p:txBody>
        </p:sp>
      </p:grpSp>
      <p:sp>
        <p:nvSpPr>
          <p:cNvPr id="38" name="TextBox 91">
            <a:extLst>
              <a:ext uri="{FF2B5EF4-FFF2-40B4-BE49-F238E27FC236}">
                <a16:creationId xmlns:a16="http://schemas.microsoft.com/office/drawing/2014/main" id="{F5A93937-CBD9-DE4C-BAF8-E418FE73ED8C}"/>
              </a:ext>
            </a:extLst>
          </p:cNvPr>
          <p:cNvSpPr txBox="1"/>
          <p:nvPr/>
        </p:nvSpPr>
        <p:spPr>
          <a:xfrm>
            <a:off x="8782553" y="899517"/>
            <a:ext cx="2016224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28" b="1" dirty="0">
                <a:solidFill>
                  <a:schemeClr val="bg1"/>
                </a:solidFill>
                <a:latin typeface="Comfortaa" panose="00000500000000000000" pitchFamily="2" charset="0"/>
              </a:rPr>
              <a:t>photo © </a:t>
            </a:r>
            <a:r>
              <a:rPr lang="en-US" sz="1228" b="1" dirty="0" err="1">
                <a:solidFill>
                  <a:schemeClr val="bg1"/>
                </a:solidFill>
                <a:latin typeface="Comfortaa" panose="00000500000000000000" pitchFamily="2" charset="0"/>
              </a:rPr>
              <a:t>mandy</a:t>
            </a:r>
            <a:r>
              <a:rPr lang="en-US" sz="1228" b="1" dirty="0">
                <a:solidFill>
                  <a:schemeClr val="bg1"/>
                </a:solidFill>
                <a:latin typeface="Comfortaa" panose="00000500000000000000" pitchFamily="2" charset="0"/>
              </a:rPr>
              <a:t> baker</a:t>
            </a:r>
            <a:endParaRPr lang="en-GB" sz="122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121DE-3F41-4A49-85D5-7DEC8D0D9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7</a:t>
            </a:fld>
            <a:endParaRPr lang="it-IT"/>
          </a:p>
        </p:txBody>
      </p:sp>
      <p:pic>
        <p:nvPicPr>
          <p:cNvPr id="9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EE98C2-E063-5F4D-B9FE-054E2F4108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03" y="125750"/>
            <a:ext cx="9064260" cy="631838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AF55083-029E-FD44-B448-946EAF9F04CE}"/>
              </a:ext>
            </a:extLst>
          </p:cNvPr>
          <p:cNvSpPr txBox="1">
            <a:spLocks/>
          </p:cNvSpPr>
          <p:nvPr/>
        </p:nvSpPr>
        <p:spPr>
          <a:xfrm rot="16200000">
            <a:off x="-3071560" y="2663870"/>
            <a:ext cx="7791344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MAELSTROM CONCEPT</a:t>
            </a:r>
          </a:p>
          <a:p>
            <a:pPr algn="ctr" defTabSz="457200"/>
            <a:endParaRPr lang="en-US" sz="2800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  <a:p>
            <a:pPr algn="ctr" defTabSz="457200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  <a:t> 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fortaa" panose="00000500000000000000" pitchFamily="2" charset="0"/>
                <a:ea typeface="+mn-ea"/>
                <a:cs typeface="+mn-cs"/>
              </a:rPr>
            </a:br>
            <a:endParaRPr lang="en-GB" sz="2800" b="1" dirty="0">
              <a:solidFill>
                <a:schemeClr val="accent5">
                  <a:lumMod val="50000"/>
                </a:schemeClr>
              </a:solidFill>
              <a:latin typeface="Comfortaa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8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BDCEE-B4B9-4D57-8385-0E8EE16287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361" y="666926"/>
            <a:ext cx="3881604" cy="416785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4FAD520-CA36-4B7E-B0FA-EF1B3D91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899" y="752090"/>
            <a:ext cx="3624431" cy="249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saccafisola_tyres.png">
            <a:extLst>
              <a:ext uri="{FF2B5EF4-FFF2-40B4-BE49-F238E27FC236}">
                <a16:creationId xmlns:a16="http://schemas.microsoft.com/office/drawing/2014/main" id="{FF121DC3-9449-446B-85FA-9F1E85D60C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6869" y="3302579"/>
            <a:ext cx="1394533" cy="159763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nettore 2 11">
            <a:extLst>
              <a:ext uri="{FF2B5EF4-FFF2-40B4-BE49-F238E27FC236}">
                <a16:creationId xmlns:a16="http://schemas.microsoft.com/office/drawing/2014/main" id="{F911BA13-661A-4A7E-90D4-D1C9B054CC5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158777" y="1479339"/>
            <a:ext cx="1715359" cy="18232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A54B6B2-E167-4008-921E-CCC8D046CE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899" y="3296470"/>
            <a:ext cx="2126114" cy="1597635"/>
          </a:xfrm>
          <a:prstGeom prst="rect">
            <a:avLst/>
          </a:prstGeom>
        </p:spPr>
      </p:pic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6B80F0-8891-489A-B9CC-D2359C08AF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13" y="560033"/>
            <a:ext cx="2131827" cy="4227916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59F9D667-7A89-43D8-BCA6-FD414231DE5E}"/>
              </a:ext>
            </a:extLst>
          </p:cNvPr>
          <p:cNvSpPr txBox="1">
            <a:spLocks/>
          </p:cNvSpPr>
          <p:nvPr/>
        </p:nvSpPr>
        <p:spPr>
          <a:xfrm>
            <a:off x="1576509" y="168786"/>
            <a:ext cx="6832643" cy="11624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00964"/>
            <a:r>
              <a:rPr lang="en-US" sz="2456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MAELSTROM PILLAR 1: MARINE BIOLOGY</a:t>
            </a:r>
          </a:p>
          <a:p>
            <a:pPr algn="ctr" defTabSz="400964"/>
            <a:r>
              <a:rPr lang="en-US" sz="2456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  <a:t> </a:t>
            </a:r>
            <a:br>
              <a:rPr lang="en-US" sz="2456" b="1" dirty="0">
                <a:solidFill>
                  <a:srgbClr val="5B9BD5">
                    <a:lumMod val="50000"/>
                  </a:srgbClr>
                </a:solidFill>
                <a:latin typeface="Comfortaa" panose="00000500000000000000" pitchFamily="2" charset="0"/>
              </a:rPr>
            </a:br>
            <a:endParaRPr lang="en-GB" sz="2456" b="1" dirty="0">
              <a:solidFill>
                <a:srgbClr val="5B9BD5">
                  <a:lumMod val="50000"/>
                </a:srgbClr>
              </a:solidFill>
              <a:latin typeface="Comfortaa" panose="00000500000000000000" pitchFamily="2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6594647-2D14-3045-8725-FE1B515B9292}"/>
              </a:ext>
            </a:extLst>
          </p:cNvPr>
          <p:cNvGrpSpPr/>
          <p:nvPr/>
        </p:nvGrpSpPr>
        <p:grpSpPr>
          <a:xfrm>
            <a:off x="2229386" y="3938456"/>
            <a:ext cx="3180383" cy="3635822"/>
            <a:chOff x="5922192" y="2289643"/>
            <a:chExt cx="2883454" cy="3017675"/>
          </a:xfrm>
        </p:grpSpPr>
        <p:pic>
          <p:nvPicPr>
            <p:cNvPr id="13" name="Immagine 12" descr="Schermata 2020-04-20 alle 14.57.07.png">
              <a:extLst>
                <a:ext uri="{FF2B5EF4-FFF2-40B4-BE49-F238E27FC236}">
                  <a16:creationId xmlns:a16="http://schemas.microsoft.com/office/drawing/2014/main" id="{9286E4B4-B97A-9841-A9AF-4ED6D9EAF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192" y="2289643"/>
              <a:ext cx="2883454" cy="3017675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99A057B-0D18-0E43-A309-2083D9E94A6C}"/>
                </a:ext>
              </a:extLst>
            </p:cNvPr>
            <p:cNvSpPr txBox="1"/>
            <p:nvPr/>
          </p:nvSpPr>
          <p:spPr>
            <a:xfrm>
              <a:off x="7438716" y="4558713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/>
                <a:t>Bari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9562E9F-33B5-5246-AC7E-AB804C81FC90}"/>
                </a:ext>
              </a:extLst>
            </p:cNvPr>
            <p:cNvSpPr txBox="1"/>
            <p:nvPr/>
          </p:nvSpPr>
          <p:spPr>
            <a:xfrm>
              <a:off x="7440211" y="3314807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/>
                <a:t>Split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11DF111-8C34-DB49-9FC8-D69B65E523E0}"/>
                </a:ext>
              </a:extLst>
            </p:cNvPr>
            <p:cNvSpPr txBox="1"/>
            <p:nvPr/>
          </p:nvSpPr>
          <p:spPr>
            <a:xfrm>
              <a:off x="6283397" y="3848499"/>
              <a:ext cx="5854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/>
                <a:t>Pescara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6D8E781-3702-8640-942A-93217F954BD1}"/>
                </a:ext>
              </a:extLst>
            </p:cNvPr>
            <p:cNvSpPr txBox="1"/>
            <p:nvPr/>
          </p:nvSpPr>
          <p:spPr>
            <a:xfrm>
              <a:off x="5981847" y="2391263"/>
              <a:ext cx="5357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err="1"/>
                <a:t>Venice</a:t>
              </a:r>
              <a:endParaRPr lang="it-IT" sz="1000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EDF0DE3-CE86-9140-B8DD-B433BD4C308E}"/>
                </a:ext>
              </a:extLst>
            </p:cNvPr>
            <p:cNvSpPr txBox="1"/>
            <p:nvPr/>
          </p:nvSpPr>
          <p:spPr>
            <a:xfrm>
              <a:off x="6517571" y="2679645"/>
              <a:ext cx="4074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/>
                <a:t>Pula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DFE0641-653B-2345-95B1-7C19988FF7AB}"/>
                </a:ext>
              </a:extLst>
            </p:cNvPr>
            <p:cNvSpPr txBox="1"/>
            <p:nvPr/>
          </p:nvSpPr>
          <p:spPr>
            <a:xfrm>
              <a:off x="7110329" y="3090201"/>
              <a:ext cx="606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/>
                <a:t>Zadar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8BEF992E-D121-1249-86C5-25C99C861066}"/>
                </a:ext>
              </a:extLst>
            </p:cNvPr>
            <p:cNvSpPr txBox="1"/>
            <p:nvPr/>
          </p:nvSpPr>
          <p:spPr>
            <a:xfrm>
              <a:off x="7943742" y="3805864"/>
              <a:ext cx="7216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err="1"/>
                <a:t>Dubrovink</a:t>
              </a:r>
              <a:endParaRPr lang="it-IT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820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D376E9-6640-4A99-9900-9AEAB144D2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634" y="1583136"/>
            <a:ext cx="7230545" cy="4104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8176FD-0B96-4C57-9FB3-126D67434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955" y="2190278"/>
            <a:ext cx="442946" cy="324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558433-2111-4E42-9D2F-5F69BBFFC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204" y="2203643"/>
            <a:ext cx="458220" cy="2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017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- Italy-Croatia Program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5478</TotalTime>
  <Words>644</Words>
  <Application>Microsoft Office PowerPoint</Application>
  <PresentationFormat>Prilagođeno</PresentationFormat>
  <Paragraphs>132</Paragraphs>
  <Slides>18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Comfortaa</vt:lpstr>
      <vt:lpstr>Comfortaa Light</vt:lpstr>
      <vt:lpstr>Helvetica Neue</vt:lpstr>
      <vt:lpstr>Wingdings 3</vt:lpstr>
      <vt:lpstr>Theme - Italy-Croatia Programme</vt:lpstr>
      <vt:lpstr>New solutions for the removal and recycling of marine litter: the H2020-MAELSTROM project </vt:lpstr>
      <vt:lpstr>H2020 MAELSTROM  Smart technology for Marine Litter susTainable  RemOval and Management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Thank you  for you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Lanari</dc:creator>
  <cp:lastModifiedBy>Ana</cp:lastModifiedBy>
  <cp:revision>64</cp:revision>
  <cp:lastPrinted>2021-06-14T09:31:49Z</cp:lastPrinted>
  <dcterms:created xsi:type="dcterms:W3CDTF">2020-09-02T11:34:26Z</dcterms:created>
  <dcterms:modified xsi:type="dcterms:W3CDTF">2021-06-30T12:01:55Z</dcterms:modified>
</cp:coreProperties>
</file>